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charts/chart8.xml" ContentType="application/vnd.openxmlformats-officedocument.drawingml.chart+xml"/>
  <Override PartName="/ppt/theme/themeOverride6.xml" ContentType="application/vnd.openxmlformats-officedocument.themeOverride+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16.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9.xml" ContentType="application/vnd.openxmlformats-officedocument.themeOverride+xml"/>
  <Override PartName="/ppt/notesSlides/notesSlide19.xml" ContentType="application/vnd.openxmlformats-officedocument.presentationml.notesSlide+xml"/>
  <Override PartName="/ppt/charts/chart12.xml" ContentType="application/vnd.openxmlformats-officedocument.drawingml.chart+xml"/>
  <Override PartName="/ppt/theme/themeOverride10.xml" ContentType="application/vnd.openxmlformats-officedocument.themeOverride+xml"/>
  <Override PartName="/ppt/notesSlides/notesSlide20.xml" ContentType="application/vnd.openxmlformats-officedocument.presentationml.notesSlide+xml"/>
  <Override PartName="/ppt/charts/chart13.xml" ContentType="application/vnd.openxmlformats-officedocument.drawingml.chart+xml"/>
  <Override PartName="/ppt/theme/themeOverride11.xml" ContentType="application/vnd.openxmlformats-officedocument.themeOverride+xml"/>
  <Override PartName="/ppt/drawings/drawing3.xml" ContentType="application/vnd.openxmlformats-officedocument.drawingml.chartshapes+xml"/>
  <Override PartName="/ppt/notesSlides/notesSlide21.xml" ContentType="application/vnd.openxmlformats-officedocument.presentationml.notesSlide+xml"/>
  <Override PartName="/ppt/charts/chart14.xml" ContentType="application/vnd.openxmlformats-officedocument.drawingml.chart+xml"/>
  <Override PartName="/ppt/theme/themeOverride12.xml" ContentType="application/vnd.openxmlformats-officedocument.themeOverride+xml"/>
  <Override PartName="/ppt/notesSlides/notesSlide22.xml" ContentType="application/vnd.openxmlformats-officedocument.presentationml.notesSlide+xml"/>
  <Override PartName="/ppt/charts/chart15.xml" ContentType="application/vnd.openxmlformats-officedocument.drawingml.chart+xml"/>
  <Override PartName="/ppt/theme/themeOverride13.xml" ContentType="application/vnd.openxmlformats-officedocument.themeOverride+xml"/>
  <Override PartName="/ppt/charts/chart16.xml" ContentType="application/vnd.openxmlformats-officedocument.drawingml.chart+xml"/>
  <Override PartName="/ppt/theme/themeOverride14.xml" ContentType="application/vnd.openxmlformats-officedocument.themeOverride+xml"/>
  <Override PartName="/ppt/drawings/drawing4.xml" ContentType="application/vnd.openxmlformats-officedocument.drawingml.chartshapes+xml"/>
  <Override PartName="/ppt/charts/chart17.xml" ContentType="application/vnd.openxmlformats-officedocument.drawingml.chart+xml"/>
  <Override PartName="/ppt/theme/themeOverride15.xml" ContentType="application/vnd.openxmlformats-officedocument.themeOverride+xml"/>
  <Override PartName="/ppt/drawings/drawing5.xml" ContentType="application/vnd.openxmlformats-officedocument.drawingml.chartshapes+xml"/>
  <Override PartName="/ppt/charts/chart18.xml" ContentType="application/vnd.openxmlformats-officedocument.drawingml.chart+xml"/>
  <Override PartName="/ppt/theme/themeOverride16.xml" ContentType="application/vnd.openxmlformats-officedocument.themeOverride+xml"/>
  <Override PartName="/ppt/drawings/drawing6.xml" ContentType="application/vnd.openxmlformats-officedocument.drawingml.chartshapes+xml"/>
  <Override PartName="/ppt/notesSlides/notesSlide23.xml" ContentType="application/vnd.openxmlformats-officedocument.presentationml.notesSlide+xml"/>
  <Override PartName="/ppt/charts/chart19.xml" ContentType="application/vnd.openxmlformats-officedocument.drawingml.chart+xml"/>
  <Override PartName="/ppt/charts/style2.xml" ContentType="application/vnd.ms-office.chartstyle+xml"/>
  <Override PartName="/ppt/charts/colors2.xml" ContentType="application/vnd.ms-office.chartcolorstyle+xml"/>
  <Override PartName="/ppt/charts/chart20.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charts/chart21.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charts/chart22.xml" ContentType="application/vnd.openxmlformats-officedocument.drawingml.chart+xml"/>
  <Override PartName="/ppt/notesSlides/notesSlide26.xml" ContentType="application/vnd.openxmlformats-officedocument.presentationml.notesSlide+xml"/>
  <Override PartName="/ppt/charts/chart23.xml" ContentType="application/vnd.openxmlformats-officedocument.drawingml.chart+xml"/>
  <Override PartName="/ppt/notesSlides/notesSlide27.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28.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theme/themeOverride17.xml" ContentType="application/vnd.openxmlformats-officedocument.themeOverr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5.xml" ContentType="application/vnd.openxmlformats-officedocument.drawingml.chart+xml"/>
  <Override PartName="/ppt/theme/themeOverride18.xml" ContentType="application/vnd.openxmlformats-officedocument.themeOverride+xml"/>
  <Override PartName="/ppt/notesSlides/notesSlide33.xml" ContentType="application/vnd.openxmlformats-officedocument.presentationml.notesSlide+xml"/>
  <Override PartName="/ppt/charts/chart36.xml" ContentType="application/vnd.openxmlformats-officedocument.drawingml.chart+xml"/>
  <Override PartName="/ppt/theme/themeOverride19.xml" ContentType="application/vnd.openxmlformats-officedocument.themeOverride+xml"/>
  <Override PartName="/ppt/drawings/drawing7.xml" ContentType="application/vnd.openxmlformats-officedocument.drawingml.chartshapes+xml"/>
  <Override PartName="/ppt/charts/chart37.xml" ContentType="application/vnd.openxmlformats-officedocument.drawingml.chart+xml"/>
  <Override PartName="/ppt/theme/themeOverride20.xml" ContentType="application/vnd.openxmlformats-officedocument.themeOverride+xml"/>
  <Override PartName="/ppt/drawings/drawing8.xml" ContentType="application/vnd.openxmlformats-officedocument.drawingml.chartshapes+xml"/>
  <Override PartName="/ppt/notesSlides/notesSlide34.xml" ContentType="application/vnd.openxmlformats-officedocument.presentationml.notesSlide+xml"/>
  <Override PartName="/ppt/charts/chart38.xml" ContentType="application/vnd.openxmlformats-officedocument.drawingml.chart+xml"/>
  <Override PartName="/ppt/theme/themeOverride21.xml" ContentType="application/vnd.openxmlformats-officedocument.themeOverride+xml"/>
  <Override PartName="/ppt/notesSlides/notesSlide35.xml" ContentType="application/vnd.openxmlformats-officedocument.presentationml.notesSlide+xml"/>
  <Override PartName="/ppt/charts/chart39.xml" ContentType="application/vnd.openxmlformats-officedocument.drawingml.chart+xml"/>
  <Override PartName="/ppt/theme/themeOverride22.xml" ContentType="application/vnd.openxmlformats-officedocument.themeOverride+xml"/>
  <Override PartName="/ppt/notesSlides/notesSlide36.xml" ContentType="application/vnd.openxmlformats-officedocument.presentationml.notesSlide+xml"/>
  <Override PartName="/ppt/charts/chart40.xml" ContentType="application/vnd.openxmlformats-officedocument.drawingml.chart+xml"/>
  <Override PartName="/ppt/theme/themeOverride23.xml" ContentType="application/vnd.openxmlformats-officedocument.themeOverride+xml"/>
  <Override PartName="/ppt/notesSlides/notesSlide37.xml" ContentType="application/vnd.openxmlformats-officedocument.presentationml.notesSlide+xml"/>
  <Override PartName="/ppt/charts/chart41.xml" ContentType="application/vnd.openxmlformats-officedocument.drawingml.chart+xml"/>
  <Override PartName="/ppt/theme/themeOverride24.xml" ContentType="application/vnd.openxmlformats-officedocument.themeOverride+xml"/>
  <Override PartName="/ppt/charts/chart42.xml" ContentType="application/vnd.openxmlformats-officedocument.drawingml.chart+xml"/>
  <Override PartName="/ppt/theme/themeOverride25.xml" ContentType="application/vnd.openxmlformats-officedocument.themeOverride+xml"/>
  <Override PartName="/ppt/notesSlides/notesSlide38.xml" ContentType="application/vnd.openxmlformats-officedocument.presentationml.notesSlide+xml"/>
  <Override PartName="/ppt/charts/chart43.xml" ContentType="application/vnd.openxmlformats-officedocument.drawingml.chart+xml"/>
  <Override PartName="/ppt/notesSlides/notesSlide39.xml" ContentType="application/vnd.openxmlformats-officedocument.presentationml.notesSlide+xml"/>
  <Override PartName="/ppt/charts/chart44.xml" ContentType="application/vnd.openxmlformats-officedocument.drawingml.chart+xml"/>
  <Override PartName="/ppt/theme/themeOverride26.xml" ContentType="application/vnd.openxmlformats-officedocument.themeOverride+xml"/>
  <Override PartName="/ppt/charts/chart45.xml" ContentType="application/vnd.openxmlformats-officedocument.drawingml.chart+xml"/>
  <Override PartName="/ppt/theme/themeOverride27.xml" ContentType="application/vnd.openxmlformats-officedocument.themeOverride+xml"/>
  <Override PartName="/ppt/charts/chart46.xml" ContentType="application/vnd.openxmlformats-officedocument.drawingml.chart+xml"/>
  <Override PartName="/ppt/theme/themeOverride28.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47.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9.xml" ContentType="application/vnd.openxmlformats-officedocument.drawingml.chartshapes+xml"/>
  <Override PartName="/ppt/notesSlides/notesSlide42.xml" ContentType="application/vnd.openxmlformats-officedocument.presentationml.notesSlide+xml"/>
  <Override PartName="/ppt/charts/chart48.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0.xml" ContentType="application/vnd.openxmlformats-officedocument.drawingml.chartshapes+xml"/>
  <Override PartName="/ppt/charts/chart49.xml" ContentType="application/vnd.openxmlformats-officedocument.drawingml.chart+xml"/>
  <Override PartName="/ppt/theme/themeOverride29.xml" ContentType="application/vnd.openxmlformats-officedocument.themeOverride+xml"/>
  <Override PartName="/ppt/charts/chart50.xml" ContentType="application/vnd.openxmlformats-officedocument.drawingml.chart+xml"/>
  <Override PartName="/ppt/theme/themeOverride30.xml" ContentType="application/vnd.openxmlformats-officedocument.themeOverride+xml"/>
  <Override PartName="/ppt/drawings/drawing11.xml" ContentType="application/vnd.openxmlformats-officedocument.drawingml.chartshapes+xml"/>
  <Override PartName="/ppt/charts/chart51.xml" ContentType="application/vnd.openxmlformats-officedocument.drawingml.chart+xml"/>
  <Override PartName="/ppt/theme/themeOverride31.xml" ContentType="application/vnd.openxmlformats-officedocument.themeOverride+xml"/>
  <Override PartName="/ppt/drawings/drawing12.xml" ContentType="application/vnd.openxmlformats-officedocument.drawingml.chartshapes+xml"/>
  <Override PartName="/ppt/charts/chart52.xml" ContentType="application/vnd.openxmlformats-officedocument.drawingml.chart+xml"/>
  <Override PartName="/ppt/theme/themeOverride32.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handoutMasterIdLst>
    <p:handoutMasterId r:id="rId99"/>
  </p:handoutMasterIdLst>
  <p:sldIdLst>
    <p:sldId id="1017" r:id="rId2"/>
    <p:sldId id="1309" r:id="rId3"/>
    <p:sldId id="492" r:id="rId4"/>
    <p:sldId id="1018" r:id="rId5"/>
    <p:sldId id="1369" r:id="rId6"/>
    <p:sldId id="1019" r:id="rId7"/>
    <p:sldId id="1021" r:id="rId8"/>
    <p:sldId id="260" r:id="rId9"/>
    <p:sldId id="388" r:id="rId10"/>
    <p:sldId id="726" r:id="rId11"/>
    <p:sldId id="1047" r:id="rId12"/>
    <p:sldId id="1025" r:id="rId13"/>
    <p:sldId id="1026" r:id="rId14"/>
    <p:sldId id="1027" r:id="rId15"/>
    <p:sldId id="1350" r:id="rId16"/>
    <p:sldId id="731" r:id="rId17"/>
    <p:sldId id="745" r:id="rId18"/>
    <p:sldId id="734" r:id="rId19"/>
    <p:sldId id="750" r:id="rId20"/>
    <p:sldId id="751" r:id="rId21"/>
    <p:sldId id="752" r:id="rId22"/>
    <p:sldId id="1038" r:id="rId23"/>
    <p:sldId id="1039" r:id="rId24"/>
    <p:sldId id="1282" r:id="rId25"/>
    <p:sldId id="755" r:id="rId26"/>
    <p:sldId id="1040" r:id="rId27"/>
    <p:sldId id="757" r:id="rId28"/>
    <p:sldId id="1041" r:id="rId29"/>
    <p:sldId id="982" r:id="rId30"/>
    <p:sldId id="759" r:id="rId31"/>
    <p:sldId id="760" r:id="rId32"/>
    <p:sldId id="1044" r:id="rId33"/>
    <p:sldId id="1046" r:id="rId34"/>
    <p:sldId id="1043" r:id="rId35"/>
    <p:sldId id="1280" r:id="rId36"/>
    <p:sldId id="1192" r:id="rId37"/>
    <p:sldId id="1357" r:id="rId38"/>
    <p:sldId id="1191" r:id="rId39"/>
    <p:sldId id="1361" r:id="rId40"/>
    <p:sldId id="1358" r:id="rId41"/>
    <p:sldId id="1351" r:id="rId42"/>
    <p:sldId id="1236" r:id="rId43"/>
    <p:sldId id="1363" r:id="rId44"/>
    <p:sldId id="1355" r:id="rId45"/>
    <p:sldId id="1364" r:id="rId46"/>
    <p:sldId id="1352" r:id="rId47"/>
    <p:sldId id="1187" r:id="rId48"/>
    <p:sldId id="1141" r:id="rId49"/>
    <p:sldId id="1142" r:id="rId50"/>
    <p:sldId id="1143" r:id="rId51"/>
    <p:sldId id="1144" r:id="rId52"/>
    <p:sldId id="1145" r:id="rId53"/>
    <p:sldId id="1146" r:id="rId54"/>
    <p:sldId id="1147" r:id="rId55"/>
    <p:sldId id="1366" r:id="rId56"/>
    <p:sldId id="1151" r:id="rId57"/>
    <p:sldId id="1367" r:id="rId58"/>
    <p:sldId id="1153" r:id="rId59"/>
    <p:sldId id="1158" r:id="rId60"/>
    <p:sldId id="1160" r:id="rId61"/>
    <p:sldId id="1161" r:id="rId62"/>
    <p:sldId id="1163" r:id="rId63"/>
    <p:sldId id="1164" r:id="rId64"/>
    <p:sldId id="1166" r:id="rId65"/>
    <p:sldId id="1168" r:id="rId66"/>
    <p:sldId id="1169" r:id="rId67"/>
    <p:sldId id="1190" r:id="rId68"/>
    <p:sldId id="360" r:id="rId69"/>
    <p:sldId id="1359" r:id="rId70"/>
    <p:sldId id="362" r:id="rId71"/>
    <p:sldId id="1029" r:id="rId72"/>
    <p:sldId id="1030" r:id="rId73"/>
    <p:sldId id="361" r:id="rId74"/>
    <p:sldId id="1031" r:id="rId75"/>
    <p:sldId id="1317" r:id="rId76"/>
    <p:sldId id="735" r:id="rId77"/>
    <p:sldId id="1188" r:id="rId78"/>
    <p:sldId id="1032" r:id="rId79"/>
    <p:sldId id="1033" r:id="rId80"/>
    <p:sldId id="1034" r:id="rId81"/>
    <p:sldId id="743" r:id="rId82"/>
    <p:sldId id="871" r:id="rId83"/>
    <p:sldId id="1035" r:id="rId84"/>
    <p:sldId id="1036" r:id="rId85"/>
    <p:sldId id="1037" r:id="rId86"/>
    <p:sldId id="746" r:id="rId87"/>
    <p:sldId id="1374" r:id="rId88"/>
    <p:sldId id="1287" r:id="rId89"/>
    <p:sldId id="1321" r:id="rId90"/>
    <p:sldId id="1135" r:id="rId91"/>
    <p:sldId id="1279" r:id="rId92"/>
    <p:sldId id="1371" r:id="rId93"/>
    <p:sldId id="1372" r:id="rId94"/>
    <p:sldId id="1348" r:id="rId95"/>
    <p:sldId id="1324" r:id="rId96"/>
    <p:sldId id="385" r:id="rId97"/>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C00"/>
    <a:srgbClr val="F4E9E9"/>
    <a:srgbClr val="E8D0D0"/>
    <a:srgbClr val="FFFFCC"/>
    <a:srgbClr val="009900"/>
    <a:srgbClr val="CC9900"/>
    <a:srgbClr val="FF9933"/>
    <a:srgbClr val="CCCC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96" autoAdjust="0"/>
    <p:restoredTop sz="54605" autoAdjust="0"/>
  </p:normalViewPr>
  <p:slideViewPr>
    <p:cSldViewPr>
      <p:cViewPr varScale="1">
        <p:scale>
          <a:sx n="44" d="100"/>
          <a:sy n="44" d="100"/>
        </p:scale>
        <p:origin x="2285" y="62"/>
      </p:cViewPr>
      <p:guideLst>
        <p:guide orient="horz" pos="216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139" d="100"/>
        <a:sy n="139" d="100"/>
      </p:scale>
      <p:origin x="0" y="0"/>
    </p:cViewPr>
  </p:sorterViewPr>
  <p:notesViewPr>
    <p:cSldViewPr>
      <p:cViewPr>
        <p:scale>
          <a:sx n="80" d="100"/>
          <a:sy n="80" d="100"/>
        </p:scale>
        <p:origin x="-1278" y="1536"/>
      </p:cViewPr>
      <p:guideLst>
        <p:guide orient="horz" pos="2880"/>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7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1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NULL" TargetMode="External"/><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NULL" TargetMode="External"/><Relationship Id="rId1" Type="http://schemas.openxmlformats.org/officeDocument/2006/relationships/themeOverride" Target="../theme/themeOverride14.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NULL" TargetMode="External"/><Relationship Id="rId1" Type="http://schemas.openxmlformats.org/officeDocument/2006/relationships/themeOverride" Target="../theme/themeOverride15.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NULL" TargetMode="External"/><Relationship Id="rId1" Type="http://schemas.openxmlformats.org/officeDocument/2006/relationships/themeOverride" Target="../theme/themeOverrid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7.xml"/></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3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8.xml"/></Relationships>
</file>

<file path=ppt/charts/_rels/chart36.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NULL" TargetMode="External"/><Relationship Id="rId1" Type="http://schemas.openxmlformats.org/officeDocument/2006/relationships/themeOverride" Target="../theme/themeOverride19.xml"/></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NULL" TargetMode="External"/><Relationship Id="rId1" Type="http://schemas.openxmlformats.org/officeDocument/2006/relationships/themeOverride" Target="../theme/themeOverride20.xml"/></Relationships>
</file>

<file path=ppt/charts/_rels/chart3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1.xml"/></Relationships>
</file>

<file path=ppt/charts/_rels/chart3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2.xml"/></Relationships>
</file>

<file path=ppt/charts/_rels/chart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3.xml"/></Relationships>
</file>

<file path=ppt/charts/_rels/chart4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4.xml"/></Relationships>
</file>

<file path=ppt/charts/_rels/chart4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5.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4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6.xml"/></Relationships>
</file>

<file path=ppt/charts/_rels/chart4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7.xml"/></Relationships>
</file>

<file path=ppt/charts/_rels/chart4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8.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9.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0.xml"/></Relationships>
</file>

<file path=ppt/charts/_rels/chart4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9.xm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oleObject" Target="NULL" TargetMode="External"/><Relationship Id="rId1" Type="http://schemas.openxmlformats.org/officeDocument/2006/relationships/themeOverride" Target="../theme/themeOverride30.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oleObject" Target="NULL" TargetMode="External"/><Relationship Id="rId1" Type="http://schemas.openxmlformats.org/officeDocument/2006/relationships/themeOverride" Target="../theme/themeOverride31.xml"/></Relationships>
</file>

<file path=ppt/charts/_rels/chart5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2.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933407325194706E-2"/>
          <c:y val="5.4901960784313739E-2"/>
          <c:w val="0.92896781354051583"/>
          <c:h val="0.75294117647059999"/>
        </c:manualLayout>
      </c:layout>
      <c:barChart>
        <c:barDir val="col"/>
        <c:grouping val="clustered"/>
        <c:varyColors val="0"/>
        <c:ser>
          <c:idx val="3"/>
          <c:order val="0"/>
          <c:tx>
            <c:strRef>
              <c:f>Sheet1!$A$2</c:f>
              <c:strCache>
                <c:ptCount val="1"/>
                <c:pt idx="0">
                  <c:v>Nov '15</c:v>
                </c:pt>
              </c:strCache>
            </c:strRef>
          </c:tx>
          <c:spPr>
            <a:solidFill>
              <a:schemeClr val="accent6"/>
            </a:solidFill>
            <a:ln w="12755">
              <a:solidFill>
                <a:schemeClr val="tx1"/>
              </a:solidFill>
              <a:prstDash val="solid"/>
            </a:ln>
          </c:spPr>
          <c:invertIfNegative val="0"/>
          <c:cat>
            <c:strRef>
              <c:f>Sheet1!$B$1:$G$1</c:f>
              <c:strCache>
                <c:ptCount val="6"/>
                <c:pt idx="0">
                  <c:v>EASFAA</c:v>
                </c:pt>
                <c:pt idx="1">
                  <c:v>MASFAA</c:v>
                </c:pt>
                <c:pt idx="2">
                  <c:v>RMASFAA</c:v>
                </c:pt>
                <c:pt idx="3">
                  <c:v>SASFAA</c:v>
                </c:pt>
                <c:pt idx="4">
                  <c:v>SWASFAA</c:v>
                </c:pt>
                <c:pt idx="5">
                  <c:v>WASFAA</c:v>
                </c:pt>
              </c:strCache>
            </c:strRef>
          </c:cat>
          <c:val>
            <c:numRef>
              <c:f>Sheet1!$B$2:$G$2</c:f>
              <c:numCache>
                <c:formatCode>General</c:formatCode>
                <c:ptCount val="6"/>
                <c:pt idx="0">
                  <c:v>8</c:v>
                </c:pt>
                <c:pt idx="1">
                  <c:v>26</c:v>
                </c:pt>
                <c:pt idx="2">
                  <c:v>5</c:v>
                </c:pt>
                <c:pt idx="3">
                  <c:v>10</c:v>
                </c:pt>
                <c:pt idx="4">
                  <c:v>10</c:v>
                </c:pt>
                <c:pt idx="5">
                  <c:v>15</c:v>
                </c:pt>
              </c:numCache>
            </c:numRef>
          </c:val>
          <c:extLst>
            <c:ext xmlns:c16="http://schemas.microsoft.com/office/drawing/2014/chart" uri="{C3380CC4-5D6E-409C-BE32-E72D297353CC}">
              <c16:uniqueId val="{00000000-B15A-4279-813E-A6FE59FE0B1C}"/>
            </c:ext>
          </c:extLst>
        </c:ser>
        <c:ser>
          <c:idx val="1"/>
          <c:order val="1"/>
          <c:tx>
            <c:strRef>
              <c:f>Sheet1!$A$3</c:f>
              <c:strCache>
                <c:ptCount val="1"/>
                <c:pt idx="0">
                  <c:v>Nov '16</c:v>
                </c:pt>
              </c:strCache>
            </c:strRef>
          </c:tx>
          <c:spPr>
            <a:solidFill>
              <a:srgbClr val="FFFF00"/>
            </a:solidFill>
            <a:ln w="12755">
              <a:solidFill>
                <a:schemeClr val="tx1"/>
              </a:solidFill>
              <a:prstDash val="solid"/>
            </a:ln>
          </c:spPr>
          <c:invertIfNegative val="0"/>
          <c:cat>
            <c:strRef>
              <c:f>Sheet1!$B$1:$G$1</c:f>
              <c:strCache>
                <c:ptCount val="6"/>
                <c:pt idx="0">
                  <c:v>EASFAA</c:v>
                </c:pt>
                <c:pt idx="1">
                  <c:v>MASFAA</c:v>
                </c:pt>
                <c:pt idx="2">
                  <c:v>RMASFAA</c:v>
                </c:pt>
                <c:pt idx="3">
                  <c:v>SASFAA</c:v>
                </c:pt>
                <c:pt idx="4">
                  <c:v>SWASFAA</c:v>
                </c:pt>
                <c:pt idx="5">
                  <c:v>WASFAA</c:v>
                </c:pt>
              </c:strCache>
            </c:strRef>
          </c:cat>
          <c:val>
            <c:numRef>
              <c:f>Sheet1!$B$3:$G$3</c:f>
              <c:numCache>
                <c:formatCode>General</c:formatCode>
                <c:ptCount val="6"/>
                <c:pt idx="0">
                  <c:v>9</c:v>
                </c:pt>
                <c:pt idx="1">
                  <c:v>21</c:v>
                </c:pt>
                <c:pt idx="2">
                  <c:v>4</c:v>
                </c:pt>
                <c:pt idx="3">
                  <c:v>11</c:v>
                </c:pt>
                <c:pt idx="4">
                  <c:v>6</c:v>
                </c:pt>
                <c:pt idx="5">
                  <c:v>13</c:v>
                </c:pt>
              </c:numCache>
            </c:numRef>
          </c:val>
          <c:extLst>
            <c:ext xmlns:c16="http://schemas.microsoft.com/office/drawing/2014/chart" uri="{C3380CC4-5D6E-409C-BE32-E72D297353CC}">
              <c16:uniqueId val="{00000001-B15A-4279-813E-A6FE59FE0B1C}"/>
            </c:ext>
          </c:extLst>
        </c:ser>
        <c:ser>
          <c:idx val="2"/>
          <c:order val="2"/>
          <c:tx>
            <c:strRef>
              <c:f>Sheet1!$A$4</c:f>
              <c:strCache>
                <c:ptCount val="1"/>
                <c:pt idx="0">
                  <c:v>Nov '17</c:v>
                </c:pt>
              </c:strCache>
            </c:strRef>
          </c:tx>
          <c:spPr>
            <a:solidFill>
              <a:srgbClr val="00B050"/>
            </a:solidFill>
            <a:ln w="12755">
              <a:solidFill>
                <a:schemeClr val="tx1"/>
              </a:solidFill>
              <a:prstDash val="solid"/>
            </a:ln>
          </c:spPr>
          <c:invertIfNegative val="0"/>
          <c:cat>
            <c:strRef>
              <c:f>Sheet1!$B$1:$G$1</c:f>
              <c:strCache>
                <c:ptCount val="6"/>
                <c:pt idx="0">
                  <c:v>EASFAA</c:v>
                </c:pt>
                <c:pt idx="1">
                  <c:v>MASFAA</c:v>
                </c:pt>
                <c:pt idx="2">
                  <c:v>RMASFAA</c:v>
                </c:pt>
                <c:pt idx="3">
                  <c:v>SASFAA</c:v>
                </c:pt>
                <c:pt idx="4">
                  <c:v>SWASFAA</c:v>
                </c:pt>
                <c:pt idx="5">
                  <c:v>WASFAA</c:v>
                </c:pt>
              </c:strCache>
            </c:strRef>
          </c:cat>
          <c:val>
            <c:numRef>
              <c:f>Sheet1!$B$4:$G$4</c:f>
              <c:numCache>
                <c:formatCode>General</c:formatCode>
                <c:ptCount val="6"/>
                <c:pt idx="0">
                  <c:v>7</c:v>
                </c:pt>
                <c:pt idx="1">
                  <c:v>19</c:v>
                </c:pt>
                <c:pt idx="2">
                  <c:v>2</c:v>
                </c:pt>
                <c:pt idx="3">
                  <c:v>13</c:v>
                </c:pt>
                <c:pt idx="4">
                  <c:v>6</c:v>
                </c:pt>
                <c:pt idx="5">
                  <c:v>17</c:v>
                </c:pt>
              </c:numCache>
            </c:numRef>
          </c:val>
          <c:extLst>
            <c:ext xmlns:c16="http://schemas.microsoft.com/office/drawing/2014/chart" uri="{C3380CC4-5D6E-409C-BE32-E72D297353CC}">
              <c16:uniqueId val="{00000002-B15A-4279-813E-A6FE59FE0B1C}"/>
            </c:ext>
          </c:extLst>
        </c:ser>
        <c:ser>
          <c:idx val="4"/>
          <c:order val="3"/>
          <c:tx>
            <c:strRef>
              <c:f>Sheet1!$A$5</c:f>
              <c:strCache>
                <c:ptCount val="1"/>
                <c:pt idx="0">
                  <c:v>Nov '18</c:v>
                </c:pt>
              </c:strCache>
            </c:strRef>
          </c:tx>
          <c:spPr>
            <a:solidFill>
              <a:srgbClr val="FF0000"/>
            </a:solidFill>
            <a:ln w="12755">
              <a:solidFill>
                <a:schemeClr val="tx1"/>
              </a:solidFill>
              <a:prstDash val="solid"/>
            </a:ln>
          </c:spPr>
          <c:invertIfNegative val="0"/>
          <c:cat>
            <c:strRef>
              <c:f>Sheet1!$B$1:$G$1</c:f>
              <c:strCache>
                <c:ptCount val="6"/>
                <c:pt idx="0">
                  <c:v>EASFAA</c:v>
                </c:pt>
                <c:pt idx="1">
                  <c:v>MASFAA</c:v>
                </c:pt>
                <c:pt idx="2">
                  <c:v>RMASFAA</c:v>
                </c:pt>
                <c:pt idx="3">
                  <c:v>SASFAA</c:v>
                </c:pt>
                <c:pt idx="4">
                  <c:v>SWASFAA</c:v>
                </c:pt>
                <c:pt idx="5">
                  <c:v>WASFAA</c:v>
                </c:pt>
              </c:strCache>
            </c:strRef>
          </c:cat>
          <c:val>
            <c:numRef>
              <c:f>Sheet1!$B$5:$G$5</c:f>
              <c:numCache>
                <c:formatCode>General</c:formatCode>
                <c:ptCount val="6"/>
                <c:pt idx="0">
                  <c:v>7</c:v>
                </c:pt>
                <c:pt idx="1">
                  <c:v>18</c:v>
                </c:pt>
                <c:pt idx="2">
                  <c:v>3</c:v>
                </c:pt>
                <c:pt idx="3">
                  <c:v>12</c:v>
                </c:pt>
                <c:pt idx="4">
                  <c:v>6</c:v>
                </c:pt>
                <c:pt idx="5">
                  <c:v>16</c:v>
                </c:pt>
              </c:numCache>
            </c:numRef>
          </c:val>
          <c:extLst>
            <c:ext xmlns:c16="http://schemas.microsoft.com/office/drawing/2014/chart" uri="{C3380CC4-5D6E-409C-BE32-E72D297353CC}">
              <c16:uniqueId val="{00000003-B15A-4279-813E-A6FE59FE0B1C}"/>
            </c:ext>
          </c:extLst>
        </c:ser>
        <c:ser>
          <c:idx val="0"/>
          <c:order val="4"/>
          <c:tx>
            <c:strRef>
              <c:f>Sheet1!$A$6</c:f>
              <c:strCache>
                <c:ptCount val="1"/>
                <c:pt idx="0">
                  <c:v>Nov '19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EASFAA</c:v>
                </c:pt>
                <c:pt idx="1">
                  <c:v>MASFAA</c:v>
                </c:pt>
                <c:pt idx="2">
                  <c:v>RMASFAA</c:v>
                </c:pt>
                <c:pt idx="3">
                  <c:v>SASFAA</c:v>
                </c:pt>
                <c:pt idx="4">
                  <c:v>SWASFAA</c:v>
                </c:pt>
                <c:pt idx="5">
                  <c:v>WASFAA</c:v>
                </c:pt>
              </c:strCache>
            </c:strRef>
          </c:cat>
          <c:val>
            <c:numRef>
              <c:f>Sheet1!$B$6:$G$6</c:f>
              <c:numCache>
                <c:formatCode>General</c:formatCode>
                <c:ptCount val="6"/>
                <c:pt idx="0">
                  <c:v>7</c:v>
                </c:pt>
                <c:pt idx="1">
                  <c:v>19</c:v>
                </c:pt>
                <c:pt idx="2">
                  <c:v>4</c:v>
                </c:pt>
                <c:pt idx="3">
                  <c:v>12</c:v>
                </c:pt>
                <c:pt idx="4">
                  <c:v>7</c:v>
                </c:pt>
                <c:pt idx="5">
                  <c:v>11</c:v>
                </c:pt>
              </c:numCache>
            </c:numRef>
          </c:val>
          <c:extLst>
            <c:ext xmlns:c16="http://schemas.microsoft.com/office/drawing/2014/chart" uri="{C3380CC4-5D6E-409C-BE32-E72D297353CC}">
              <c16:uniqueId val="{00000004-B15A-4279-813E-A6FE59FE0B1C}"/>
            </c:ext>
          </c:extLst>
        </c:ser>
        <c:dLbls>
          <c:showLegendKey val="0"/>
          <c:showVal val="0"/>
          <c:showCatName val="0"/>
          <c:showSerName val="0"/>
          <c:showPercent val="0"/>
          <c:showBubbleSize val="0"/>
        </c:dLbls>
        <c:gapWidth val="150"/>
        <c:axId val="673381392"/>
        <c:axId val="673381952"/>
      </c:barChart>
      <c:catAx>
        <c:axId val="673381392"/>
        <c:scaling>
          <c:orientation val="minMax"/>
        </c:scaling>
        <c:delete val="0"/>
        <c:axPos val="b"/>
        <c:numFmt formatCode="General" sourceLinked="1"/>
        <c:majorTickMark val="out"/>
        <c:minorTickMark val="none"/>
        <c:tickLblPos val="nextTo"/>
        <c:spPr>
          <a:ln w="3190">
            <a:solidFill>
              <a:schemeClr val="tx1"/>
            </a:solidFill>
            <a:prstDash val="solid"/>
          </a:ln>
        </c:spPr>
        <c:txPr>
          <a:bodyPr rot="0" vert="horz"/>
          <a:lstStyle/>
          <a:p>
            <a:pPr>
              <a:defRPr sz="1557" b="1" i="0" u="none" strike="noStrike" baseline="0">
                <a:solidFill>
                  <a:schemeClr val="tx1"/>
                </a:solidFill>
                <a:latin typeface="Arial"/>
                <a:ea typeface="Arial"/>
                <a:cs typeface="Arial"/>
              </a:defRPr>
            </a:pPr>
            <a:endParaRPr lang="en-US"/>
          </a:p>
        </c:txPr>
        <c:crossAx val="673381952"/>
        <c:crosses val="autoZero"/>
        <c:auto val="1"/>
        <c:lblAlgn val="ctr"/>
        <c:lblOffset val="100"/>
        <c:tickLblSkip val="1"/>
        <c:tickMarkSkip val="1"/>
        <c:noMultiLvlLbl val="0"/>
      </c:catAx>
      <c:valAx>
        <c:axId val="673381952"/>
        <c:scaling>
          <c:orientation val="minMax"/>
        </c:scaling>
        <c:delete val="0"/>
        <c:axPos val="l"/>
        <c:majorGridlines>
          <c:spPr>
            <a:ln w="3190">
              <a:solidFill>
                <a:schemeClr val="tx1"/>
              </a:solidFill>
              <a:prstDash val="solid"/>
            </a:ln>
          </c:spPr>
        </c:majorGridlines>
        <c:numFmt formatCode="General" sourceLinked="1"/>
        <c:majorTickMark val="out"/>
        <c:minorTickMark val="none"/>
        <c:tickLblPos val="nextTo"/>
        <c:spPr>
          <a:ln w="3190">
            <a:solidFill>
              <a:schemeClr val="tx1"/>
            </a:solidFill>
            <a:prstDash val="solid"/>
          </a:ln>
        </c:spPr>
        <c:txPr>
          <a:bodyPr rot="0" vert="horz"/>
          <a:lstStyle/>
          <a:p>
            <a:pPr>
              <a:defRPr sz="1557" b="1" i="0" u="none" strike="noStrike" baseline="0">
                <a:solidFill>
                  <a:schemeClr val="tx1"/>
                </a:solidFill>
                <a:latin typeface="Arial"/>
                <a:ea typeface="Arial"/>
                <a:cs typeface="Arial"/>
              </a:defRPr>
            </a:pPr>
            <a:endParaRPr lang="en-US"/>
          </a:p>
        </c:txPr>
        <c:crossAx val="673381392"/>
        <c:crosses val="autoZero"/>
        <c:crossBetween val="between"/>
      </c:valAx>
      <c:spPr>
        <a:noFill/>
        <a:ln w="12755">
          <a:solidFill>
            <a:schemeClr val="tx1"/>
          </a:solidFill>
          <a:prstDash val="solid"/>
        </a:ln>
      </c:spPr>
    </c:plotArea>
    <c:legend>
      <c:legendPos val="b"/>
      <c:overlay val="0"/>
    </c:legend>
    <c:plotVisOnly val="1"/>
    <c:dispBlanksAs val="gap"/>
    <c:showDLblsOverMax val="0"/>
  </c:chart>
  <c:spPr>
    <a:noFill/>
    <a:ln>
      <a:noFill/>
    </a:ln>
  </c:spPr>
  <c:txPr>
    <a:bodyPr/>
    <a:lstStyle/>
    <a:p>
      <a:pPr>
        <a:defRPr sz="1909"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Average Need per Needy Student</a:t>
            </a:r>
            <a:endParaRPr lang="en-US" dirty="0"/>
          </a:p>
          <a:p>
            <a:pPr>
              <a:defRPr/>
            </a:pPr>
            <a:r>
              <a:rPr lang="en-US" dirty="0"/>
              <a:t>in Traditional Undergraduate Programs</a:t>
            </a:r>
          </a:p>
        </c:rich>
      </c:tx>
      <c:overlay val="0"/>
    </c:title>
    <c:autoTitleDeleted val="0"/>
    <c:plotArea>
      <c:layout/>
      <c:lineChart>
        <c:grouping val="standard"/>
        <c:varyColors val="0"/>
        <c:ser>
          <c:idx val="2"/>
          <c:order val="0"/>
          <c:tx>
            <c:strRef>
              <c:f>'Q4. Need. Avg per Needy Student'!$F$151</c:f>
              <c:strCache>
                <c:ptCount val="1"/>
                <c:pt idx="0">
                  <c:v> Mode (CCCU) </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'Q4. Need. Avg per Needy Student'!$I$148:$BB$148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'Q4. Need. Avg per Needy Student'!$I$151:$Q$151</c:f>
            </c:numRef>
          </c:val>
          <c:smooth val="0"/>
          <c:extLst>
            <c:ext xmlns:c16="http://schemas.microsoft.com/office/drawing/2014/chart" uri="{C3380CC4-5D6E-409C-BE32-E72D297353CC}">
              <c16:uniqueId val="{00000000-4163-4C09-91C5-0D2CA748E40C}"/>
            </c:ext>
          </c:extLst>
        </c:ser>
        <c:ser>
          <c:idx val="3"/>
          <c:order val="1"/>
          <c:tx>
            <c:strRef>
              <c:f>'Q4. Need. Avg per Needy Student'!$F$152</c:f>
              <c:strCache>
                <c:ptCount val="1"/>
                <c:pt idx="0">
                  <c:v> First Quartile (CCCU) </c:v>
                </c:pt>
              </c:strCache>
            </c:strRef>
          </c:tx>
          <c:spPr>
            <a:ln w="31750">
              <a:solidFill>
                <a:srgbClr val="7030A0"/>
              </a:solidFill>
            </a:ln>
          </c:spPr>
          <c:marker>
            <c:symbol val="circle"/>
            <c:size val="8"/>
            <c:spPr>
              <a:solidFill>
                <a:srgbClr val="7030A0"/>
              </a:solidFill>
              <a:ln>
                <a:solidFill>
                  <a:schemeClr val="bg1"/>
                </a:solidFill>
              </a:ln>
            </c:spPr>
          </c:marker>
          <c:dLbls>
            <c:delete val="1"/>
          </c:dLbls>
          <c:cat>
            <c:strRef>
              <c:f>'Q4. Need. Avg per Needy Student'!$I$148:$BB$148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'Q4. Need. Avg per Needy Student'!$I$152:$BB$152</c:f>
              <c:numCache>
                <c:formatCode>_("$"* #,##0_);_("$"* \(#,##0\);_("$"* "-"??_);_(@_)</c:formatCode>
                <c:ptCount val="19"/>
                <c:pt idx="0">
                  <c:v>13221.042668172109</c:v>
                </c:pt>
                <c:pt idx="1">
                  <c:v>13157.386087616569</c:v>
                </c:pt>
                <c:pt idx="2">
                  <c:v>14039</c:v>
                </c:pt>
                <c:pt idx="3">
                  <c:v>14363.516666666666</c:v>
                </c:pt>
                <c:pt idx="4">
                  <c:v>15371.792159333205</c:v>
                </c:pt>
                <c:pt idx="5">
                  <c:v>16028.249575551783</c:v>
                </c:pt>
                <c:pt idx="6">
                  <c:v>17033.406989190909</c:v>
                </c:pt>
                <c:pt idx="7">
                  <c:v>18719.390502793296</c:v>
                </c:pt>
                <c:pt idx="8">
                  <c:v>19681.357339592658</c:v>
                </c:pt>
                <c:pt idx="9">
                  <c:v>21468.441546671718</c:v>
                </c:pt>
                <c:pt idx="10">
                  <c:v>21423.757097573936</c:v>
                </c:pt>
                <c:pt idx="11">
                  <c:v>23054.363927230392</c:v>
                </c:pt>
                <c:pt idx="12">
                  <c:v>23265.143536875497</c:v>
                </c:pt>
                <c:pt idx="13">
                  <c:v>23722.649529908427</c:v>
                </c:pt>
                <c:pt idx="14">
                  <c:v>24916.151983279753</c:v>
                </c:pt>
                <c:pt idx="15">
                  <c:v>24809.519498069498</c:v>
                </c:pt>
                <c:pt idx="16">
                  <c:v>27068.714285714286</c:v>
                </c:pt>
                <c:pt idx="17">
                  <c:v>27389.522913455694</c:v>
                </c:pt>
                <c:pt idx="18">
                  <c:v>27332.744697611219</c:v>
                </c:pt>
              </c:numCache>
            </c:numRef>
          </c:val>
          <c:smooth val="0"/>
          <c:extLst>
            <c:ext xmlns:c16="http://schemas.microsoft.com/office/drawing/2014/chart" uri="{C3380CC4-5D6E-409C-BE32-E72D297353CC}">
              <c16:uniqueId val="{00000001-4163-4C09-91C5-0D2CA748E40C}"/>
            </c:ext>
          </c:extLst>
        </c:ser>
        <c:ser>
          <c:idx val="5"/>
          <c:order val="3"/>
          <c:tx>
            <c:strRef>
              <c:f>'Q4. Need. Avg per Needy Student'!$F$154</c:f>
              <c:strCache>
                <c:ptCount val="1"/>
                <c:pt idx="0">
                  <c:v> Third Quartile (CCCU) </c:v>
                </c:pt>
              </c:strCache>
            </c:strRef>
          </c:tx>
          <c:spPr>
            <a:ln w="31750"/>
          </c:spPr>
          <c:marker>
            <c:symbol val="triangle"/>
            <c:size val="7"/>
            <c:spPr>
              <a:solidFill>
                <a:srgbClr val="CC9900"/>
              </a:solidFill>
              <a:ln>
                <a:solidFill>
                  <a:schemeClr val="tx1"/>
                </a:solidFill>
              </a:ln>
            </c:spPr>
          </c:marker>
          <c:dLbls>
            <c:delete val="1"/>
          </c:dLbls>
          <c:cat>
            <c:strRef>
              <c:f>'Q4. Need. Avg per Needy Student'!$I$148:$BB$148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'Q4. Need. Avg per Needy Student'!$I$154:$BB$154</c:f>
              <c:numCache>
                <c:formatCode>_("$"* #,##0_);_("$"* \(#,##0\);_("$"* "-"??_);_(@_)</c:formatCode>
                <c:ptCount val="19"/>
                <c:pt idx="0">
                  <c:v>16114.696202531646</c:v>
                </c:pt>
                <c:pt idx="1">
                  <c:v>15659.881175478087</c:v>
                </c:pt>
                <c:pt idx="2">
                  <c:v>16879.323668950976</c:v>
                </c:pt>
                <c:pt idx="3">
                  <c:v>17843.480340683756</c:v>
                </c:pt>
                <c:pt idx="4">
                  <c:v>18605.840986252231</c:v>
                </c:pt>
                <c:pt idx="5">
                  <c:v>19252.675141242937</c:v>
                </c:pt>
                <c:pt idx="6">
                  <c:v>20827.407152464966</c:v>
                </c:pt>
                <c:pt idx="7">
                  <c:v>22259.588797814209</c:v>
                </c:pt>
                <c:pt idx="8">
                  <c:v>23427.329524072386</c:v>
                </c:pt>
                <c:pt idx="9">
                  <c:v>25617.835658354994</c:v>
                </c:pt>
                <c:pt idx="10">
                  <c:v>26704.721435867425</c:v>
                </c:pt>
                <c:pt idx="11">
                  <c:v>27870.058182492638</c:v>
                </c:pt>
                <c:pt idx="12">
                  <c:v>28250.69801553063</c:v>
                </c:pt>
                <c:pt idx="13">
                  <c:v>29694.571256044423</c:v>
                </c:pt>
                <c:pt idx="14">
                  <c:v>29816.771568016426</c:v>
                </c:pt>
                <c:pt idx="15">
                  <c:v>31655.739877003332</c:v>
                </c:pt>
                <c:pt idx="16">
                  <c:v>32119.633499170814</c:v>
                </c:pt>
                <c:pt idx="17">
                  <c:v>33413.561802988959</c:v>
                </c:pt>
                <c:pt idx="18">
                  <c:v>34472.2832801486</c:v>
                </c:pt>
              </c:numCache>
            </c:numRef>
          </c:val>
          <c:smooth val="0"/>
          <c:extLst>
            <c:ext xmlns:c16="http://schemas.microsoft.com/office/drawing/2014/chart" uri="{C3380CC4-5D6E-409C-BE32-E72D297353CC}">
              <c16:uniqueId val="{00000002-4163-4C09-91C5-0D2CA748E40C}"/>
            </c:ext>
          </c:extLst>
        </c:ser>
        <c:dLbls>
          <c:showLegendKey val="0"/>
          <c:showVal val="1"/>
          <c:showCatName val="0"/>
          <c:showSerName val="0"/>
          <c:showPercent val="0"/>
          <c:showBubbleSize val="0"/>
        </c:dLbls>
        <c:marker val="1"/>
        <c:smooth val="0"/>
        <c:axId val="195202432"/>
        <c:axId val="195216512"/>
      </c:lineChart>
      <c:lineChart>
        <c:grouping val="standard"/>
        <c:varyColors val="0"/>
        <c:ser>
          <c:idx val="4"/>
          <c:order val="2"/>
          <c:tx>
            <c:strRef>
              <c:f>'Q4. Need. Avg per Needy Student'!$F$153</c:f>
              <c:strCache>
                <c:ptCount val="1"/>
                <c:pt idx="0">
                  <c:v> Second Quartile (CCCU median) </c:v>
                </c:pt>
              </c:strCache>
            </c:strRef>
          </c:tx>
          <c:spPr>
            <a:ln w="31750">
              <a:solidFill>
                <a:srgbClr val="92D050"/>
              </a:solidFill>
            </a:ln>
          </c:spPr>
          <c:marker>
            <c:symbol val="x"/>
            <c:size val="9"/>
            <c:spPr>
              <a:ln>
                <a:solidFill>
                  <a:schemeClr val="accent3">
                    <a:lumMod val="50000"/>
                  </a:schemeClr>
                </a:solidFill>
              </a:ln>
            </c:spPr>
          </c:marker>
          <c:cat>
            <c:strRef>
              <c:f>'Q4. Need. Avg per Needy Student'!$I$148:$BB$148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'Q4. Need. Avg per Needy Student'!$I$153:$BB$153</c:f>
              <c:numCache>
                <c:formatCode>_("$"* #,##0_);_("$"* \(#,##0\);_("$"* "-"??_);_(@_)</c:formatCode>
                <c:ptCount val="19"/>
                <c:pt idx="0">
                  <c:v>14490.352769679301</c:v>
                </c:pt>
                <c:pt idx="1">
                  <c:v>14496.212038303693</c:v>
                </c:pt>
                <c:pt idx="2">
                  <c:v>15117.541343669251</c:v>
                </c:pt>
                <c:pt idx="3">
                  <c:v>16159</c:v>
                </c:pt>
                <c:pt idx="4">
                  <c:v>17365.387704752386</c:v>
                </c:pt>
                <c:pt idx="5">
                  <c:v>17910</c:v>
                </c:pt>
                <c:pt idx="6">
                  <c:v>18809.928927680798</c:v>
                </c:pt>
                <c:pt idx="7">
                  <c:v>20646.113342898134</c:v>
                </c:pt>
                <c:pt idx="8">
                  <c:v>21952.178739123789</c:v>
                </c:pt>
                <c:pt idx="9">
                  <c:v>23947.601003730866</c:v>
                </c:pt>
                <c:pt idx="10">
                  <c:v>24353.236252545827</c:v>
                </c:pt>
                <c:pt idx="11">
                  <c:v>25883.151152336446</c:v>
                </c:pt>
                <c:pt idx="12">
                  <c:v>26156.762500000001</c:v>
                </c:pt>
                <c:pt idx="13">
                  <c:v>26231.038227628149</c:v>
                </c:pt>
                <c:pt idx="14">
                  <c:v>27034.629555777781</c:v>
                </c:pt>
                <c:pt idx="15">
                  <c:v>28168.026747841235</c:v>
                </c:pt>
                <c:pt idx="16">
                  <c:v>29233.690744920994</c:v>
                </c:pt>
                <c:pt idx="17">
                  <c:v>30770.174642205362</c:v>
                </c:pt>
                <c:pt idx="18">
                  <c:v>31161.619315907759</c:v>
                </c:pt>
              </c:numCache>
            </c:numRef>
          </c:val>
          <c:smooth val="0"/>
          <c:extLst>
            <c:ext xmlns:c16="http://schemas.microsoft.com/office/drawing/2014/chart" uri="{C3380CC4-5D6E-409C-BE32-E72D297353CC}">
              <c16:uniqueId val="{00000003-4163-4C09-91C5-0D2CA748E40C}"/>
            </c:ext>
          </c:extLst>
        </c:ser>
        <c:dLbls>
          <c:showLegendKey val="0"/>
          <c:showVal val="0"/>
          <c:showCatName val="0"/>
          <c:showSerName val="0"/>
          <c:showPercent val="0"/>
          <c:showBubbleSize val="0"/>
        </c:dLbls>
        <c:marker val="1"/>
        <c:smooth val="0"/>
        <c:axId val="850386976"/>
        <c:axId val="850362048"/>
      </c:lineChart>
      <c:catAx>
        <c:axId val="195202432"/>
        <c:scaling>
          <c:orientation val="minMax"/>
        </c:scaling>
        <c:delete val="0"/>
        <c:axPos val="b"/>
        <c:numFmt formatCode="General" sourceLinked="0"/>
        <c:majorTickMark val="out"/>
        <c:minorTickMark val="none"/>
        <c:tickLblPos val="nextTo"/>
        <c:txPr>
          <a:bodyPr/>
          <a:lstStyle/>
          <a:p>
            <a:pPr>
              <a:defRPr sz="900"/>
            </a:pPr>
            <a:endParaRPr lang="en-US"/>
          </a:p>
        </c:txPr>
        <c:crossAx val="195216512"/>
        <c:crosses val="autoZero"/>
        <c:auto val="1"/>
        <c:lblAlgn val="ctr"/>
        <c:lblOffset val="100"/>
        <c:noMultiLvlLbl val="0"/>
      </c:catAx>
      <c:valAx>
        <c:axId val="195216512"/>
        <c:scaling>
          <c:orientation val="minMax"/>
          <c:min val="0"/>
        </c:scaling>
        <c:delete val="0"/>
        <c:axPos val="l"/>
        <c:majorGridlines/>
        <c:numFmt formatCode="&quot;$&quot;#,##0" sourceLinked="0"/>
        <c:majorTickMark val="out"/>
        <c:minorTickMark val="none"/>
        <c:tickLblPos val="nextTo"/>
        <c:crossAx val="195202432"/>
        <c:crosses val="autoZero"/>
        <c:crossBetween val="between"/>
      </c:valAx>
      <c:valAx>
        <c:axId val="850362048"/>
        <c:scaling>
          <c:orientation val="minMax"/>
          <c:max val="40000"/>
        </c:scaling>
        <c:delete val="0"/>
        <c:axPos val="r"/>
        <c:numFmt formatCode="&quot;$&quot;#,##0" sourceLinked="0"/>
        <c:majorTickMark val="out"/>
        <c:minorTickMark val="none"/>
        <c:tickLblPos val="nextTo"/>
        <c:crossAx val="850386976"/>
        <c:crosses val="max"/>
        <c:crossBetween val="between"/>
      </c:valAx>
      <c:catAx>
        <c:axId val="850386976"/>
        <c:scaling>
          <c:orientation val="minMax"/>
        </c:scaling>
        <c:delete val="1"/>
        <c:axPos val="b"/>
        <c:numFmt formatCode="General" sourceLinked="1"/>
        <c:majorTickMark val="out"/>
        <c:minorTickMark val="none"/>
        <c:tickLblPos val="nextTo"/>
        <c:crossAx val="850362048"/>
        <c:crosses val="autoZero"/>
        <c:auto val="1"/>
        <c:lblAlgn val="ctr"/>
        <c:lblOffset val="100"/>
        <c:noMultiLvlLbl val="0"/>
      </c:catAx>
    </c:plotArea>
    <c:legend>
      <c:legendPos val="b"/>
      <c:overlay val="0"/>
      <c:txPr>
        <a:bodyPr/>
        <a:lstStyle/>
        <a:p>
          <a:pPr>
            <a:defRPr sz="1400"/>
          </a:pPr>
          <a:endParaRPr lang="en-US"/>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'1819 Data for Wealth'!$O$16</c:f>
              <c:strCache>
                <c:ptCount val="1"/>
                <c:pt idx="0">
                  <c:v>Wealth index</c:v>
                </c:pt>
              </c:strCache>
            </c:strRef>
          </c:tx>
          <c:spPr>
            <a:ln w="28575" cap="rnd">
              <a:noFill/>
              <a:round/>
            </a:ln>
            <a:effectLst/>
          </c:spPr>
          <c:marker>
            <c:symbol val="diamond"/>
            <c:size val="7"/>
            <c:spPr>
              <a:solidFill>
                <a:schemeClr val="accent1"/>
              </a:solidFill>
              <a:ln w="9525">
                <a:solidFill>
                  <a:schemeClr val="accent1"/>
                </a:solidFill>
              </a:ln>
              <a:effectLst/>
            </c:spPr>
          </c:marker>
          <c:dPt>
            <c:idx val="3"/>
            <c:marker>
              <c:symbol val="diamond"/>
              <c:size val="7"/>
              <c:spPr>
                <a:solidFill>
                  <a:srgbClr val="FFC000"/>
                </a:solidFill>
                <a:ln w="9525">
                  <a:solidFill>
                    <a:schemeClr val="tx1"/>
                  </a:solidFill>
                </a:ln>
                <a:effectLst/>
              </c:spPr>
            </c:marker>
            <c:bubble3D val="0"/>
            <c:extLst>
              <c:ext xmlns:c16="http://schemas.microsoft.com/office/drawing/2014/chart" uri="{C3380CC4-5D6E-409C-BE32-E72D297353CC}">
                <c16:uniqueId val="{00000000-7FD7-428B-93A9-BA01518E5F23}"/>
              </c:ext>
            </c:extLst>
          </c:dPt>
          <c:trendline>
            <c:spPr>
              <a:ln w="12700" cap="rnd">
                <a:solidFill>
                  <a:schemeClr val="tx1"/>
                </a:solidFill>
                <a:prstDash val="solid"/>
              </a:ln>
              <a:effectLst/>
            </c:spPr>
            <c:trendlineType val="linear"/>
            <c:dispRSqr val="0"/>
            <c:dispEq val="0"/>
          </c:trendline>
          <c:xVal>
            <c:numRef>
              <c:f>'1819 Data for Wealth'!$N$17:$N$67</c:f>
              <c:numCache>
                <c:formatCode>"$"#,##0_);\("$"#,##0\)</c:formatCode>
                <c:ptCount val="51"/>
                <c:pt idx="0">
                  <c:v>45200</c:v>
                </c:pt>
                <c:pt idx="1">
                  <c:v>37358</c:v>
                </c:pt>
                <c:pt idx="2">
                  <c:v>35880</c:v>
                </c:pt>
                <c:pt idx="3">
                  <c:v>48054</c:v>
                </c:pt>
                <c:pt idx="4">
                  <c:v>51854</c:v>
                </c:pt>
                <c:pt idx="5">
                  <c:v>34314</c:v>
                </c:pt>
                <c:pt idx="6">
                  <c:v>37573</c:v>
                </c:pt>
                <c:pt idx="7">
                  <c:v>45000</c:v>
                </c:pt>
                <c:pt idx="8">
                  <c:v>34250</c:v>
                </c:pt>
                <c:pt idx="9">
                  <c:v>42960</c:v>
                </c:pt>
                <c:pt idx="10">
                  <c:v>33800</c:v>
                </c:pt>
                <c:pt idx="11">
                  <c:v>34860</c:v>
                </c:pt>
                <c:pt idx="12">
                  <c:v>40460</c:v>
                </c:pt>
                <c:pt idx="13">
                  <c:v>31818</c:v>
                </c:pt>
                <c:pt idx="14">
                  <c:v>40128</c:v>
                </c:pt>
                <c:pt idx="15">
                  <c:v>37400</c:v>
                </c:pt>
                <c:pt idx="16">
                  <c:v>47340</c:v>
                </c:pt>
                <c:pt idx="17">
                  <c:v>48470</c:v>
                </c:pt>
                <c:pt idx="18">
                  <c:v>33902</c:v>
                </c:pt>
                <c:pt idx="19">
                  <c:v>36578</c:v>
                </c:pt>
                <c:pt idx="20">
                  <c:v>26194</c:v>
                </c:pt>
                <c:pt idx="21">
                  <c:v>43890</c:v>
                </c:pt>
                <c:pt idx="22">
                  <c:v>41776</c:v>
                </c:pt>
                <c:pt idx="23">
                  <c:v>34848</c:v>
                </c:pt>
                <c:pt idx="24">
                  <c:v>35110</c:v>
                </c:pt>
                <c:pt idx="25">
                  <c:v>36152</c:v>
                </c:pt>
                <c:pt idx="26">
                  <c:v>29274</c:v>
                </c:pt>
                <c:pt idx="27">
                  <c:v>25840</c:v>
                </c:pt>
                <c:pt idx="28">
                  <c:v>40830</c:v>
                </c:pt>
                <c:pt idx="29">
                  <c:v>20764</c:v>
                </c:pt>
                <c:pt idx="30">
                  <c:v>46648</c:v>
                </c:pt>
                <c:pt idx="31">
                  <c:v>45680</c:v>
                </c:pt>
                <c:pt idx="32">
                  <c:v>39444</c:v>
                </c:pt>
                <c:pt idx="33">
                  <c:v>40800</c:v>
                </c:pt>
                <c:pt idx="34">
                  <c:v>40170</c:v>
                </c:pt>
                <c:pt idx="35">
                  <c:v>35926</c:v>
                </c:pt>
                <c:pt idx="36">
                  <c:v>30950</c:v>
                </c:pt>
                <c:pt idx="37">
                  <c:v>45070</c:v>
                </c:pt>
                <c:pt idx="38">
                  <c:v>39082</c:v>
                </c:pt>
                <c:pt idx="39">
                  <c:v>42196</c:v>
                </c:pt>
                <c:pt idx="40">
                  <c:v>54735</c:v>
                </c:pt>
                <c:pt idx="41">
                  <c:v>34666</c:v>
                </c:pt>
                <c:pt idx="42">
                  <c:v>38820</c:v>
                </c:pt>
                <c:pt idx="43">
                  <c:v>43728</c:v>
                </c:pt>
                <c:pt idx="44">
                  <c:v>23640</c:v>
                </c:pt>
                <c:pt idx="45">
                  <c:v>41080</c:v>
                </c:pt>
                <c:pt idx="46">
                  <c:v>43700</c:v>
                </c:pt>
                <c:pt idx="47">
                  <c:v>28330</c:v>
                </c:pt>
                <c:pt idx="48">
                  <c:v>59600</c:v>
                </c:pt>
                <c:pt idx="49">
                  <c:v>46600</c:v>
                </c:pt>
                <c:pt idx="50">
                  <c:v>44870</c:v>
                </c:pt>
              </c:numCache>
            </c:numRef>
          </c:xVal>
          <c:yVal>
            <c:numRef>
              <c:f>'1819 Data for Wealth'!$O$17:$O$67</c:f>
              <c:numCache>
                <c:formatCode>"$"#,##0_);\("$"#,##0\)</c:formatCode>
                <c:ptCount val="51"/>
                <c:pt idx="0">
                  <c:v>24257.923211169284</c:v>
                </c:pt>
                <c:pt idx="1">
                  <c:v>18198.619047619046</c:v>
                </c:pt>
                <c:pt idx="2">
                  <c:v>16059.914236706689</c:v>
                </c:pt>
                <c:pt idx="3">
                  <c:v>22792.828828828828</c:v>
                </c:pt>
                <c:pt idx="4">
                  <c:v>18796.15953601295</c:v>
                </c:pt>
                <c:pt idx="5">
                  <c:v>8743.2598870056499</c:v>
                </c:pt>
                <c:pt idx="6">
                  <c:v>15073.2</c:v>
                </c:pt>
                <c:pt idx="7">
                  <c:v>27191.112155020553</c:v>
                </c:pt>
                <c:pt idx="8">
                  <c:v>22839.278911564626</c:v>
                </c:pt>
                <c:pt idx="9">
                  <c:v>22738.643274853803</c:v>
                </c:pt>
                <c:pt idx="10">
                  <c:v>17912.326530612245</c:v>
                </c:pt>
                <c:pt idx="11">
                  <c:v>12855.48347107438</c:v>
                </c:pt>
                <c:pt idx="12">
                  <c:v>19922.650648360031</c:v>
                </c:pt>
                <c:pt idx="13">
                  <c:v>13572.440233236151</c:v>
                </c:pt>
                <c:pt idx="14">
                  <c:v>16244.230849947535</c:v>
                </c:pt>
                <c:pt idx="15">
                  <c:v>17330.49358490566</c:v>
                </c:pt>
                <c:pt idx="16">
                  <c:v>22950.268260292163</c:v>
                </c:pt>
                <c:pt idx="17">
                  <c:v>26238.535315985129</c:v>
                </c:pt>
                <c:pt idx="18">
                  <c:v>15195.065428824049</c:v>
                </c:pt>
                <c:pt idx="19">
                  <c:v>15515.242458100558</c:v>
                </c:pt>
                <c:pt idx="20">
                  <c:v>21231.027791441218</c:v>
                </c:pt>
                <c:pt idx="21">
                  <c:v>10671.908878504673</c:v>
                </c:pt>
                <c:pt idx="22">
                  <c:v>15044.89749430524</c:v>
                </c:pt>
                <c:pt idx="23">
                  <c:v>17530.769580022701</c:v>
                </c:pt>
                <c:pt idx="24">
                  <c:v>18072.841924398625</c:v>
                </c:pt>
                <c:pt idx="25">
                  <c:v>20246.555643251777</c:v>
                </c:pt>
                <c:pt idx="26">
                  <c:v>15820.489361702128</c:v>
                </c:pt>
                <c:pt idx="27">
                  <c:v>15131.464640561075</c:v>
                </c:pt>
                <c:pt idx="28">
                  <c:v>24907.076183431953</c:v>
                </c:pt>
                <c:pt idx="29">
                  <c:v>11569.450479233226</c:v>
                </c:pt>
                <c:pt idx="30">
                  <c:v>16017.089483394833</c:v>
                </c:pt>
                <c:pt idx="31">
                  <c:v>23734.415337889142</c:v>
                </c:pt>
                <c:pt idx="32">
                  <c:v>22066.154050464807</c:v>
                </c:pt>
                <c:pt idx="33">
                  <c:v>21014.329787234041</c:v>
                </c:pt>
                <c:pt idx="34">
                  <c:v>18698.198307134218</c:v>
                </c:pt>
                <c:pt idx="35">
                  <c:v>17411.92676056338</c:v>
                </c:pt>
                <c:pt idx="36">
                  <c:v>19687.908319185059</c:v>
                </c:pt>
                <c:pt idx="37">
                  <c:v>21943.889570552146</c:v>
                </c:pt>
                <c:pt idx="38">
                  <c:v>15667.297619047618</c:v>
                </c:pt>
                <c:pt idx="39">
                  <c:v>17440.085714285713</c:v>
                </c:pt>
                <c:pt idx="40">
                  <c:v>27812.96645702306</c:v>
                </c:pt>
                <c:pt idx="41">
                  <c:v>12513.880658436214</c:v>
                </c:pt>
                <c:pt idx="42">
                  <c:v>18924.386593204774</c:v>
                </c:pt>
                <c:pt idx="43">
                  <c:v>25397.549050632912</c:v>
                </c:pt>
                <c:pt idx="44">
                  <c:v>16335.278571428571</c:v>
                </c:pt>
                <c:pt idx="45">
                  <c:v>18217.925558312654</c:v>
                </c:pt>
                <c:pt idx="46">
                  <c:v>15990.597802197803</c:v>
                </c:pt>
                <c:pt idx="47">
                  <c:v>9592.7396825396827</c:v>
                </c:pt>
                <c:pt idx="48">
                  <c:v>32716.748178137652</c:v>
                </c:pt>
                <c:pt idx="49">
                  <c:v>26619.886168910649</c:v>
                </c:pt>
                <c:pt idx="50">
                  <c:v>20172.901538461538</c:v>
                </c:pt>
              </c:numCache>
            </c:numRef>
          </c:yVal>
          <c:smooth val="0"/>
          <c:extLst>
            <c:ext xmlns:c16="http://schemas.microsoft.com/office/drawing/2014/chart" uri="{C3380CC4-5D6E-409C-BE32-E72D297353CC}">
              <c16:uniqueId val="{00000002-7FD7-428B-93A9-BA01518E5F23}"/>
            </c:ext>
          </c:extLst>
        </c:ser>
        <c:dLbls>
          <c:showLegendKey val="0"/>
          <c:showVal val="0"/>
          <c:showCatName val="0"/>
          <c:showSerName val="0"/>
          <c:showPercent val="0"/>
          <c:showBubbleSize val="0"/>
        </c:dLbls>
        <c:axId val="558502640"/>
        <c:axId val="558503056"/>
      </c:scatterChart>
      <c:valAx>
        <c:axId val="558502640"/>
        <c:scaling>
          <c:orientation val="minMax"/>
          <c:max val="60000"/>
          <c:min val="20000"/>
        </c:scaling>
        <c:delete val="0"/>
        <c:axPos val="b"/>
        <c:majorGridlines>
          <c:spPr>
            <a:ln w="9525" cap="flat" cmpd="sng" algn="ctr">
              <a:solidFill>
                <a:schemeClr val="bg1">
                  <a:lumMod val="75000"/>
                </a:schemeClr>
              </a:solidFill>
              <a:round/>
            </a:ln>
            <a:effectLst/>
          </c:spPr>
        </c:majorGridlines>
        <c:minorGridlines>
          <c:spPr>
            <a:ln w="6350" cap="flat" cmpd="sng" algn="ctr">
              <a:solidFill>
                <a:schemeClr val="bg1">
                  <a:lumMod val="8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t>Tuition, Fees, Room</a:t>
                </a:r>
                <a:r>
                  <a:rPr lang="en-US" sz="1200" b="1" baseline="0" dirty="0"/>
                  <a:t> and Board</a:t>
                </a:r>
                <a:endParaRPr lang="en-US" sz="1200" b="1"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_);\(&quot;$&quot;#,##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58503056"/>
        <c:crosses val="autoZero"/>
        <c:crossBetween val="midCat"/>
      </c:valAx>
      <c:valAx>
        <c:axId val="558503056"/>
        <c:scaling>
          <c:orientation val="minMax"/>
          <c:max val="35000"/>
          <c:min val="5000"/>
        </c:scaling>
        <c:delete val="0"/>
        <c:axPos val="l"/>
        <c:majorGridlines>
          <c:spPr>
            <a:ln w="9525" cap="flat" cmpd="sng" algn="ctr">
              <a:solidFill>
                <a:schemeClr val="bg1">
                  <a:lumMod val="75000"/>
                </a:schemeClr>
              </a:solidFill>
              <a:round/>
            </a:ln>
            <a:effectLst/>
          </c:spPr>
        </c:majorGridlines>
        <c:minorGridlines>
          <c:spPr>
            <a:ln w="6350" cap="flat" cmpd="sng" algn="ctr">
              <a:solidFill>
                <a:schemeClr val="bg1">
                  <a:lumMod val="8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t>Wealth</a:t>
                </a:r>
                <a:r>
                  <a:rPr lang="en-US" sz="1200" b="1" baseline="0" dirty="0"/>
                  <a:t> Index</a:t>
                </a:r>
                <a:endParaRPr lang="en-US" sz="1200" b="1"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_);\(&quot;$&quot;#,##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585026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Family Ability to Pay (Wealth Index)</a:t>
            </a:r>
            <a:endParaRPr lang="en-US" dirty="0"/>
          </a:p>
          <a:p>
            <a:pPr>
              <a:defRPr/>
            </a:pPr>
            <a:r>
              <a:rPr lang="en-US" dirty="0"/>
              <a:t> for Traditional Undergraduate Programs</a:t>
            </a:r>
          </a:p>
        </c:rich>
      </c:tx>
      <c:overlay val="0"/>
    </c:title>
    <c:autoTitleDeleted val="0"/>
    <c:plotArea>
      <c:layout/>
      <c:lineChart>
        <c:grouping val="standard"/>
        <c:varyColors val="0"/>
        <c:ser>
          <c:idx val="2"/>
          <c:order val="0"/>
          <c:tx>
            <c:strRef>
              <c:f>'R1. Wealth Index'!$F$160</c:f>
              <c:strCache>
                <c:ptCount val="1"/>
                <c:pt idx="0">
                  <c:v> Mode (CCCU) </c:v>
                </c:pt>
              </c:strCache>
            </c:strRef>
          </c:tx>
          <c:cat>
            <c:strRef>
              <c:f>'R1. Wealth Index'!$I$157:$BB$157</c:f>
              <c:strCache>
                <c:ptCount val="16"/>
                <c:pt idx="0">
                  <c:v> 2003-04 </c:v>
                </c:pt>
                <c:pt idx="1">
                  <c:v> 2004-05 </c:v>
                </c:pt>
                <c:pt idx="2">
                  <c:v> 2005-06 </c:v>
                </c:pt>
                <c:pt idx="3">
                  <c:v> 2006-07 </c:v>
                </c:pt>
                <c:pt idx="4">
                  <c:v> 2007-08 </c:v>
                </c:pt>
                <c:pt idx="5">
                  <c:v> 2008-09 </c:v>
                </c:pt>
                <c:pt idx="6">
                  <c:v> 2009-10 </c:v>
                </c:pt>
                <c:pt idx="7">
                  <c:v> 2010-11 </c:v>
                </c:pt>
                <c:pt idx="8">
                  <c:v> 2011-12 </c:v>
                </c:pt>
                <c:pt idx="9">
                  <c:v> 2012-13 </c:v>
                </c:pt>
                <c:pt idx="10">
                  <c:v> 2013-14 </c:v>
                </c:pt>
                <c:pt idx="11">
                  <c:v> 2014-15 </c:v>
                </c:pt>
                <c:pt idx="12">
                  <c:v> 2015-16 </c:v>
                </c:pt>
                <c:pt idx="13">
                  <c:v> 2016-17 </c:v>
                </c:pt>
                <c:pt idx="14">
                  <c:v> 2017-18 </c:v>
                </c:pt>
                <c:pt idx="15">
                  <c:v> 2018-19 </c:v>
                </c:pt>
              </c:strCache>
            </c:strRef>
          </c:cat>
          <c:val>
            <c:numRef>
              <c:f>'R1. Wealth Index'!$I$160:$Q$160</c:f>
            </c:numRef>
          </c:val>
          <c:smooth val="0"/>
          <c:extLst>
            <c:ext xmlns:c16="http://schemas.microsoft.com/office/drawing/2014/chart" uri="{C3380CC4-5D6E-409C-BE32-E72D297353CC}">
              <c16:uniqueId val="{00000005-5C2A-4333-864F-4D248602F5AB}"/>
            </c:ext>
          </c:extLst>
        </c:ser>
        <c:ser>
          <c:idx val="3"/>
          <c:order val="1"/>
          <c:tx>
            <c:strRef>
              <c:f>'R1. Wealth Index'!$F$161</c:f>
              <c:strCache>
                <c:ptCount val="1"/>
                <c:pt idx="0">
                  <c:v> First Quartile (CCCU) </c:v>
                </c:pt>
              </c:strCache>
            </c:strRef>
          </c:tx>
          <c:spPr>
            <a:ln w="31750">
              <a:solidFill>
                <a:srgbClr val="7030A0"/>
              </a:solidFill>
            </a:ln>
          </c:spPr>
          <c:marker>
            <c:symbol val="circle"/>
            <c:size val="8"/>
            <c:spPr>
              <a:solidFill>
                <a:srgbClr val="7030A0"/>
              </a:solidFill>
              <a:ln>
                <a:solidFill>
                  <a:schemeClr val="bg1"/>
                </a:solidFill>
              </a:ln>
            </c:spPr>
          </c:marker>
          <c:dLbls>
            <c:dLbl>
              <c:idx val="0"/>
              <c:layout>
                <c:manualLayout>
                  <c:x val="-5.2817413942965526E-2"/>
                  <c:y val="1.21333329087197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C2A-4333-864F-4D248602F5AB}"/>
                </c:ext>
              </c:extLst>
            </c:dLbl>
            <c:dLbl>
              <c:idx val="4"/>
              <c:layout>
                <c:manualLayout>
                  <c:x val="-3.3694945504395279E-2"/>
                  <c:y val="1.81609200515940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C2A-4333-864F-4D248602F5AB}"/>
                </c:ext>
              </c:extLst>
            </c:dLbl>
            <c:dLbl>
              <c:idx val="9"/>
              <c:layout>
                <c:manualLayout>
                  <c:x val="-4.101993365752462E-2"/>
                  <c:y val="1.61430400458614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C2A-4333-864F-4D248602F5AB}"/>
                </c:ext>
              </c:extLst>
            </c:dLbl>
            <c:dLbl>
              <c:idx val="14"/>
              <c:layout>
                <c:manualLayout>
                  <c:x val="0"/>
                  <c:y val="1.81512614650307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C2A-4333-864F-4D248602F5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'R1. Wealth Index'!$I$157:$BB$157</c:f>
              <c:strCache>
                <c:ptCount val="16"/>
                <c:pt idx="0">
                  <c:v> 2003-04 </c:v>
                </c:pt>
                <c:pt idx="1">
                  <c:v> 2004-05 </c:v>
                </c:pt>
                <c:pt idx="2">
                  <c:v> 2005-06 </c:v>
                </c:pt>
                <c:pt idx="3">
                  <c:v> 2006-07 </c:v>
                </c:pt>
                <c:pt idx="4">
                  <c:v> 2007-08 </c:v>
                </c:pt>
                <c:pt idx="5">
                  <c:v> 2008-09 </c:v>
                </c:pt>
                <c:pt idx="6">
                  <c:v> 2009-10 </c:v>
                </c:pt>
                <c:pt idx="7">
                  <c:v> 2010-11 </c:v>
                </c:pt>
                <c:pt idx="8">
                  <c:v> 2011-12 </c:v>
                </c:pt>
                <c:pt idx="9">
                  <c:v> 2012-13 </c:v>
                </c:pt>
                <c:pt idx="10">
                  <c:v> 2013-14 </c:v>
                </c:pt>
                <c:pt idx="11">
                  <c:v> 2014-15 </c:v>
                </c:pt>
                <c:pt idx="12">
                  <c:v> 2015-16 </c:v>
                </c:pt>
                <c:pt idx="13">
                  <c:v> 2016-17 </c:v>
                </c:pt>
                <c:pt idx="14">
                  <c:v> 2017-18 </c:v>
                </c:pt>
                <c:pt idx="15">
                  <c:v> 2018-19 </c:v>
                </c:pt>
              </c:strCache>
            </c:strRef>
          </c:cat>
          <c:val>
            <c:numRef>
              <c:f>'R1. Wealth Index'!$I$161:$BB$161</c:f>
              <c:numCache>
                <c:formatCode>_("$"* #,##0_);_("$"* \(#,##0\);_("$"* "-"??_);_(@_)</c:formatCode>
                <c:ptCount val="16"/>
                <c:pt idx="0">
                  <c:v>10207</c:v>
                </c:pt>
                <c:pt idx="1">
                  <c:v>10149.372375690609</c:v>
                </c:pt>
                <c:pt idx="2">
                  <c:v>11768.844049247606</c:v>
                </c:pt>
                <c:pt idx="3">
                  <c:v>11524</c:v>
                </c:pt>
                <c:pt idx="4">
                  <c:v>12662.958607667662</c:v>
                </c:pt>
                <c:pt idx="5">
                  <c:v>12570</c:v>
                </c:pt>
                <c:pt idx="6">
                  <c:v>11415.490908325617</c:v>
                </c:pt>
                <c:pt idx="7">
                  <c:v>11415.576878399072</c:v>
                </c:pt>
                <c:pt idx="8">
                  <c:v>12329.723394517512</c:v>
                </c:pt>
                <c:pt idx="9">
                  <c:v>11765.731656184485</c:v>
                </c:pt>
                <c:pt idx="10">
                  <c:v>11930.983431162831</c:v>
                </c:pt>
                <c:pt idx="11">
                  <c:v>12726.143692260208</c:v>
                </c:pt>
                <c:pt idx="12">
                  <c:v>13790.29751263672</c:v>
                </c:pt>
                <c:pt idx="13">
                  <c:v>14949.261824324325</c:v>
                </c:pt>
                <c:pt idx="14">
                  <c:v>14880.041720990874</c:v>
                </c:pt>
                <c:pt idx="15">
                  <c:v>15743.893490374874</c:v>
                </c:pt>
              </c:numCache>
            </c:numRef>
          </c:val>
          <c:smooth val="0"/>
          <c:extLst>
            <c:ext xmlns:c16="http://schemas.microsoft.com/office/drawing/2014/chart" uri="{C3380CC4-5D6E-409C-BE32-E72D297353CC}">
              <c16:uniqueId val="{0000000A-5C2A-4333-864F-4D248602F5AB}"/>
            </c:ext>
          </c:extLst>
        </c:ser>
        <c:ser>
          <c:idx val="5"/>
          <c:order val="3"/>
          <c:tx>
            <c:strRef>
              <c:f>'R1. Wealth Index'!$F$163</c:f>
              <c:strCache>
                <c:ptCount val="1"/>
                <c:pt idx="0">
                  <c:v> Third Quartile (CCCU) </c:v>
                </c:pt>
              </c:strCache>
            </c:strRef>
          </c:tx>
          <c:spPr>
            <a:ln w="31750"/>
          </c:spPr>
          <c:marker>
            <c:symbol val="triangle"/>
            <c:size val="7"/>
            <c:spPr>
              <a:solidFill>
                <a:srgbClr val="CC9900"/>
              </a:solidFill>
              <a:ln>
                <a:solidFill>
                  <a:schemeClr val="tx1"/>
                </a:solidFill>
              </a:ln>
            </c:spPr>
          </c:marker>
          <c:dLbls>
            <c:dLbl>
              <c:idx val="0"/>
              <c:layout>
                <c:manualLayout>
                  <c:x val="-5.2817413942965526E-2"/>
                  <c:y val="-2.62888879688928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C2A-4333-864F-4D248602F5AB}"/>
                </c:ext>
              </c:extLst>
            </c:dLbl>
            <c:dLbl>
              <c:idx val="4"/>
              <c:layout>
                <c:manualLayout>
                  <c:x val="-3.515994313502116E-2"/>
                  <c:y val="-1.61430400458615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C2A-4333-864F-4D248602F5AB}"/>
                </c:ext>
              </c:extLst>
            </c:dLbl>
            <c:dLbl>
              <c:idx val="9"/>
              <c:layout>
                <c:manualLayout>
                  <c:x val="-3.6624940765647089E-2"/>
                  <c:y val="-1.8160920051594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C2A-4333-864F-4D248602F5AB}"/>
                </c:ext>
              </c:extLst>
            </c:dLbl>
            <c:dLbl>
              <c:idx val="14"/>
              <c:layout>
                <c:manualLayout>
                  <c:x val="0"/>
                  <c:y val="1.41176478061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C2A-4333-864F-4D248602F5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'R1. Wealth Index'!$I$157:$BB$157</c:f>
              <c:strCache>
                <c:ptCount val="16"/>
                <c:pt idx="0">
                  <c:v> 2003-04 </c:v>
                </c:pt>
                <c:pt idx="1">
                  <c:v> 2004-05 </c:v>
                </c:pt>
                <c:pt idx="2">
                  <c:v> 2005-06 </c:v>
                </c:pt>
                <c:pt idx="3">
                  <c:v> 2006-07 </c:v>
                </c:pt>
                <c:pt idx="4">
                  <c:v> 2007-08 </c:v>
                </c:pt>
                <c:pt idx="5">
                  <c:v> 2008-09 </c:v>
                </c:pt>
                <c:pt idx="6">
                  <c:v> 2009-10 </c:v>
                </c:pt>
                <c:pt idx="7">
                  <c:v> 2010-11 </c:v>
                </c:pt>
                <c:pt idx="8">
                  <c:v> 2011-12 </c:v>
                </c:pt>
                <c:pt idx="9">
                  <c:v> 2012-13 </c:v>
                </c:pt>
                <c:pt idx="10">
                  <c:v> 2013-14 </c:v>
                </c:pt>
                <c:pt idx="11">
                  <c:v> 2014-15 </c:v>
                </c:pt>
                <c:pt idx="12">
                  <c:v> 2015-16 </c:v>
                </c:pt>
                <c:pt idx="13">
                  <c:v> 2016-17 </c:v>
                </c:pt>
                <c:pt idx="14">
                  <c:v> 2017-18 </c:v>
                </c:pt>
                <c:pt idx="15">
                  <c:v> 2018-19 </c:v>
                </c:pt>
              </c:strCache>
            </c:strRef>
          </c:cat>
          <c:val>
            <c:numRef>
              <c:f>'R1. Wealth Index'!$I$163:$BB$163</c:f>
              <c:numCache>
                <c:formatCode>_("$"* #,##0_);_("$"* \(#,##0\);_("$"* "-"??_);_(@_)</c:formatCode>
                <c:ptCount val="16"/>
                <c:pt idx="0">
                  <c:v>13390</c:v>
                </c:pt>
                <c:pt idx="1">
                  <c:v>13819.45344619105</c:v>
                </c:pt>
                <c:pt idx="2">
                  <c:v>15334.704519119352</c:v>
                </c:pt>
                <c:pt idx="3">
                  <c:v>14742</c:v>
                </c:pt>
                <c:pt idx="4">
                  <c:v>16625.640306122448</c:v>
                </c:pt>
                <c:pt idx="5">
                  <c:v>18040.25</c:v>
                </c:pt>
                <c:pt idx="6">
                  <c:v>17790.614315945757</c:v>
                </c:pt>
                <c:pt idx="7">
                  <c:v>17263.23100650396</c:v>
                </c:pt>
                <c:pt idx="8">
                  <c:v>18551.31445065427</c:v>
                </c:pt>
                <c:pt idx="9">
                  <c:v>18348.177788461537</c:v>
                </c:pt>
                <c:pt idx="10">
                  <c:v>16945.968070592367</c:v>
                </c:pt>
                <c:pt idx="11">
                  <c:v>18155.077411249826</c:v>
                </c:pt>
                <c:pt idx="12">
                  <c:v>20235.963052712599</c:v>
                </c:pt>
                <c:pt idx="13">
                  <c:v>20266.183085714285</c:v>
                </c:pt>
                <c:pt idx="14">
                  <c:v>22024.561634805537</c:v>
                </c:pt>
                <c:pt idx="15">
                  <c:v>22402.398662659303</c:v>
                </c:pt>
              </c:numCache>
            </c:numRef>
          </c:val>
          <c:smooth val="0"/>
          <c:extLst>
            <c:ext xmlns:c16="http://schemas.microsoft.com/office/drawing/2014/chart" uri="{C3380CC4-5D6E-409C-BE32-E72D297353CC}">
              <c16:uniqueId val="{0000000F-5C2A-4333-864F-4D248602F5AB}"/>
            </c:ext>
          </c:extLst>
        </c:ser>
        <c:dLbls>
          <c:showLegendKey val="0"/>
          <c:showVal val="0"/>
          <c:showCatName val="0"/>
          <c:showSerName val="0"/>
          <c:showPercent val="0"/>
          <c:showBubbleSize val="0"/>
        </c:dLbls>
        <c:marker val="1"/>
        <c:smooth val="0"/>
        <c:axId val="198751744"/>
        <c:axId val="198753280"/>
      </c:lineChart>
      <c:lineChart>
        <c:grouping val="standard"/>
        <c:varyColors val="0"/>
        <c:ser>
          <c:idx val="4"/>
          <c:order val="2"/>
          <c:tx>
            <c:strRef>
              <c:f>'R1. Wealth Index'!$F$162</c:f>
              <c:strCache>
                <c:ptCount val="1"/>
                <c:pt idx="0">
                  <c:v> Second Quartile (CCCU median) </c:v>
                </c:pt>
              </c:strCache>
            </c:strRef>
          </c:tx>
          <c:spPr>
            <a:ln w="31750">
              <a:solidFill>
                <a:srgbClr val="92D050"/>
              </a:solidFill>
            </a:ln>
          </c:spPr>
          <c:marker>
            <c:symbol val="x"/>
            <c:size val="9"/>
            <c:spPr>
              <a:ln>
                <a:solidFill>
                  <a:schemeClr val="accent3">
                    <a:lumMod val="50000"/>
                  </a:schemeClr>
                </a:solidFill>
              </a:ln>
            </c:spPr>
          </c:marker>
          <c:dLbls>
            <c:dLbl>
              <c:idx val="0"/>
              <c:layout>
                <c:manualLayout>
                  <c:x val="-5.428456433027011E-2"/>
                  <c:y val="-2.22444436659862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C2A-4333-864F-4D248602F5AB}"/>
                </c:ext>
              </c:extLst>
            </c:dLbl>
            <c:dLbl>
              <c:idx val="4"/>
              <c:layout>
                <c:manualLayout>
                  <c:x val="-3.3694945504395279E-2"/>
                  <c:y val="1.81609200515940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C2A-4333-864F-4D248602F5AB}"/>
                </c:ext>
              </c:extLst>
            </c:dLbl>
            <c:dLbl>
              <c:idx val="9"/>
              <c:layout>
                <c:manualLayout>
                  <c:x val="-3.6624940765647089E-2"/>
                  <c:y val="1.81609200515940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C2A-4333-864F-4D248602F5AB}"/>
                </c:ext>
              </c:extLst>
            </c:dLbl>
            <c:dLbl>
              <c:idx val="14"/>
              <c:layout>
                <c:manualLayout>
                  <c:x val="0"/>
                  <c:y val="2.01680682944784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C2A-4333-864F-4D248602F5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'R1. Wealth Index'!$I$157:$BB$157</c:f>
              <c:strCache>
                <c:ptCount val="16"/>
                <c:pt idx="0">
                  <c:v> 2003-04 </c:v>
                </c:pt>
                <c:pt idx="1">
                  <c:v> 2004-05 </c:v>
                </c:pt>
                <c:pt idx="2">
                  <c:v> 2005-06 </c:v>
                </c:pt>
                <c:pt idx="3">
                  <c:v> 2006-07 </c:v>
                </c:pt>
                <c:pt idx="4">
                  <c:v> 2007-08 </c:v>
                </c:pt>
                <c:pt idx="5">
                  <c:v> 2008-09 </c:v>
                </c:pt>
                <c:pt idx="6">
                  <c:v> 2009-10 </c:v>
                </c:pt>
                <c:pt idx="7">
                  <c:v> 2010-11 </c:v>
                </c:pt>
                <c:pt idx="8">
                  <c:v> 2011-12 </c:v>
                </c:pt>
                <c:pt idx="9">
                  <c:v> 2012-13 </c:v>
                </c:pt>
                <c:pt idx="10">
                  <c:v> 2013-14 </c:v>
                </c:pt>
                <c:pt idx="11">
                  <c:v> 2014-15 </c:v>
                </c:pt>
                <c:pt idx="12">
                  <c:v> 2015-16 </c:v>
                </c:pt>
                <c:pt idx="13">
                  <c:v> 2016-17 </c:v>
                </c:pt>
                <c:pt idx="14">
                  <c:v> 2017-18 </c:v>
                </c:pt>
                <c:pt idx="15">
                  <c:v> 2018-19 </c:v>
                </c:pt>
              </c:strCache>
            </c:strRef>
          </c:cat>
          <c:val>
            <c:numRef>
              <c:f>'R1. Wealth Index'!$I$162:$BB$162</c:f>
              <c:numCache>
                <c:formatCode>_("$"* #,##0_);_("$"* \(#,##0\);_("$"* "-"??_);_(@_)</c:formatCode>
                <c:ptCount val="16"/>
                <c:pt idx="0">
                  <c:v>11802</c:v>
                </c:pt>
                <c:pt idx="1">
                  <c:v>12054.74689732982</c:v>
                </c:pt>
                <c:pt idx="2">
                  <c:v>13261.195246179966</c:v>
                </c:pt>
                <c:pt idx="3">
                  <c:v>13276</c:v>
                </c:pt>
                <c:pt idx="4">
                  <c:v>15085.383044487568</c:v>
                </c:pt>
                <c:pt idx="5">
                  <c:v>15195</c:v>
                </c:pt>
                <c:pt idx="6">
                  <c:v>14364.729883603239</c:v>
                </c:pt>
                <c:pt idx="7">
                  <c:v>14513.145958986732</c:v>
                </c:pt>
                <c:pt idx="8">
                  <c:v>14326.6103626943</c:v>
                </c:pt>
                <c:pt idx="9">
                  <c:v>14044.159292035398</c:v>
                </c:pt>
                <c:pt idx="10">
                  <c:v>14585.052953890136</c:v>
                </c:pt>
                <c:pt idx="11">
                  <c:v>14765.893414943013</c:v>
                </c:pt>
                <c:pt idx="12">
                  <c:v>15953.5554442722</c:v>
                </c:pt>
                <c:pt idx="13">
                  <c:v>17259.455818965518</c:v>
                </c:pt>
                <c:pt idx="14">
                  <c:v>17455.602272727272</c:v>
                </c:pt>
                <c:pt idx="15">
                  <c:v>18198.619047619046</c:v>
                </c:pt>
              </c:numCache>
            </c:numRef>
          </c:val>
          <c:smooth val="0"/>
          <c:extLst>
            <c:ext xmlns:c16="http://schemas.microsoft.com/office/drawing/2014/chart" uri="{C3380CC4-5D6E-409C-BE32-E72D297353CC}">
              <c16:uniqueId val="{00000019-5C2A-4333-864F-4D248602F5AB}"/>
            </c:ext>
          </c:extLst>
        </c:ser>
        <c:dLbls>
          <c:showLegendKey val="0"/>
          <c:showVal val="0"/>
          <c:showCatName val="0"/>
          <c:showSerName val="0"/>
          <c:showPercent val="0"/>
          <c:showBubbleSize val="0"/>
        </c:dLbls>
        <c:marker val="1"/>
        <c:smooth val="0"/>
        <c:axId val="973054736"/>
        <c:axId val="973052440"/>
      </c:lineChart>
      <c:catAx>
        <c:axId val="198751744"/>
        <c:scaling>
          <c:orientation val="minMax"/>
        </c:scaling>
        <c:delete val="0"/>
        <c:axPos val="b"/>
        <c:numFmt formatCode="General" sourceLinked="0"/>
        <c:majorTickMark val="out"/>
        <c:minorTickMark val="none"/>
        <c:tickLblPos val="nextTo"/>
        <c:crossAx val="198753280"/>
        <c:crosses val="autoZero"/>
        <c:auto val="1"/>
        <c:lblAlgn val="ctr"/>
        <c:lblOffset val="100"/>
        <c:noMultiLvlLbl val="0"/>
      </c:catAx>
      <c:valAx>
        <c:axId val="198753280"/>
        <c:scaling>
          <c:orientation val="minMax"/>
          <c:max val="24000"/>
          <c:min val="0"/>
        </c:scaling>
        <c:delete val="0"/>
        <c:axPos val="l"/>
        <c:majorGridlines/>
        <c:title>
          <c:tx>
            <c:rich>
              <a:bodyPr rot="-5400000" vert="horz"/>
              <a:lstStyle/>
              <a:p>
                <a:pPr>
                  <a:defRPr/>
                </a:pPr>
                <a:r>
                  <a:rPr lang="en-US" dirty="0"/>
                  <a:t>Average Expected Contribution for Parents of Dependent Students</a:t>
                </a:r>
              </a:p>
            </c:rich>
          </c:tx>
          <c:overlay val="0"/>
        </c:title>
        <c:numFmt formatCode="&quot;$&quot;#,##0" sourceLinked="0"/>
        <c:majorTickMark val="out"/>
        <c:minorTickMark val="none"/>
        <c:tickLblPos val="nextTo"/>
        <c:crossAx val="198751744"/>
        <c:crosses val="autoZero"/>
        <c:crossBetween val="between"/>
        <c:majorUnit val="3000"/>
      </c:valAx>
      <c:valAx>
        <c:axId val="973052440"/>
        <c:scaling>
          <c:orientation val="minMax"/>
          <c:max val="24000"/>
          <c:min val="0"/>
        </c:scaling>
        <c:delete val="0"/>
        <c:axPos val="r"/>
        <c:numFmt formatCode="&quot;$&quot;#,##0" sourceLinked="0"/>
        <c:majorTickMark val="out"/>
        <c:minorTickMark val="none"/>
        <c:tickLblPos val="nextTo"/>
        <c:crossAx val="973054736"/>
        <c:crosses val="max"/>
        <c:crossBetween val="between"/>
        <c:majorUnit val="3000"/>
      </c:valAx>
      <c:catAx>
        <c:axId val="973054736"/>
        <c:scaling>
          <c:orientation val="minMax"/>
        </c:scaling>
        <c:delete val="1"/>
        <c:axPos val="b"/>
        <c:numFmt formatCode="General" sourceLinked="1"/>
        <c:majorTickMark val="out"/>
        <c:minorTickMark val="none"/>
        <c:tickLblPos val="nextTo"/>
        <c:crossAx val="973052440"/>
        <c:crosses val="autoZero"/>
        <c:auto val="1"/>
        <c:lblAlgn val="ctr"/>
        <c:lblOffset val="100"/>
        <c:noMultiLvlLbl val="0"/>
      </c:catAx>
    </c:plotArea>
    <c:legend>
      <c:legendPos val="b"/>
      <c:overlay val="0"/>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Impact of Change in Average TFRB and Change in Average Family Ability to Pay (Needy and Non-Need Dependent Students)</a:t>
            </a:r>
          </a:p>
        </c:rich>
      </c:tx>
      <c:overlay val="0"/>
    </c:title>
    <c:autoTitleDeleted val="0"/>
    <c:plotArea>
      <c:layout/>
      <c:lineChart>
        <c:grouping val="standard"/>
        <c:varyColors val="0"/>
        <c:ser>
          <c:idx val="0"/>
          <c:order val="0"/>
          <c:tx>
            <c:strRef>
              <c:f>'J4. COA - TFRB'!$F$172</c:f>
              <c:strCache>
                <c:ptCount val="1"/>
                <c:pt idx="0">
                  <c:v> Average </c:v>
                </c:pt>
              </c:strCache>
            </c:strRef>
          </c:tx>
          <c:marker>
            <c:symbol val="none"/>
          </c:marker>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28575">
                <a:solidFill>
                  <a:srgbClr val="FF0000"/>
                </a:solidFill>
              </a:ln>
            </c:spPr>
            <c:trendlineType val="poly"/>
            <c:order val="6"/>
            <c:dispRSqr val="0"/>
            <c:dispEq val="0"/>
          </c:trendline>
          <c:cat>
            <c:strRef>
              <c:f>'J4. COA - TFRB'!$I$171:$BB$171</c:f>
              <c:strCache>
                <c:ptCount val="16"/>
                <c:pt idx="0">
                  <c:v>0203-0304</c:v>
                </c:pt>
                <c:pt idx="1">
                  <c:v>0304-0405</c:v>
                </c:pt>
                <c:pt idx="2">
                  <c:v>0405-0506</c:v>
                </c:pt>
                <c:pt idx="3">
                  <c:v>0506-0607</c:v>
                </c:pt>
                <c:pt idx="4">
                  <c:v>0607-0708</c:v>
                </c:pt>
                <c:pt idx="5">
                  <c:v>0708-0809</c:v>
                </c:pt>
                <c:pt idx="6">
                  <c:v>0809-0910</c:v>
                </c:pt>
                <c:pt idx="7">
                  <c:v>0910-1011</c:v>
                </c:pt>
                <c:pt idx="8">
                  <c:v>1011-1112</c:v>
                </c:pt>
                <c:pt idx="9">
                  <c:v>1112-1213</c:v>
                </c:pt>
                <c:pt idx="10">
                  <c:v>1213-1314</c:v>
                </c:pt>
                <c:pt idx="11">
                  <c:v>1314-1415</c:v>
                </c:pt>
                <c:pt idx="12">
                  <c:v>1415-1516</c:v>
                </c:pt>
                <c:pt idx="13">
                  <c:v>1516-1617</c:v>
                </c:pt>
                <c:pt idx="14">
                  <c:v>1617-1718</c:v>
                </c:pt>
                <c:pt idx="15">
                  <c:v>1718-1819</c:v>
                </c:pt>
              </c:strCache>
              <c:extLst/>
            </c:strRef>
          </c:cat>
          <c:val>
            <c:numRef>
              <c:f>'J4. COA - TFRB'!$I$172:$BB$172</c:f>
              <c:numCache>
                <c:formatCode>0.0%</c:formatCode>
                <c:ptCount val="16"/>
                <c:pt idx="0">
                  <c:v>4.2106198651897797E-2</c:v>
                </c:pt>
                <c:pt idx="1">
                  <c:v>-1.1482925443642822E-2</c:v>
                </c:pt>
                <c:pt idx="2">
                  <c:v>7.3091324793099544E-2</c:v>
                </c:pt>
                <c:pt idx="3">
                  <c:v>-6.6464636384277243E-2</c:v>
                </c:pt>
                <c:pt idx="4">
                  <c:v>3.1665968506128683E-2</c:v>
                </c:pt>
                <c:pt idx="5">
                  <c:v>-3.0779982308021259E-2</c:v>
                </c:pt>
                <c:pt idx="6">
                  <c:v>-8.5301178056128135E-2</c:v>
                </c:pt>
                <c:pt idx="7">
                  <c:v>-2.828252962759259E-2</c:v>
                </c:pt>
                <c:pt idx="8">
                  <c:v>-1.584640270441029E-2</c:v>
                </c:pt>
                <c:pt idx="9">
                  <c:v>-5.2000941854840499E-2</c:v>
                </c:pt>
                <c:pt idx="10">
                  <c:v>-1.9197573931874379E-2</c:v>
                </c:pt>
                <c:pt idx="11">
                  <c:v>-2.6074899318645706E-2</c:v>
                </c:pt>
                <c:pt idx="12">
                  <c:v>7.2247571836905777E-2</c:v>
                </c:pt>
                <c:pt idx="13">
                  <c:v>2.0150575946004112E-2</c:v>
                </c:pt>
                <c:pt idx="14">
                  <c:v>-2.6317946802993042E-2</c:v>
                </c:pt>
                <c:pt idx="15">
                  <c:v>1.6355696604285264E-2</c:v>
                </c:pt>
              </c:numCache>
              <c:extLst/>
            </c:numRef>
          </c:val>
          <c:smooth val="0"/>
          <c:extLst>
            <c:ext xmlns:c16="http://schemas.microsoft.com/office/drawing/2014/chart" uri="{C3380CC4-5D6E-409C-BE32-E72D297353CC}">
              <c16:uniqueId val="{00000000-C899-4C3A-B887-265A6D23F1AA}"/>
            </c:ext>
          </c:extLst>
        </c:ser>
        <c:dLbls>
          <c:showLegendKey val="0"/>
          <c:showVal val="0"/>
          <c:showCatName val="0"/>
          <c:showSerName val="0"/>
          <c:showPercent val="0"/>
          <c:showBubbleSize val="0"/>
        </c:dLbls>
        <c:smooth val="0"/>
        <c:axId val="197401984"/>
        <c:axId val="197407872"/>
      </c:lineChart>
      <c:catAx>
        <c:axId val="197401984"/>
        <c:scaling>
          <c:orientation val="minMax"/>
        </c:scaling>
        <c:delete val="0"/>
        <c:axPos val="b"/>
        <c:numFmt formatCode="General" sourceLinked="0"/>
        <c:majorTickMark val="out"/>
        <c:minorTickMark val="none"/>
        <c:tickLblPos val="low"/>
        <c:spPr>
          <a:ln w="28575">
            <a:solidFill>
              <a:srgbClr val="713605"/>
            </a:solidFill>
          </a:ln>
        </c:spPr>
        <c:txPr>
          <a:bodyPr/>
          <a:lstStyle/>
          <a:p>
            <a:pPr>
              <a:defRPr sz="1100" b="1"/>
            </a:pPr>
            <a:endParaRPr lang="en-US"/>
          </a:p>
        </c:txPr>
        <c:crossAx val="197407872"/>
        <c:crosses val="autoZero"/>
        <c:auto val="1"/>
        <c:lblAlgn val="ctr"/>
        <c:lblOffset val="100"/>
        <c:noMultiLvlLbl val="0"/>
      </c:catAx>
      <c:valAx>
        <c:axId val="197407872"/>
        <c:scaling>
          <c:orientation val="minMax"/>
        </c:scaling>
        <c:delete val="0"/>
        <c:axPos val="l"/>
        <c:majorGridlines/>
        <c:numFmt formatCode="0%" sourceLinked="0"/>
        <c:majorTickMark val="out"/>
        <c:minorTickMark val="none"/>
        <c:tickLblPos val="nextTo"/>
        <c:txPr>
          <a:bodyPr/>
          <a:lstStyle/>
          <a:p>
            <a:pPr>
              <a:defRPr sz="1100" b="1"/>
            </a:pPr>
            <a:endParaRPr lang="en-US"/>
          </a:p>
        </c:txPr>
        <c:crossAx val="197401984"/>
        <c:crosses val="autoZero"/>
        <c:crossBetween val="between"/>
      </c:valAx>
      <c:spPr>
        <a:ln>
          <a:solidFill>
            <a:schemeClr val="bg2">
              <a:lumMod val="25000"/>
            </a:schemeClr>
          </a:solidFill>
        </a:ln>
      </c:spPr>
    </c:plotArea>
    <c:plotVisOnly val="1"/>
    <c:dispBlanksAs val="gap"/>
    <c:showDLblsOverMax val="0"/>
  </c:chart>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n-US" dirty="0"/>
              <a:t>Net Tuition Revenue Over Time</a:t>
            </a:r>
          </a:p>
        </c:rich>
      </c:tx>
      <c:overlay val="1"/>
    </c:title>
    <c:autoTitleDeleted val="0"/>
    <c:plotArea>
      <c:layout/>
      <c:lineChart>
        <c:grouping val="standard"/>
        <c:varyColors val="0"/>
        <c:ser>
          <c:idx val="0"/>
          <c:order val="0"/>
          <c:tx>
            <c:strRef>
              <c:f>'F1. Net Tuition Revenue (NTR)'!$F$150</c:f>
              <c:strCache>
                <c:ptCount val="1"/>
                <c:pt idx="0">
                  <c:v> Minimum (CCCU) </c:v>
                </c:pt>
              </c:strCache>
            </c:strRef>
          </c:tx>
          <c:spPr>
            <a:ln w="38100">
              <a:solidFill>
                <a:srgbClr val="00B0F0"/>
              </a:solidFill>
            </a:ln>
          </c:spPr>
          <c:marker>
            <c:symbol val="diamond"/>
            <c:size val="7"/>
            <c:spPr>
              <a:solidFill>
                <a:sysClr val="window" lastClr="FFFFFF"/>
              </a:solidFill>
              <a:ln>
                <a:solidFill>
                  <a:sysClr val="windowText" lastClr="000000"/>
                </a:solidFill>
              </a:ln>
            </c:spPr>
          </c:marker>
          <c:cat>
            <c:strRef>
              <c:f>'F1. Net Tuition Revenue (NTR)'!$G$8:$BB$8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'F1. Net Tuition Revenue (NTR)'!$G$150:$BB$150</c:f>
              <c:numCache>
                <c:formatCode>"$"#,##0_);[Red]\("$"#,##0\)</c:formatCode>
                <c:ptCount val="16"/>
                <c:pt idx="0">
                  <c:v>1765470.5700000003</c:v>
                </c:pt>
                <c:pt idx="1">
                  <c:v>1663856.4470000002</c:v>
                </c:pt>
                <c:pt idx="2">
                  <c:v>2742035</c:v>
                </c:pt>
                <c:pt idx="3">
                  <c:v>2612196.5519999997</c:v>
                </c:pt>
                <c:pt idx="4">
                  <c:v>2427212.676</c:v>
                </c:pt>
                <c:pt idx="5">
                  <c:v>3037137</c:v>
                </c:pt>
                <c:pt idx="6">
                  <c:v>2867477</c:v>
                </c:pt>
                <c:pt idx="7">
                  <c:v>2608102</c:v>
                </c:pt>
                <c:pt idx="8">
                  <c:v>2486068</c:v>
                </c:pt>
                <c:pt idx="9">
                  <c:v>1237587.9999999998</c:v>
                </c:pt>
                <c:pt idx="10">
                  <c:v>1521048</c:v>
                </c:pt>
                <c:pt idx="11">
                  <c:v>842493</c:v>
                </c:pt>
                <c:pt idx="12">
                  <c:v>1455372.2250000001</c:v>
                </c:pt>
                <c:pt idx="13">
                  <c:v>1815786.9999999998</c:v>
                </c:pt>
                <c:pt idx="14">
                  <c:v>1963124.0000000002</c:v>
                </c:pt>
                <c:pt idx="15">
                  <c:v>2153652.0000000005</c:v>
                </c:pt>
              </c:numCache>
            </c:numRef>
          </c:val>
          <c:smooth val="0"/>
          <c:extLst>
            <c:ext xmlns:c16="http://schemas.microsoft.com/office/drawing/2014/chart" uri="{C3380CC4-5D6E-409C-BE32-E72D297353CC}">
              <c16:uniqueId val="{00000000-7524-4549-9B53-E5937D12EAFB}"/>
            </c:ext>
          </c:extLst>
        </c:ser>
        <c:ser>
          <c:idx val="3"/>
          <c:order val="1"/>
          <c:tx>
            <c:strRef>
              <c:f>'F1. Net Tuition Revenue (NTR)'!$F$152</c:f>
              <c:strCache>
                <c:ptCount val="1"/>
                <c:pt idx="0">
                  <c:v> First Quartile (CCCU) </c:v>
                </c:pt>
              </c:strCache>
            </c:strRef>
          </c:tx>
          <c:spPr>
            <a:ln w="38100">
              <a:solidFill>
                <a:srgbClr val="7030A0"/>
              </a:solidFill>
            </a:ln>
          </c:spPr>
          <c:marker>
            <c:symbol val="circle"/>
            <c:size val="8"/>
            <c:spPr>
              <a:solidFill>
                <a:srgbClr val="7030A0"/>
              </a:solidFill>
              <a:ln>
                <a:solidFill>
                  <a:sysClr val="window" lastClr="FFFFFF"/>
                </a:solidFill>
              </a:ln>
            </c:spPr>
          </c:marker>
          <c:cat>
            <c:strRef>
              <c:f>'F1. Net Tuition Revenue (NTR)'!$G$8:$BB$8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'F1. Net Tuition Revenue (NTR)'!$G$152:$BB$152</c:f>
              <c:numCache>
                <c:formatCode>"$"#,##0_);[Red]\("$"#,##0\)</c:formatCode>
                <c:ptCount val="16"/>
                <c:pt idx="0">
                  <c:v>7719216.3899999987</c:v>
                </c:pt>
                <c:pt idx="1">
                  <c:v>9083710.0625</c:v>
                </c:pt>
                <c:pt idx="2">
                  <c:v>8773476.6699999999</c:v>
                </c:pt>
                <c:pt idx="3">
                  <c:v>9316962.4275000002</c:v>
                </c:pt>
                <c:pt idx="4">
                  <c:v>9924877.1687499993</c:v>
                </c:pt>
                <c:pt idx="5">
                  <c:v>8865471.5</c:v>
                </c:pt>
                <c:pt idx="6">
                  <c:v>8732564.0000000019</c:v>
                </c:pt>
                <c:pt idx="7">
                  <c:v>9842478</c:v>
                </c:pt>
                <c:pt idx="8">
                  <c:v>9344010</c:v>
                </c:pt>
                <c:pt idx="9">
                  <c:v>8691609.25</c:v>
                </c:pt>
                <c:pt idx="10">
                  <c:v>11163893</c:v>
                </c:pt>
                <c:pt idx="11">
                  <c:v>10401425.5</c:v>
                </c:pt>
                <c:pt idx="12">
                  <c:v>9764211.5</c:v>
                </c:pt>
                <c:pt idx="13">
                  <c:v>10079033.5</c:v>
                </c:pt>
                <c:pt idx="14">
                  <c:v>12884787.25</c:v>
                </c:pt>
                <c:pt idx="15">
                  <c:v>10591910.500000002</c:v>
                </c:pt>
              </c:numCache>
            </c:numRef>
          </c:val>
          <c:smooth val="0"/>
          <c:extLst>
            <c:ext xmlns:c16="http://schemas.microsoft.com/office/drawing/2014/chart" uri="{C3380CC4-5D6E-409C-BE32-E72D297353CC}">
              <c16:uniqueId val="{00000001-7524-4549-9B53-E5937D12EAFB}"/>
            </c:ext>
          </c:extLst>
        </c:ser>
        <c:ser>
          <c:idx val="5"/>
          <c:order val="3"/>
          <c:tx>
            <c:strRef>
              <c:f>'F1. Net Tuition Revenue (NTR)'!$F$154</c:f>
              <c:strCache>
                <c:ptCount val="1"/>
                <c:pt idx="0">
                  <c:v> Third Quartile (CCCU) </c:v>
                </c:pt>
              </c:strCache>
            </c:strRef>
          </c:tx>
          <c:spPr>
            <a:ln w="38100">
              <a:solidFill>
                <a:srgbClr val="CC9900"/>
              </a:solidFill>
            </a:ln>
          </c:spPr>
          <c:marker>
            <c:symbol val="triangle"/>
            <c:size val="7"/>
            <c:spPr>
              <a:solidFill>
                <a:srgbClr val="CC9900"/>
              </a:solidFill>
              <a:ln>
                <a:solidFill>
                  <a:sysClr val="windowText" lastClr="000000"/>
                </a:solidFill>
              </a:ln>
            </c:spPr>
          </c:marker>
          <c:cat>
            <c:strRef>
              <c:f>'F1. Net Tuition Revenue (NTR)'!$G$8:$BB$8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'F1. Net Tuition Revenue (NTR)'!$G$154:$BB$154</c:f>
              <c:numCache>
                <c:formatCode>"$"#,##0_);[Red]\("$"#,##0\)</c:formatCode>
                <c:ptCount val="16"/>
                <c:pt idx="0">
                  <c:v>21353942.808000002</c:v>
                </c:pt>
                <c:pt idx="1">
                  <c:v>22056443.335999999</c:v>
                </c:pt>
                <c:pt idx="2">
                  <c:v>21993529.952</c:v>
                </c:pt>
                <c:pt idx="3">
                  <c:v>25649844.149999999</c:v>
                </c:pt>
                <c:pt idx="4">
                  <c:v>25895911.5</c:v>
                </c:pt>
                <c:pt idx="5">
                  <c:v>26246507.5</c:v>
                </c:pt>
                <c:pt idx="6">
                  <c:v>26579530.999999996</c:v>
                </c:pt>
                <c:pt idx="7">
                  <c:v>27089554</c:v>
                </c:pt>
                <c:pt idx="8">
                  <c:v>26042091.000000004</c:v>
                </c:pt>
                <c:pt idx="9">
                  <c:v>26946411.5</c:v>
                </c:pt>
                <c:pt idx="10">
                  <c:v>27233950.75</c:v>
                </c:pt>
                <c:pt idx="11">
                  <c:v>29705400</c:v>
                </c:pt>
                <c:pt idx="12">
                  <c:v>31048755.5</c:v>
                </c:pt>
                <c:pt idx="13">
                  <c:v>30667179.5</c:v>
                </c:pt>
                <c:pt idx="14">
                  <c:v>35592423.5</c:v>
                </c:pt>
                <c:pt idx="15">
                  <c:v>36872731.625</c:v>
                </c:pt>
              </c:numCache>
            </c:numRef>
          </c:val>
          <c:smooth val="0"/>
          <c:extLst>
            <c:ext xmlns:c16="http://schemas.microsoft.com/office/drawing/2014/chart" uri="{C3380CC4-5D6E-409C-BE32-E72D297353CC}">
              <c16:uniqueId val="{00000002-7524-4549-9B53-E5937D12EAFB}"/>
            </c:ext>
          </c:extLst>
        </c:ser>
        <c:ser>
          <c:idx val="6"/>
          <c:order val="4"/>
          <c:tx>
            <c:strRef>
              <c:f>'F1. Net Tuition Revenue (NTR)'!$F$155</c:f>
              <c:strCache>
                <c:ptCount val="1"/>
                <c:pt idx="0">
                  <c:v> Fourth Quartile (CCCU maximum) </c:v>
                </c:pt>
              </c:strCache>
            </c:strRef>
          </c:tx>
          <c:spPr>
            <a:ln w="38100">
              <a:solidFill>
                <a:sysClr val="window" lastClr="FFFFFF">
                  <a:lumMod val="65000"/>
                </a:sysClr>
              </a:solidFill>
            </a:ln>
          </c:spPr>
          <c:marker>
            <c:symbol val="square"/>
            <c:size val="5"/>
            <c:spPr>
              <a:ln>
                <a:solidFill>
                  <a:sysClr val="windowText" lastClr="000000"/>
                </a:solidFill>
              </a:ln>
            </c:spPr>
          </c:marker>
          <c:cat>
            <c:strRef>
              <c:f>'F1. Net Tuition Revenue (NTR)'!$G$8:$BB$8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'F1. Net Tuition Revenue (NTR)'!$G$155:$BB$155</c:f>
              <c:numCache>
                <c:formatCode>"$"#,##0_);[Red]\("$"#,##0\)</c:formatCode>
                <c:ptCount val="16"/>
                <c:pt idx="0">
                  <c:v>63721376.147999994</c:v>
                </c:pt>
                <c:pt idx="1">
                  <c:v>54310551.351000004</c:v>
                </c:pt>
                <c:pt idx="2">
                  <c:v>57471816.305</c:v>
                </c:pt>
                <c:pt idx="3">
                  <c:v>75023227.859999999</c:v>
                </c:pt>
                <c:pt idx="4">
                  <c:v>83288941.008000001</c:v>
                </c:pt>
                <c:pt idx="5">
                  <c:v>75768625</c:v>
                </c:pt>
                <c:pt idx="6">
                  <c:v>93186403.000000015</c:v>
                </c:pt>
                <c:pt idx="7">
                  <c:v>82682763</c:v>
                </c:pt>
                <c:pt idx="8">
                  <c:v>103242637.21000001</c:v>
                </c:pt>
                <c:pt idx="9">
                  <c:v>107302359.23</c:v>
                </c:pt>
                <c:pt idx="10">
                  <c:v>101661330</c:v>
                </c:pt>
                <c:pt idx="11">
                  <c:v>110868887</c:v>
                </c:pt>
                <c:pt idx="12">
                  <c:v>107609647.33000001</c:v>
                </c:pt>
                <c:pt idx="13">
                  <c:v>100379257.61</c:v>
                </c:pt>
                <c:pt idx="14">
                  <c:v>143242712.83000001</c:v>
                </c:pt>
                <c:pt idx="15">
                  <c:v>96911153.25</c:v>
                </c:pt>
              </c:numCache>
            </c:numRef>
          </c:val>
          <c:smooth val="0"/>
          <c:extLst>
            <c:ext xmlns:c16="http://schemas.microsoft.com/office/drawing/2014/chart" uri="{C3380CC4-5D6E-409C-BE32-E72D297353CC}">
              <c16:uniqueId val="{00000003-7524-4549-9B53-E5937D12EAFB}"/>
            </c:ext>
          </c:extLst>
        </c:ser>
        <c:dLbls>
          <c:showLegendKey val="0"/>
          <c:showVal val="0"/>
          <c:showCatName val="0"/>
          <c:showSerName val="0"/>
          <c:showPercent val="0"/>
          <c:showBubbleSize val="0"/>
        </c:dLbls>
        <c:marker val="1"/>
        <c:smooth val="0"/>
        <c:axId val="43673472"/>
        <c:axId val="43675008"/>
      </c:lineChart>
      <c:lineChart>
        <c:grouping val="standard"/>
        <c:varyColors val="0"/>
        <c:ser>
          <c:idx val="4"/>
          <c:order val="2"/>
          <c:tx>
            <c:strRef>
              <c:f>'F1. Net Tuition Revenue (NTR)'!$F$153</c:f>
              <c:strCache>
                <c:ptCount val="1"/>
                <c:pt idx="0">
                  <c:v> Second Quartile (CCCU median) </c:v>
                </c:pt>
              </c:strCache>
            </c:strRef>
          </c:tx>
          <c:spPr>
            <a:ln w="38100">
              <a:solidFill>
                <a:srgbClr val="92D050"/>
              </a:solidFill>
            </a:ln>
          </c:spPr>
          <c:marker>
            <c:symbol val="x"/>
            <c:size val="9"/>
            <c:spPr>
              <a:ln>
                <a:solidFill>
                  <a:srgbClr val="9BBB59">
                    <a:lumMod val="50000"/>
                  </a:srgbClr>
                </a:solidFill>
              </a:ln>
            </c:spPr>
          </c:marker>
          <c:cat>
            <c:strRef>
              <c:f>'F1. Net Tuition Revenue (NTR)'!$G$8:$BB$8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'F1. Net Tuition Revenue (NTR)'!$G$153:$BB$153</c:f>
              <c:numCache>
                <c:formatCode>"$"#,##0_);[Red]\("$"#,##0\)</c:formatCode>
                <c:ptCount val="16"/>
                <c:pt idx="0">
                  <c:v>12517489.327500001</c:v>
                </c:pt>
                <c:pt idx="1">
                  <c:v>13303949.799999999</c:v>
                </c:pt>
                <c:pt idx="2">
                  <c:v>15216854.992000001</c:v>
                </c:pt>
                <c:pt idx="3">
                  <c:v>15517743.392000001</c:v>
                </c:pt>
                <c:pt idx="4">
                  <c:v>14295922.352499999</c:v>
                </c:pt>
                <c:pt idx="5">
                  <c:v>15845661</c:v>
                </c:pt>
                <c:pt idx="6">
                  <c:v>14384184.000000002</c:v>
                </c:pt>
                <c:pt idx="7">
                  <c:v>16032669.999999998</c:v>
                </c:pt>
                <c:pt idx="8">
                  <c:v>15968493</c:v>
                </c:pt>
                <c:pt idx="9">
                  <c:v>15785642.08</c:v>
                </c:pt>
                <c:pt idx="10">
                  <c:v>16232560.5</c:v>
                </c:pt>
                <c:pt idx="11">
                  <c:v>17241167.5</c:v>
                </c:pt>
                <c:pt idx="12">
                  <c:v>16422974</c:v>
                </c:pt>
                <c:pt idx="13">
                  <c:v>16638794.000000002</c:v>
                </c:pt>
                <c:pt idx="14">
                  <c:v>18800985.015000001</c:v>
                </c:pt>
                <c:pt idx="15">
                  <c:v>17313207</c:v>
                </c:pt>
              </c:numCache>
            </c:numRef>
          </c:val>
          <c:smooth val="0"/>
          <c:extLst>
            <c:ext xmlns:c16="http://schemas.microsoft.com/office/drawing/2014/chart" uri="{C3380CC4-5D6E-409C-BE32-E72D297353CC}">
              <c16:uniqueId val="{00000004-7524-4549-9B53-E5937D12EAFB}"/>
            </c:ext>
          </c:extLst>
        </c:ser>
        <c:dLbls>
          <c:showLegendKey val="0"/>
          <c:showVal val="0"/>
          <c:showCatName val="0"/>
          <c:showSerName val="0"/>
          <c:showPercent val="0"/>
          <c:showBubbleSize val="0"/>
        </c:dLbls>
        <c:marker val="1"/>
        <c:smooth val="0"/>
        <c:axId val="1164131600"/>
        <c:axId val="1164129632"/>
      </c:lineChart>
      <c:catAx>
        <c:axId val="43673472"/>
        <c:scaling>
          <c:orientation val="minMax"/>
        </c:scaling>
        <c:delete val="0"/>
        <c:axPos val="b"/>
        <c:numFmt formatCode="General" sourceLinked="0"/>
        <c:majorTickMark val="out"/>
        <c:minorTickMark val="none"/>
        <c:tickLblPos val="nextTo"/>
        <c:txPr>
          <a:bodyPr/>
          <a:lstStyle/>
          <a:p>
            <a:pPr>
              <a:defRPr sz="1200"/>
            </a:pPr>
            <a:endParaRPr lang="en-US"/>
          </a:p>
        </c:txPr>
        <c:crossAx val="43675008"/>
        <c:crosses val="autoZero"/>
        <c:auto val="1"/>
        <c:lblAlgn val="ctr"/>
        <c:lblOffset val="100"/>
        <c:noMultiLvlLbl val="0"/>
      </c:catAx>
      <c:valAx>
        <c:axId val="43675008"/>
        <c:scaling>
          <c:orientation val="minMax"/>
        </c:scaling>
        <c:delete val="0"/>
        <c:axPos val="l"/>
        <c:majorGridlines/>
        <c:numFmt formatCode="&quot;$&quot;#,##0_);[Red]\(&quot;$&quot;#,##0\)" sourceLinked="1"/>
        <c:majorTickMark val="out"/>
        <c:minorTickMark val="none"/>
        <c:tickLblPos val="nextTo"/>
        <c:txPr>
          <a:bodyPr/>
          <a:lstStyle/>
          <a:p>
            <a:pPr>
              <a:defRPr sz="1000"/>
            </a:pPr>
            <a:endParaRPr lang="en-US"/>
          </a:p>
        </c:txPr>
        <c:crossAx val="43673472"/>
        <c:crosses val="autoZero"/>
        <c:crossBetween val="between"/>
      </c:valAx>
      <c:valAx>
        <c:axId val="1164129632"/>
        <c:scaling>
          <c:orientation val="minMax"/>
          <c:max val="160000000"/>
        </c:scaling>
        <c:delete val="0"/>
        <c:axPos val="r"/>
        <c:numFmt formatCode="&quot;$&quot;#,##0_);[Red]\(&quot;$&quot;#,##0\)" sourceLinked="1"/>
        <c:majorTickMark val="out"/>
        <c:minorTickMark val="none"/>
        <c:tickLblPos val="nextTo"/>
        <c:crossAx val="1164131600"/>
        <c:crosses val="max"/>
        <c:crossBetween val="between"/>
      </c:valAx>
      <c:catAx>
        <c:axId val="1164131600"/>
        <c:scaling>
          <c:orientation val="minMax"/>
        </c:scaling>
        <c:delete val="1"/>
        <c:axPos val="b"/>
        <c:numFmt formatCode="General" sourceLinked="1"/>
        <c:majorTickMark val="out"/>
        <c:minorTickMark val="none"/>
        <c:tickLblPos val="nextTo"/>
        <c:crossAx val="1164129632"/>
        <c:crosses val="autoZero"/>
        <c:auto val="1"/>
        <c:lblAlgn val="ctr"/>
        <c:lblOffset val="100"/>
        <c:noMultiLvlLbl val="0"/>
      </c:catAx>
    </c:plotArea>
    <c:legend>
      <c:legendPos val="b"/>
      <c:overlay val="0"/>
    </c:legend>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n-US" dirty="0"/>
              <a:t>Net Tuition Revenue Over Time</a:t>
            </a:r>
          </a:p>
        </c:rich>
      </c:tx>
      <c:overlay val="1"/>
    </c:title>
    <c:autoTitleDeleted val="0"/>
    <c:plotArea>
      <c:layout/>
      <c:lineChart>
        <c:grouping val="standard"/>
        <c:varyColors val="0"/>
        <c:ser>
          <c:idx val="0"/>
          <c:order val="0"/>
          <c:tx>
            <c:strRef>
              <c:f>'F1. Net Tuition Revenue (NTR)'!$F$150</c:f>
              <c:strCache>
                <c:ptCount val="1"/>
                <c:pt idx="0">
                  <c:v> Minimum (CCCU) </c:v>
                </c:pt>
              </c:strCache>
            </c:strRef>
          </c:tx>
          <c:spPr>
            <a:ln w="38100">
              <a:solidFill>
                <a:srgbClr val="00B0F0"/>
              </a:solidFill>
            </a:ln>
          </c:spPr>
          <c:marker>
            <c:symbol val="diamond"/>
            <c:size val="7"/>
            <c:spPr>
              <a:solidFill>
                <a:sysClr val="window" lastClr="FFFFFF"/>
              </a:solidFill>
              <a:ln>
                <a:solidFill>
                  <a:sysClr val="windowText" lastClr="000000"/>
                </a:solidFill>
              </a:ln>
            </c:spPr>
          </c:marker>
          <c:cat>
            <c:strRef>
              <c:f>'F1. Net Tuition Revenue (NTR)'!$G$8:$BB$8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'F1. Net Tuition Revenue (NTR)'!$G$150:$BB$150</c:f>
              <c:numCache>
                <c:formatCode>"$"#,##0_);[Red]\("$"#,##0\)</c:formatCode>
                <c:ptCount val="16"/>
                <c:pt idx="0">
                  <c:v>1765470.5700000003</c:v>
                </c:pt>
                <c:pt idx="1">
                  <c:v>1663856.4470000002</c:v>
                </c:pt>
                <c:pt idx="2">
                  <c:v>2742035</c:v>
                </c:pt>
                <c:pt idx="3">
                  <c:v>2612196.5519999997</c:v>
                </c:pt>
                <c:pt idx="4">
                  <c:v>2427212.676</c:v>
                </c:pt>
                <c:pt idx="5">
                  <c:v>3037137</c:v>
                </c:pt>
                <c:pt idx="6">
                  <c:v>2867477</c:v>
                </c:pt>
                <c:pt idx="7">
                  <c:v>2608102</c:v>
                </c:pt>
                <c:pt idx="8">
                  <c:v>2486068</c:v>
                </c:pt>
                <c:pt idx="9">
                  <c:v>1237587.9999999998</c:v>
                </c:pt>
                <c:pt idx="10">
                  <c:v>1521048</c:v>
                </c:pt>
                <c:pt idx="11">
                  <c:v>842493</c:v>
                </c:pt>
                <c:pt idx="12">
                  <c:v>1455372.2250000001</c:v>
                </c:pt>
                <c:pt idx="13">
                  <c:v>1815786.9999999998</c:v>
                </c:pt>
                <c:pt idx="14">
                  <c:v>1963124.0000000002</c:v>
                </c:pt>
                <c:pt idx="15">
                  <c:v>2153652.0000000005</c:v>
                </c:pt>
              </c:numCache>
            </c:numRef>
          </c:val>
          <c:smooth val="0"/>
          <c:extLst>
            <c:ext xmlns:c16="http://schemas.microsoft.com/office/drawing/2014/chart" uri="{C3380CC4-5D6E-409C-BE32-E72D297353CC}">
              <c16:uniqueId val="{00000000-7524-4549-9B53-E5937D12EAFB}"/>
            </c:ext>
          </c:extLst>
        </c:ser>
        <c:ser>
          <c:idx val="3"/>
          <c:order val="1"/>
          <c:tx>
            <c:strRef>
              <c:f>'F1. Net Tuition Revenue (NTR)'!$F$152</c:f>
              <c:strCache>
                <c:ptCount val="1"/>
                <c:pt idx="0">
                  <c:v> First Quartile (CCCU) </c:v>
                </c:pt>
              </c:strCache>
            </c:strRef>
          </c:tx>
          <c:spPr>
            <a:ln w="38100">
              <a:solidFill>
                <a:srgbClr val="7030A0"/>
              </a:solidFill>
            </a:ln>
          </c:spPr>
          <c:marker>
            <c:symbol val="circle"/>
            <c:size val="8"/>
            <c:spPr>
              <a:solidFill>
                <a:srgbClr val="7030A0"/>
              </a:solidFill>
              <a:ln>
                <a:solidFill>
                  <a:sysClr val="window" lastClr="FFFFFF"/>
                </a:solidFill>
              </a:ln>
            </c:spPr>
          </c:marker>
          <c:cat>
            <c:strRef>
              <c:f>'F1. Net Tuition Revenue (NTR)'!$G$8:$BB$8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'F1. Net Tuition Revenue (NTR)'!$G$152:$BB$152</c:f>
              <c:numCache>
                <c:formatCode>"$"#,##0_);[Red]\("$"#,##0\)</c:formatCode>
                <c:ptCount val="16"/>
                <c:pt idx="0">
                  <c:v>7719216.3899999987</c:v>
                </c:pt>
                <c:pt idx="1">
                  <c:v>9083710.0625</c:v>
                </c:pt>
                <c:pt idx="2">
                  <c:v>8773476.6699999999</c:v>
                </c:pt>
                <c:pt idx="3">
                  <c:v>9316962.4275000002</c:v>
                </c:pt>
                <c:pt idx="4">
                  <c:v>9924877.1687499993</c:v>
                </c:pt>
                <c:pt idx="5">
                  <c:v>8865471.5</c:v>
                </c:pt>
                <c:pt idx="6">
                  <c:v>8732564.0000000019</c:v>
                </c:pt>
                <c:pt idx="7">
                  <c:v>9842478</c:v>
                </c:pt>
                <c:pt idx="8">
                  <c:v>9344010</c:v>
                </c:pt>
                <c:pt idx="9">
                  <c:v>8691609.25</c:v>
                </c:pt>
                <c:pt idx="10">
                  <c:v>11163893</c:v>
                </c:pt>
                <c:pt idx="11">
                  <c:v>10401425.5</c:v>
                </c:pt>
                <c:pt idx="12">
                  <c:v>9764211.5</c:v>
                </c:pt>
                <c:pt idx="13">
                  <c:v>10079033.5</c:v>
                </c:pt>
                <c:pt idx="14">
                  <c:v>12884787.25</c:v>
                </c:pt>
                <c:pt idx="15">
                  <c:v>10591910.500000002</c:v>
                </c:pt>
              </c:numCache>
            </c:numRef>
          </c:val>
          <c:smooth val="0"/>
          <c:extLst>
            <c:ext xmlns:c16="http://schemas.microsoft.com/office/drawing/2014/chart" uri="{C3380CC4-5D6E-409C-BE32-E72D297353CC}">
              <c16:uniqueId val="{00000001-7524-4549-9B53-E5937D12EAFB}"/>
            </c:ext>
          </c:extLst>
        </c:ser>
        <c:ser>
          <c:idx val="5"/>
          <c:order val="3"/>
          <c:tx>
            <c:strRef>
              <c:f>'F1. Net Tuition Revenue (NTR)'!$F$154</c:f>
              <c:strCache>
                <c:ptCount val="1"/>
                <c:pt idx="0">
                  <c:v> Third Quartile (CCCU) </c:v>
                </c:pt>
              </c:strCache>
            </c:strRef>
          </c:tx>
          <c:spPr>
            <a:ln w="38100">
              <a:solidFill>
                <a:srgbClr val="CC9900"/>
              </a:solidFill>
            </a:ln>
          </c:spPr>
          <c:marker>
            <c:symbol val="triangle"/>
            <c:size val="7"/>
            <c:spPr>
              <a:solidFill>
                <a:srgbClr val="CC9900"/>
              </a:solidFill>
              <a:ln>
                <a:solidFill>
                  <a:sysClr val="windowText" lastClr="000000"/>
                </a:solidFill>
              </a:ln>
            </c:spPr>
          </c:marker>
          <c:cat>
            <c:strRef>
              <c:f>'F1. Net Tuition Revenue (NTR)'!$G$8:$BB$8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'F1. Net Tuition Revenue (NTR)'!$G$154:$BB$154</c:f>
              <c:numCache>
                <c:formatCode>"$"#,##0_);[Red]\("$"#,##0\)</c:formatCode>
                <c:ptCount val="16"/>
                <c:pt idx="0">
                  <c:v>21353942.808000002</c:v>
                </c:pt>
                <c:pt idx="1">
                  <c:v>22056443.335999999</c:v>
                </c:pt>
                <c:pt idx="2">
                  <c:v>21993529.952</c:v>
                </c:pt>
                <c:pt idx="3">
                  <c:v>25649844.149999999</c:v>
                </c:pt>
                <c:pt idx="4">
                  <c:v>25895911.5</c:v>
                </c:pt>
                <c:pt idx="5">
                  <c:v>26246507.5</c:v>
                </c:pt>
                <c:pt idx="6">
                  <c:v>26579530.999999996</c:v>
                </c:pt>
                <c:pt idx="7">
                  <c:v>27089554</c:v>
                </c:pt>
                <c:pt idx="8">
                  <c:v>26042091.000000004</c:v>
                </c:pt>
                <c:pt idx="9">
                  <c:v>26946411.5</c:v>
                </c:pt>
                <c:pt idx="10">
                  <c:v>27233950.75</c:v>
                </c:pt>
                <c:pt idx="11">
                  <c:v>29705400</c:v>
                </c:pt>
                <c:pt idx="12">
                  <c:v>31048755.5</c:v>
                </c:pt>
                <c:pt idx="13">
                  <c:v>30667179.5</c:v>
                </c:pt>
                <c:pt idx="14">
                  <c:v>35592423.5</c:v>
                </c:pt>
                <c:pt idx="15">
                  <c:v>36872731.625</c:v>
                </c:pt>
              </c:numCache>
            </c:numRef>
          </c:val>
          <c:smooth val="0"/>
          <c:extLst>
            <c:ext xmlns:c16="http://schemas.microsoft.com/office/drawing/2014/chart" uri="{C3380CC4-5D6E-409C-BE32-E72D297353CC}">
              <c16:uniqueId val="{00000002-7524-4549-9B53-E5937D12EAFB}"/>
            </c:ext>
          </c:extLst>
        </c:ser>
        <c:dLbls>
          <c:showLegendKey val="0"/>
          <c:showVal val="0"/>
          <c:showCatName val="0"/>
          <c:showSerName val="0"/>
          <c:showPercent val="0"/>
          <c:showBubbleSize val="0"/>
        </c:dLbls>
        <c:marker val="1"/>
        <c:smooth val="0"/>
        <c:axId val="43673472"/>
        <c:axId val="43675008"/>
      </c:lineChart>
      <c:lineChart>
        <c:grouping val="standard"/>
        <c:varyColors val="0"/>
        <c:ser>
          <c:idx val="4"/>
          <c:order val="2"/>
          <c:tx>
            <c:strRef>
              <c:f>'F1. Net Tuition Revenue (NTR)'!$F$153</c:f>
              <c:strCache>
                <c:ptCount val="1"/>
                <c:pt idx="0">
                  <c:v> Second Quartile (CCCU median) </c:v>
                </c:pt>
              </c:strCache>
            </c:strRef>
          </c:tx>
          <c:spPr>
            <a:ln w="38100">
              <a:solidFill>
                <a:srgbClr val="92D050"/>
              </a:solidFill>
            </a:ln>
          </c:spPr>
          <c:marker>
            <c:symbol val="x"/>
            <c:size val="9"/>
            <c:spPr>
              <a:ln>
                <a:solidFill>
                  <a:srgbClr val="9BBB59">
                    <a:lumMod val="50000"/>
                  </a:srgbClr>
                </a:solidFill>
              </a:ln>
            </c:spPr>
          </c:marker>
          <c:cat>
            <c:strRef>
              <c:f>'F1. Net Tuition Revenue (NTR)'!$G$8:$BB$8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'F1. Net Tuition Revenue (NTR)'!$G$153:$BB$153</c:f>
              <c:numCache>
                <c:formatCode>"$"#,##0_);[Red]\("$"#,##0\)</c:formatCode>
                <c:ptCount val="16"/>
                <c:pt idx="0">
                  <c:v>12517489.327500001</c:v>
                </c:pt>
                <c:pt idx="1">
                  <c:v>13303949.799999999</c:v>
                </c:pt>
                <c:pt idx="2">
                  <c:v>15216854.992000001</c:v>
                </c:pt>
                <c:pt idx="3">
                  <c:v>15517743.392000001</c:v>
                </c:pt>
                <c:pt idx="4">
                  <c:v>14295922.352499999</c:v>
                </c:pt>
                <c:pt idx="5">
                  <c:v>15845661</c:v>
                </c:pt>
                <c:pt idx="6">
                  <c:v>14384184.000000002</c:v>
                </c:pt>
                <c:pt idx="7">
                  <c:v>16032669.999999998</c:v>
                </c:pt>
                <c:pt idx="8">
                  <c:v>15968493</c:v>
                </c:pt>
                <c:pt idx="9">
                  <c:v>15785642.08</c:v>
                </c:pt>
                <c:pt idx="10">
                  <c:v>16232560.5</c:v>
                </c:pt>
                <c:pt idx="11">
                  <c:v>17241167.5</c:v>
                </c:pt>
                <c:pt idx="12">
                  <c:v>16422974</c:v>
                </c:pt>
                <c:pt idx="13">
                  <c:v>16638794.000000002</c:v>
                </c:pt>
                <c:pt idx="14">
                  <c:v>18800985.015000001</c:v>
                </c:pt>
                <c:pt idx="15">
                  <c:v>17313207</c:v>
                </c:pt>
              </c:numCache>
            </c:numRef>
          </c:val>
          <c:smooth val="0"/>
          <c:extLst>
            <c:ext xmlns:c16="http://schemas.microsoft.com/office/drawing/2014/chart" uri="{C3380CC4-5D6E-409C-BE32-E72D297353CC}">
              <c16:uniqueId val="{00000004-7524-4549-9B53-E5937D12EAFB}"/>
            </c:ext>
          </c:extLst>
        </c:ser>
        <c:dLbls>
          <c:showLegendKey val="0"/>
          <c:showVal val="0"/>
          <c:showCatName val="0"/>
          <c:showSerName val="0"/>
          <c:showPercent val="0"/>
          <c:showBubbleSize val="0"/>
        </c:dLbls>
        <c:marker val="1"/>
        <c:smooth val="0"/>
        <c:axId val="1164131600"/>
        <c:axId val="1164129632"/>
      </c:lineChart>
      <c:catAx>
        <c:axId val="43673472"/>
        <c:scaling>
          <c:orientation val="minMax"/>
        </c:scaling>
        <c:delete val="0"/>
        <c:axPos val="b"/>
        <c:numFmt formatCode="General" sourceLinked="0"/>
        <c:majorTickMark val="out"/>
        <c:minorTickMark val="none"/>
        <c:tickLblPos val="nextTo"/>
        <c:txPr>
          <a:bodyPr/>
          <a:lstStyle/>
          <a:p>
            <a:pPr>
              <a:defRPr sz="1200"/>
            </a:pPr>
            <a:endParaRPr lang="en-US"/>
          </a:p>
        </c:txPr>
        <c:crossAx val="43675008"/>
        <c:crosses val="autoZero"/>
        <c:auto val="1"/>
        <c:lblAlgn val="ctr"/>
        <c:lblOffset val="100"/>
        <c:noMultiLvlLbl val="0"/>
      </c:catAx>
      <c:valAx>
        <c:axId val="43675008"/>
        <c:scaling>
          <c:orientation val="minMax"/>
        </c:scaling>
        <c:delete val="0"/>
        <c:axPos val="l"/>
        <c:majorGridlines/>
        <c:numFmt formatCode="&quot;$&quot;#,##0_);[Red]\(&quot;$&quot;#,##0\)" sourceLinked="1"/>
        <c:majorTickMark val="out"/>
        <c:minorTickMark val="none"/>
        <c:tickLblPos val="nextTo"/>
        <c:txPr>
          <a:bodyPr/>
          <a:lstStyle/>
          <a:p>
            <a:pPr>
              <a:defRPr sz="1000"/>
            </a:pPr>
            <a:endParaRPr lang="en-US"/>
          </a:p>
        </c:txPr>
        <c:crossAx val="43673472"/>
        <c:crosses val="autoZero"/>
        <c:crossBetween val="between"/>
      </c:valAx>
      <c:valAx>
        <c:axId val="1164129632"/>
        <c:scaling>
          <c:orientation val="minMax"/>
          <c:max val="40000000"/>
        </c:scaling>
        <c:delete val="0"/>
        <c:axPos val="r"/>
        <c:numFmt formatCode="&quot;$&quot;#,##0_);[Red]\(&quot;$&quot;#,##0\)" sourceLinked="1"/>
        <c:majorTickMark val="out"/>
        <c:minorTickMark val="none"/>
        <c:tickLblPos val="nextTo"/>
        <c:crossAx val="1164131600"/>
        <c:crosses val="max"/>
        <c:crossBetween val="between"/>
      </c:valAx>
      <c:catAx>
        <c:axId val="1164131600"/>
        <c:scaling>
          <c:orientation val="minMax"/>
        </c:scaling>
        <c:delete val="1"/>
        <c:axPos val="b"/>
        <c:numFmt formatCode="General" sourceLinked="1"/>
        <c:majorTickMark val="out"/>
        <c:minorTickMark val="none"/>
        <c:tickLblPos val="nextTo"/>
        <c:crossAx val="1164129632"/>
        <c:crosses val="autoZero"/>
        <c:auto val="1"/>
        <c:lblAlgn val="ctr"/>
        <c:lblOffset val="100"/>
        <c:noMultiLvlLbl val="0"/>
      </c:catAx>
    </c:plotArea>
    <c:legend>
      <c:legendPos val="b"/>
      <c:overlay val="0"/>
    </c:legend>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YOY</a:t>
            </a:r>
            <a:r>
              <a:rPr lang="en-US" sz="2400" baseline="0" dirty="0"/>
              <a:t> </a:t>
            </a:r>
            <a:r>
              <a:rPr lang="en-US" sz="2400" dirty="0"/>
              <a:t>Change in Total Net Tuition</a:t>
            </a:r>
            <a:r>
              <a:rPr lang="en-US" sz="2400" baseline="0" dirty="0"/>
              <a:t> Revenue</a:t>
            </a:r>
            <a:endParaRPr lang="en-US" sz="2400" dirty="0"/>
          </a:p>
        </c:rich>
      </c:tx>
      <c:overlay val="1"/>
    </c:title>
    <c:autoTitleDeleted val="0"/>
    <c:plotArea>
      <c:layout/>
      <c:lineChart>
        <c:grouping val="standard"/>
        <c:varyColors val="0"/>
        <c:ser>
          <c:idx val="3"/>
          <c:order val="0"/>
          <c:tx>
            <c:strRef>
              <c:f>'F2. NTR - Change YOY'!$F$152</c:f>
              <c:strCache>
                <c:ptCount val="1"/>
                <c:pt idx="0">
                  <c:v> First Quartile </c:v>
                </c:pt>
              </c:strCache>
            </c:strRef>
          </c:tx>
          <c:spPr>
            <a:ln w="38100">
              <a:solidFill>
                <a:srgbClr val="7030A0"/>
              </a:solidFill>
            </a:ln>
          </c:spPr>
          <c:marker>
            <c:symbol val="circle"/>
            <c:size val="8"/>
            <c:spPr>
              <a:solidFill>
                <a:srgbClr val="7030A0"/>
              </a:solidFill>
              <a:ln>
                <a:solidFill>
                  <a:schemeClr val="bg1"/>
                </a:solidFill>
              </a:ln>
            </c:spPr>
          </c:marker>
          <c:dLbls>
            <c:dLbl>
              <c:idx val="4"/>
              <c:layout>
                <c:manualLayout>
                  <c:x val="-2.9166669856372469E-2"/>
                  <c:y val="-2.1825588457391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48-4D32-8FE4-F15D257993D0}"/>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48-4D32-8FE4-F15D257993D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'F2. NTR - Change YOY'!$G$8:$BB$8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'F2. NTR - Change YOY'!$G$152:$BB$152</c:f>
              <c:numCache>
                <c:formatCode>0.0%</c:formatCode>
                <c:ptCount val="16"/>
                <c:pt idx="0">
                  <c:v>-9.5480652014022886E-3</c:v>
                </c:pt>
                <c:pt idx="1">
                  <c:v>-5.4232948743122324E-3</c:v>
                </c:pt>
                <c:pt idx="2">
                  <c:v>-1.6423876636207382E-2</c:v>
                </c:pt>
                <c:pt idx="3">
                  <c:v>5.7664151937232158E-3</c:v>
                </c:pt>
                <c:pt idx="4">
                  <c:v>2.1287525269288763E-2</c:v>
                </c:pt>
                <c:pt idx="5">
                  <c:v>-3.9412595783010033E-3</c:v>
                </c:pt>
                <c:pt idx="6">
                  <c:v>-5.6814032762068888E-3</c:v>
                </c:pt>
                <c:pt idx="7">
                  <c:v>-1.3832948599836779E-2</c:v>
                </c:pt>
                <c:pt idx="8">
                  <c:v>-1.8148463519158609E-2</c:v>
                </c:pt>
                <c:pt idx="9">
                  <c:v>-4.5725601428443924E-2</c:v>
                </c:pt>
                <c:pt idx="10">
                  <c:v>-1.8595780047255747E-2</c:v>
                </c:pt>
                <c:pt idx="11">
                  <c:v>-7.3061476224173832E-2</c:v>
                </c:pt>
                <c:pt idx="12">
                  <c:v>-4.3868539592178846E-2</c:v>
                </c:pt>
                <c:pt idx="13">
                  <c:v>-3.3856372352465032E-2</c:v>
                </c:pt>
                <c:pt idx="14">
                  <c:v>-3.7195106220478426E-2</c:v>
                </c:pt>
                <c:pt idx="15">
                  <c:v>-3.7597019507061749E-2</c:v>
                </c:pt>
              </c:numCache>
            </c:numRef>
          </c:val>
          <c:smooth val="0"/>
          <c:extLst>
            <c:ext xmlns:c16="http://schemas.microsoft.com/office/drawing/2014/chart" uri="{C3380CC4-5D6E-409C-BE32-E72D297353CC}">
              <c16:uniqueId val="{00000000-2EAA-4945-936F-4CFD31E5DD11}"/>
            </c:ext>
          </c:extLst>
        </c:ser>
        <c:ser>
          <c:idx val="5"/>
          <c:order val="2"/>
          <c:tx>
            <c:strRef>
              <c:f>'F2. NTR - Change YOY'!$F$154</c:f>
              <c:strCache>
                <c:ptCount val="1"/>
                <c:pt idx="0">
                  <c:v> Third Quartile </c:v>
                </c:pt>
              </c:strCache>
            </c:strRef>
          </c:tx>
          <c:spPr>
            <a:ln w="38100">
              <a:solidFill>
                <a:srgbClr val="CC9900"/>
              </a:solidFill>
            </a:ln>
          </c:spPr>
          <c:marker>
            <c:symbol val="triangle"/>
            <c:size val="7"/>
            <c:spPr>
              <a:solidFill>
                <a:srgbClr val="CC9900"/>
              </a:solidFill>
              <a:ln>
                <a:solidFill>
                  <a:schemeClr val="tx1"/>
                </a:solidFill>
              </a:ln>
            </c:spPr>
          </c:marker>
          <c:dLbls>
            <c:dLbl>
              <c:idx val="4"/>
              <c:layout>
                <c:manualLayout>
                  <c:x val="-2.9166669856372469E-2"/>
                  <c:y val="-3.27383826860872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48-4D32-8FE4-F15D257993D0}"/>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48-4D32-8FE4-F15D257993D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'F2. NTR - Change YOY'!$G$8:$BB$8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'F2. NTR - Change YOY'!$G$154:$BB$154</c:f>
              <c:numCache>
                <c:formatCode>0.0%</c:formatCode>
                <c:ptCount val="16"/>
                <c:pt idx="0">
                  <c:v>0.11969431528754787</c:v>
                </c:pt>
                <c:pt idx="1">
                  <c:v>0.16650750311214257</c:v>
                </c:pt>
                <c:pt idx="2">
                  <c:v>0.1125891618907469</c:v>
                </c:pt>
                <c:pt idx="3">
                  <c:v>0.11279278752525453</c:v>
                </c:pt>
                <c:pt idx="4">
                  <c:v>0.10103861848195156</c:v>
                </c:pt>
                <c:pt idx="5">
                  <c:v>0.11165579636917289</c:v>
                </c:pt>
                <c:pt idx="6">
                  <c:v>0.10981251703325284</c:v>
                </c:pt>
                <c:pt idx="7">
                  <c:v>6.5055511919814235E-2</c:v>
                </c:pt>
                <c:pt idx="8">
                  <c:v>9.1301194019861295E-2</c:v>
                </c:pt>
                <c:pt idx="9">
                  <c:v>6.3705018038559325E-2</c:v>
                </c:pt>
                <c:pt idx="10">
                  <c:v>5.7505718126617665E-2</c:v>
                </c:pt>
                <c:pt idx="11">
                  <c:v>3.5776050276122316E-2</c:v>
                </c:pt>
                <c:pt idx="12">
                  <c:v>4.7644776886010029E-2</c:v>
                </c:pt>
                <c:pt idx="13">
                  <c:v>8.5153305311480507E-2</c:v>
                </c:pt>
                <c:pt idx="14">
                  <c:v>5.126009721820686E-2</c:v>
                </c:pt>
                <c:pt idx="15">
                  <c:v>2.1278979594385794E-2</c:v>
                </c:pt>
              </c:numCache>
            </c:numRef>
          </c:val>
          <c:smooth val="0"/>
          <c:extLst>
            <c:ext xmlns:c16="http://schemas.microsoft.com/office/drawing/2014/chart" uri="{C3380CC4-5D6E-409C-BE32-E72D297353CC}">
              <c16:uniqueId val="{00000001-2EAA-4945-936F-4CFD31E5DD11}"/>
            </c:ext>
          </c:extLst>
        </c:ser>
        <c:dLbls>
          <c:showLegendKey val="0"/>
          <c:showVal val="0"/>
          <c:showCatName val="0"/>
          <c:showSerName val="0"/>
          <c:showPercent val="0"/>
          <c:showBubbleSize val="0"/>
        </c:dLbls>
        <c:marker val="1"/>
        <c:smooth val="0"/>
        <c:axId val="43494016"/>
        <c:axId val="43495808"/>
      </c:lineChart>
      <c:lineChart>
        <c:grouping val="standard"/>
        <c:varyColors val="0"/>
        <c:ser>
          <c:idx val="4"/>
          <c:order val="1"/>
          <c:tx>
            <c:strRef>
              <c:f>'F2. NTR - Change YOY'!$F$153</c:f>
              <c:strCache>
                <c:ptCount val="1"/>
                <c:pt idx="0">
                  <c:v> Second Quartile (median) </c:v>
                </c:pt>
              </c:strCache>
            </c:strRef>
          </c:tx>
          <c:spPr>
            <a:ln w="38100">
              <a:solidFill>
                <a:srgbClr val="92D050"/>
              </a:solidFill>
            </a:ln>
          </c:spPr>
          <c:marker>
            <c:symbol val="x"/>
            <c:size val="9"/>
            <c:spPr>
              <a:ln>
                <a:solidFill>
                  <a:schemeClr val="accent3">
                    <a:lumMod val="50000"/>
                  </a:schemeClr>
                </a:solidFill>
              </a:ln>
            </c:spPr>
          </c:marker>
          <c:dLbls>
            <c:dLbl>
              <c:idx val="4"/>
              <c:layout>
                <c:manualLayout>
                  <c:x val="-2.2222224652474261E-2"/>
                  <c:y val="-2.1825588457391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48-4D32-8FE4-F15D257993D0}"/>
                </c:ext>
              </c:extLst>
            </c:dLbl>
            <c:dLbl>
              <c:idx val="15"/>
              <c:layout>
                <c:manualLayout>
                  <c:x val="1.111111232623713E-2"/>
                  <c:y val="3.27383826860871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48-4D32-8FE4-F15D257993D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'F2. NTR - Change YOY'!$G$8:$BB$8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'F2. NTR - Change YOY'!$G$153:$BB$153</c:f>
              <c:numCache>
                <c:formatCode>0.0%</c:formatCode>
                <c:ptCount val="16"/>
                <c:pt idx="0">
                  <c:v>5.7340022708811944E-2</c:v>
                </c:pt>
                <c:pt idx="1">
                  <c:v>7.0661945894081285E-2</c:v>
                </c:pt>
                <c:pt idx="2">
                  <c:v>4.9071366512399989E-2</c:v>
                </c:pt>
                <c:pt idx="3">
                  <c:v>4.9059364942651409E-2</c:v>
                </c:pt>
                <c:pt idx="4">
                  <c:v>7.0344916024411425E-2</c:v>
                </c:pt>
                <c:pt idx="5">
                  <c:v>5.9166463224811811E-2</c:v>
                </c:pt>
                <c:pt idx="6">
                  <c:v>3.6987464792237426E-2</c:v>
                </c:pt>
                <c:pt idx="7">
                  <c:v>3.2275904872869479E-2</c:v>
                </c:pt>
                <c:pt idx="8">
                  <c:v>2.8524537656421246E-2</c:v>
                </c:pt>
                <c:pt idx="9">
                  <c:v>1.7405514784084523E-2</c:v>
                </c:pt>
                <c:pt idx="10">
                  <c:v>1.366998176244788E-2</c:v>
                </c:pt>
                <c:pt idx="11">
                  <c:v>-2.1174216148093271E-3</c:v>
                </c:pt>
                <c:pt idx="12">
                  <c:v>-5.6145227165181819E-3</c:v>
                </c:pt>
                <c:pt idx="13">
                  <c:v>2.1803683511080639E-3</c:v>
                </c:pt>
                <c:pt idx="14">
                  <c:v>5.2384900944599739E-3</c:v>
                </c:pt>
                <c:pt idx="15">
                  <c:v>-1.7467751576414983E-3</c:v>
                </c:pt>
              </c:numCache>
            </c:numRef>
          </c:val>
          <c:smooth val="0"/>
          <c:extLst>
            <c:ext xmlns:c16="http://schemas.microsoft.com/office/drawing/2014/chart" uri="{C3380CC4-5D6E-409C-BE32-E72D297353CC}">
              <c16:uniqueId val="{00000002-2EAA-4945-936F-4CFD31E5DD11}"/>
            </c:ext>
          </c:extLst>
        </c:ser>
        <c:dLbls>
          <c:showLegendKey val="0"/>
          <c:showVal val="0"/>
          <c:showCatName val="0"/>
          <c:showSerName val="0"/>
          <c:showPercent val="0"/>
          <c:showBubbleSize val="0"/>
        </c:dLbls>
        <c:marker val="1"/>
        <c:smooth val="0"/>
        <c:axId val="1280150888"/>
        <c:axId val="1280155808"/>
      </c:lineChart>
      <c:catAx>
        <c:axId val="43494016"/>
        <c:scaling>
          <c:orientation val="minMax"/>
        </c:scaling>
        <c:delete val="0"/>
        <c:axPos val="b"/>
        <c:numFmt formatCode="General" sourceLinked="0"/>
        <c:majorTickMark val="out"/>
        <c:minorTickMark val="none"/>
        <c:tickLblPos val="low"/>
        <c:txPr>
          <a:bodyPr/>
          <a:lstStyle/>
          <a:p>
            <a:pPr>
              <a:defRPr sz="1200"/>
            </a:pPr>
            <a:endParaRPr lang="en-US"/>
          </a:p>
        </c:txPr>
        <c:crossAx val="43495808"/>
        <c:crosses val="autoZero"/>
        <c:auto val="1"/>
        <c:lblAlgn val="ctr"/>
        <c:lblOffset val="100"/>
        <c:noMultiLvlLbl val="0"/>
      </c:catAx>
      <c:valAx>
        <c:axId val="43495808"/>
        <c:scaling>
          <c:orientation val="minMax"/>
        </c:scaling>
        <c:delete val="0"/>
        <c:axPos val="l"/>
        <c:majorGridlines/>
        <c:numFmt formatCode="0.0%" sourceLinked="1"/>
        <c:majorTickMark val="out"/>
        <c:minorTickMark val="none"/>
        <c:tickLblPos val="nextTo"/>
        <c:txPr>
          <a:bodyPr/>
          <a:lstStyle/>
          <a:p>
            <a:pPr>
              <a:defRPr sz="1200"/>
            </a:pPr>
            <a:endParaRPr lang="en-US"/>
          </a:p>
        </c:txPr>
        <c:crossAx val="43494016"/>
        <c:crosses val="autoZero"/>
        <c:crossBetween val="between"/>
      </c:valAx>
      <c:valAx>
        <c:axId val="1280155808"/>
        <c:scaling>
          <c:orientation val="minMax"/>
          <c:max val="0.2"/>
          <c:min val="-0.1"/>
        </c:scaling>
        <c:delete val="0"/>
        <c:axPos val="r"/>
        <c:numFmt formatCode="0.0%" sourceLinked="1"/>
        <c:majorTickMark val="out"/>
        <c:minorTickMark val="none"/>
        <c:tickLblPos val="nextTo"/>
        <c:txPr>
          <a:bodyPr/>
          <a:lstStyle/>
          <a:p>
            <a:pPr>
              <a:defRPr sz="1200"/>
            </a:pPr>
            <a:endParaRPr lang="en-US"/>
          </a:p>
        </c:txPr>
        <c:crossAx val="1280150888"/>
        <c:crosses val="max"/>
        <c:crossBetween val="between"/>
      </c:valAx>
      <c:catAx>
        <c:axId val="1280150888"/>
        <c:scaling>
          <c:orientation val="minMax"/>
        </c:scaling>
        <c:delete val="1"/>
        <c:axPos val="b"/>
        <c:numFmt formatCode="General" sourceLinked="1"/>
        <c:majorTickMark val="out"/>
        <c:minorTickMark val="none"/>
        <c:tickLblPos val="nextTo"/>
        <c:crossAx val="1280155808"/>
        <c:crosses val="autoZero"/>
        <c:auto val="1"/>
        <c:lblAlgn val="ctr"/>
        <c:lblOffset val="100"/>
        <c:noMultiLvlLbl val="0"/>
      </c:catAx>
    </c:plotArea>
    <c:legend>
      <c:legendPos val="b"/>
      <c:overlay val="0"/>
      <c:txPr>
        <a:bodyPr/>
        <a:lstStyle/>
        <a:p>
          <a:pPr>
            <a:defRPr sz="1200"/>
          </a:pPr>
          <a:endParaRPr lang="en-US"/>
        </a:p>
      </c:txPr>
    </c:legend>
    <c:plotVisOnly val="1"/>
    <c:dispBlanksAs val="gap"/>
    <c:showDLblsOverMax val="0"/>
  </c:chart>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YOY</a:t>
            </a:r>
            <a:r>
              <a:rPr lang="en-US" sz="2400" baseline="0" dirty="0"/>
              <a:t> </a:t>
            </a:r>
            <a:r>
              <a:rPr lang="en-US" sz="2400" dirty="0"/>
              <a:t>Change in Total Net Tuition</a:t>
            </a:r>
            <a:r>
              <a:rPr lang="en-US" sz="2400" baseline="0" dirty="0"/>
              <a:t> Revenue</a:t>
            </a:r>
            <a:endParaRPr lang="en-US" sz="2400" dirty="0"/>
          </a:p>
        </c:rich>
      </c:tx>
      <c:overlay val="1"/>
    </c:title>
    <c:autoTitleDeleted val="0"/>
    <c:plotArea>
      <c:layout/>
      <c:lineChart>
        <c:grouping val="standard"/>
        <c:varyColors val="0"/>
        <c:ser>
          <c:idx val="3"/>
          <c:order val="0"/>
          <c:tx>
            <c:strRef>
              <c:f>'F2. NTR - Change YOY'!$F$152</c:f>
              <c:strCache>
                <c:ptCount val="1"/>
                <c:pt idx="0">
                  <c:v> First Quartile </c:v>
                </c:pt>
              </c:strCache>
            </c:strRef>
          </c:tx>
          <c:spPr>
            <a:ln w="38100">
              <a:solidFill>
                <a:srgbClr val="7030A0"/>
              </a:solidFill>
            </a:ln>
          </c:spPr>
          <c:marker>
            <c:symbol val="circle"/>
            <c:size val="8"/>
            <c:spPr>
              <a:solidFill>
                <a:srgbClr val="7030A0"/>
              </a:solidFill>
              <a:ln>
                <a:solidFill>
                  <a:schemeClr val="bg1"/>
                </a:solidFill>
              </a:ln>
            </c:spPr>
          </c:marker>
          <c:trendline>
            <c:trendlineType val="linear"/>
            <c:dispRSqr val="0"/>
            <c:dispEq val="0"/>
          </c:trendline>
          <c:cat>
            <c:strRef>
              <c:f>'F2. NTR - Change YOY'!$G$8:$BB$8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'F2. NTR - Change YOY'!$G$152:$BB$152</c:f>
              <c:numCache>
                <c:formatCode>0.0%</c:formatCode>
                <c:ptCount val="16"/>
                <c:pt idx="0">
                  <c:v>-9.5480652014022886E-3</c:v>
                </c:pt>
                <c:pt idx="1">
                  <c:v>-5.4232948743122324E-3</c:v>
                </c:pt>
                <c:pt idx="2">
                  <c:v>-1.6423876636207382E-2</c:v>
                </c:pt>
                <c:pt idx="3">
                  <c:v>5.7664151937232158E-3</c:v>
                </c:pt>
                <c:pt idx="4">
                  <c:v>2.1287525269288763E-2</c:v>
                </c:pt>
                <c:pt idx="5">
                  <c:v>-3.9412595783010033E-3</c:v>
                </c:pt>
                <c:pt idx="6">
                  <c:v>-5.6814032762068888E-3</c:v>
                </c:pt>
                <c:pt idx="7">
                  <c:v>-1.3832948599836779E-2</c:v>
                </c:pt>
                <c:pt idx="8">
                  <c:v>-1.8148463519158609E-2</c:v>
                </c:pt>
                <c:pt idx="9">
                  <c:v>-4.5725601428443924E-2</c:v>
                </c:pt>
                <c:pt idx="10">
                  <c:v>-1.8595780047255747E-2</c:v>
                </c:pt>
                <c:pt idx="11">
                  <c:v>-7.3061476224173832E-2</c:v>
                </c:pt>
                <c:pt idx="12">
                  <c:v>-4.3868539592178846E-2</c:v>
                </c:pt>
                <c:pt idx="13">
                  <c:v>-3.3856372352465032E-2</c:v>
                </c:pt>
                <c:pt idx="14">
                  <c:v>-3.7195106220478426E-2</c:v>
                </c:pt>
                <c:pt idx="15">
                  <c:v>-3.7597019507061749E-2</c:v>
                </c:pt>
              </c:numCache>
            </c:numRef>
          </c:val>
          <c:smooth val="0"/>
          <c:extLst>
            <c:ext xmlns:c16="http://schemas.microsoft.com/office/drawing/2014/chart" uri="{C3380CC4-5D6E-409C-BE32-E72D297353CC}">
              <c16:uniqueId val="{00000000-2EAA-4945-936F-4CFD31E5DD11}"/>
            </c:ext>
          </c:extLst>
        </c:ser>
        <c:ser>
          <c:idx val="5"/>
          <c:order val="2"/>
          <c:tx>
            <c:strRef>
              <c:f>'F2. NTR - Change YOY'!$F$154</c:f>
              <c:strCache>
                <c:ptCount val="1"/>
                <c:pt idx="0">
                  <c:v> Third Quartile </c:v>
                </c:pt>
              </c:strCache>
            </c:strRef>
          </c:tx>
          <c:spPr>
            <a:ln w="38100">
              <a:solidFill>
                <a:srgbClr val="CC9900"/>
              </a:solidFill>
            </a:ln>
          </c:spPr>
          <c:marker>
            <c:symbol val="triangle"/>
            <c:size val="7"/>
            <c:spPr>
              <a:solidFill>
                <a:srgbClr val="CC9900"/>
              </a:solidFill>
              <a:ln>
                <a:solidFill>
                  <a:schemeClr val="tx1"/>
                </a:solidFill>
              </a:ln>
            </c:spPr>
          </c:marker>
          <c:trendline>
            <c:trendlineType val="linear"/>
            <c:dispRSqr val="0"/>
            <c:dispEq val="0"/>
          </c:trendline>
          <c:cat>
            <c:strRef>
              <c:f>'F2. NTR - Change YOY'!$G$8:$BB$8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'F2. NTR - Change YOY'!$G$154:$BB$154</c:f>
              <c:numCache>
                <c:formatCode>0.0%</c:formatCode>
                <c:ptCount val="16"/>
                <c:pt idx="0">
                  <c:v>0.11969431528754787</c:v>
                </c:pt>
                <c:pt idx="1">
                  <c:v>0.16650750311214257</c:v>
                </c:pt>
                <c:pt idx="2">
                  <c:v>0.1125891618907469</c:v>
                </c:pt>
                <c:pt idx="3">
                  <c:v>0.11279278752525453</c:v>
                </c:pt>
                <c:pt idx="4">
                  <c:v>0.10103861848195156</c:v>
                </c:pt>
                <c:pt idx="5">
                  <c:v>0.11165579636917289</c:v>
                </c:pt>
                <c:pt idx="6">
                  <c:v>0.10981251703325284</c:v>
                </c:pt>
                <c:pt idx="7">
                  <c:v>6.5055511919814235E-2</c:v>
                </c:pt>
                <c:pt idx="8">
                  <c:v>9.1301194019861295E-2</c:v>
                </c:pt>
                <c:pt idx="9">
                  <c:v>6.3705018038559325E-2</c:v>
                </c:pt>
                <c:pt idx="10">
                  <c:v>5.7505718126617665E-2</c:v>
                </c:pt>
                <c:pt idx="11">
                  <c:v>3.5776050276122316E-2</c:v>
                </c:pt>
                <c:pt idx="12">
                  <c:v>4.7644776886010029E-2</c:v>
                </c:pt>
                <c:pt idx="13">
                  <c:v>8.5153305311480507E-2</c:v>
                </c:pt>
                <c:pt idx="14">
                  <c:v>5.126009721820686E-2</c:v>
                </c:pt>
                <c:pt idx="15">
                  <c:v>2.1278979594385794E-2</c:v>
                </c:pt>
              </c:numCache>
            </c:numRef>
          </c:val>
          <c:smooth val="0"/>
          <c:extLst>
            <c:ext xmlns:c16="http://schemas.microsoft.com/office/drawing/2014/chart" uri="{C3380CC4-5D6E-409C-BE32-E72D297353CC}">
              <c16:uniqueId val="{00000001-2EAA-4945-936F-4CFD31E5DD11}"/>
            </c:ext>
          </c:extLst>
        </c:ser>
        <c:dLbls>
          <c:showLegendKey val="0"/>
          <c:showVal val="0"/>
          <c:showCatName val="0"/>
          <c:showSerName val="0"/>
          <c:showPercent val="0"/>
          <c:showBubbleSize val="0"/>
        </c:dLbls>
        <c:marker val="1"/>
        <c:smooth val="0"/>
        <c:axId val="43494016"/>
        <c:axId val="43495808"/>
      </c:lineChart>
      <c:lineChart>
        <c:grouping val="standard"/>
        <c:varyColors val="0"/>
        <c:ser>
          <c:idx val="4"/>
          <c:order val="1"/>
          <c:tx>
            <c:strRef>
              <c:f>'F2. NTR - Change YOY'!$F$153</c:f>
              <c:strCache>
                <c:ptCount val="1"/>
                <c:pt idx="0">
                  <c:v> Second Quartile (median) </c:v>
                </c:pt>
              </c:strCache>
            </c:strRef>
          </c:tx>
          <c:spPr>
            <a:ln w="38100">
              <a:solidFill>
                <a:srgbClr val="92D050"/>
              </a:solidFill>
            </a:ln>
          </c:spPr>
          <c:marker>
            <c:symbol val="x"/>
            <c:size val="9"/>
            <c:spPr>
              <a:ln>
                <a:solidFill>
                  <a:schemeClr val="accent3">
                    <a:lumMod val="50000"/>
                  </a:schemeClr>
                </a:solidFill>
              </a:ln>
            </c:spPr>
          </c:marker>
          <c:trendline>
            <c:trendlineType val="linear"/>
            <c:dispRSqr val="0"/>
            <c:dispEq val="0"/>
          </c:trendline>
          <c:cat>
            <c:strRef>
              <c:f>'F2. NTR - Change YOY'!$G$8:$BB$8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'F2. NTR - Change YOY'!$G$153:$BB$153</c:f>
              <c:numCache>
                <c:formatCode>0.0%</c:formatCode>
                <c:ptCount val="16"/>
                <c:pt idx="0">
                  <c:v>5.7340022708811944E-2</c:v>
                </c:pt>
                <c:pt idx="1">
                  <c:v>7.0661945894081285E-2</c:v>
                </c:pt>
                <c:pt idx="2">
                  <c:v>4.9071366512399989E-2</c:v>
                </c:pt>
                <c:pt idx="3">
                  <c:v>4.9059364942651409E-2</c:v>
                </c:pt>
                <c:pt idx="4">
                  <c:v>7.0344916024411425E-2</c:v>
                </c:pt>
                <c:pt idx="5">
                  <c:v>5.9166463224811811E-2</c:v>
                </c:pt>
                <c:pt idx="6">
                  <c:v>3.6987464792237426E-2</c:v>
                </c:pt>
                <c:pt idx="7">
                  <c:v>3.2275904872869479E-2</c:v>
                </c:pt>
                <c:pt idx="8">
                  <c:v>2.8524537656421246E-2</c:v>
                </c:pt>
                <c:pt idx="9">
                  <c:v>1.7405514784084523E-2</c:v>
                </c:pt>
                <c:pt idx="10">
                  <c:v>1.366998176244788E-2</c:v>
                </c:pt>
                <c:pt idx="11">
                  <c:v>-2.1174216148093271E-3</c:v>
                </c:pt>
                <c:pt idx="12">
                  <c:v>-5.6145227165181819E-3</c:v>
                </c:pt>
                <c:pt idx="13">
                  <c:v>2.1803683511080639E-3</c:v>
                </c:pt>
                <c:pt idx="14">
                  <c:v>5.2384900944599739E-3</c:v>
                </c:pt>
                <c:pt idx="15">
                  <c:v>-1.7467751576414983E-3</c:v>
                </c:pt>
              </c:numCache>
            </c:numRef>
          </c:val>
          <c:smooth val="0"/>
          <c:extLst>
            <c:ext xmlns:c16="http://schemas.microsoft.com/office/drawing/2014/chart" uri="{C3380CC4-5D6E-409C-BE32-E72D297353CC}">
              <c16:uniqueId val="{00000002-2EAA-4945-936F-4CFD31E5DD11}"/>
            </c:ext>
          </c:extLst>
        </c:ser>
        <c:dLbls>
          <c:showLegendKey val="0"/>
          <c:showVal val="0"/>
          <c:showCatName val="0"/>
          <c:showSerName val="0"/>
          <c:showPercent val="0"/>
          <c:showBubbleSize val="0"/>
        </c:dLbls>
        <c:marker val="1"/>
        <c:smooth val="0"/>
        <c:axId val="1280150888"/>
        <c:axId val="1280155808"/>
      </c:lineChart>
      <c:catAx>
        <c:axId val="43494016"/>
        <c:scaling>
          <c:orientation val="minMax"/>
        </c:scaling>
        <c:delete val="0"/>
        <c:axPos val="b"/>
        <c:numFmt formatCode="General" sourceLinked="0"/>
        <c:majorTickMark val="out"/>
        <c:minorTickMark val="none"/>
        <c:tickLblPos val="low"/>
        <c:txPr>
          <a:bodyPr/>
          <a:lstStyle/>
          <a:p>
            <a:pPr>
              <a:defRPr sz="1200"/>
            </a:pPr>
            <a:endParaRPr lang="en-US"/>
          </a:p>
        </c:txPr>
        <c:crossAx val="43495808"/>
        <c:crosses val="autoZero"/>
        <c:auto val="1"/>
        <c:lblAlgn val="ctr"/>
        <c:lblOffset val="100"/>
        <c:noMultiLvlLbl val="0"/>
      </c:catAx>
      <c:valAx>
        <c:axId val="43495808"/>
        <c:scaling>
          <c:orientation val="minMax"/>
        </c:scaling>
        <c:delete val="0"/>
        <c:axPos val="l"/>
        <c:majorGridlines/>
        <c:numFmt formatCode="0.0%" sourceLinked="1"/>
        <c:majorTickMark val="out"/>
        <c:minorTickMark val="none"/>
        <c:tickLblPos val="nextTo"/>
        <c:txPr>
          <a:bodyPr/>
          <a:lstStyle/>
          <a:p>
            <a:pPr>
              <a:defRPr sz="1200"/>
            </a:pPr>
            <a:endParaRPr lang="en-US"/>
          </a:p>
        </c:txPr>
        <c:crossAx val="43494016"/>
        <c:crosses val="autoZero"/>
        <c:crossBetween val="between"/>
      </c:valAx>
      <c:valAx>
        <c:axId val="1280155808"/>
        <c:scaling>
          <c:orientation val="minMax"/>
          <c:max val="0.2"/>
          <c:min val="-0.1"/>
        </c:scaling>
        <c:delete val="0"/>
        <c:axPos val="r"/>
        <c:numFmt formatCode="0.0%" sourceLinked="1"/>
        <c:majorTickMark val="out"/>
        <c:minorTickMark val="none"/>
        <c:tickLblPos val="nextTo"/>
        <c:crossAx val="1280150888"/>
        <c:crosses val="max"/>
        <c:crossBetween val="between"/>
      </c:valAx>
      <c:catAx>
        <c:axId val="1280150888"/>
        <c:scaling>
          <c:orientation val="minMax"/>
        </c:scaling>
        <c:delete val="1"/>
        <c:axPos val="b"/>
        <c:numFmt formatCode="General" sourceLinked="1"/>
        <c:majorTickMark val="out"/>
        <c:minorTickMark val="none"/>
        <c:tickLblPos val="nextTo"/>
        <c:crossAx val="1280155808"/>
        <c:crosses val="autoZero"/>
        <c:auto val="1"/>
        <c:lblAlgn val="ctr"/>
        <c:lblOffset val="100"/>
        <c:noMultiLvlLbl val="0"/>
      </c:catAx>
    </c:plotArea>
    <c:legend>
      <c:legendPos val="b"/>
      <c:overlay val="0"/>
      <c:txPr>
        <a:bodyPr/>
        <a:lstStyle/>
        <a:p>
          <a:pPr>
            <a:defRPr sz="1200"/>
          </a:pPr>
          <a:endParaRPr lang="en-US"/>
        </a:p>
      </c:txPr>
    </c:legend>
    <c:plotVisOnly val="1"/>
    <c:dispBlanksAs val="gap"/>
    <c:showDLblsOverMax val="0"/>
  </c:chart>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YOY</a:t>
            </a:r>
            <a:r>
              <a:rPr lang="en-US" sz="2400" baseline="0" dirty="0"/>
              <a:t> </a:t>
            </a:r>
            <a:r>
              <a:rPr lang="en-US" sz="2400" dirty="0"/>
              <a:t>Change in Total Net Tuition</a:t>
            </a:r>
            <a:r>
              <a:rPr lang="en-US" sz="2400" baseline="0" dirty="0"/>
              <a:t> Revenue</a:t>
            </a:r>
            <a:endParaRPr lang="en-US" sz="2400" dirty="0"/>
          </a:p>
        </c:rich>
      </c:tx>
      <c:overlay val="1"/>
    </c:title>
    <c:autoTitleDeleted val="0"/>
    <c:plotArea>
      <c:layout/>
      <c:lineChart>
        <c:grouping val="standard"/>
        <c:varyColors val="0"/>
        <c:ser>
          <c:idx val="3"/>
          <c:order val="0"/>
          <c:tx>
            <c:strRef>
              <c:f>'F2. NTR - Change YOY'!$F$152</c:f>
              <c:strCache>
                <c:ptCount val="1"/>
                <c:pt idx="0">
                  <c:v> First Quartile </c:v>
                </c:pt>
              </c:strCache>
            </c:strRef>
          </c:tx>
          <c:spPr>
            <a:ln w="38100">
              <a:solidFill>
                <a:srgbClr val="7030A0"/>
              </a:solidFill>
            </a:ln>
          </c:spPr>
          <c:marker>
            <c:symbol val="circle"/>
            <c:size val="8"/>
            <c:spPr>
              <a:solidFill>
                <a:srgbClr val="7030A0"/>
              </a:solidFill>
              <a:ln>
                <a:solidFill>
                  <a:schemeClr val="bg1"/>
                </a:solidFill>
              </a:ln>
            </c:spPr>
          </c:marker>
          <c:cat>
            <c:strRef>
              <c:f>'F2. NTR - Change YOY'!$G$8:$BB$8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'F2. NTR - Change YOY'!$G$152:$BB$152</c:f>
              <c:numCache>
                <c:formatCode>0.0%</c:formatCode>
                <c:ptCount val="16"/>
                <c:pt idx="0">
                  <c:v>-9.5480652014022886E-3</c:v>
                </c:pt>
                <c:pt idx="1">
                  <c:v>-5.4232948743122324E-3</c:v>
                </c:pt>
                <c:pt idx="2">
                  <c:v>-1.6423876636207382E-2</c:v>
                </c:pt>
                <c:pt idx="3">
                  <c:v>5.7664151937232158E-3</c:v>
                </c:pt>
                <c:pt idx="4">
                  <c:v>2.1287525269288763E-2</c:v>
                </c:pt>
                <c:pt idx="5">
                  <c:v>-3.9412595783010033E-3</c:v>
                </c:pt>
                <c:pt idx="6">
                  <c:v>-5.6814032762068888E-3</c:v>
                </c:pt>
                <c:pt idx="7">
                  <c:v>-1.3832948599836779E-2</c:v>
                </c:pt>
                <c:pt idx="8">
                  <c:v>-1.8148463519158609E-2</c:v>
                </c:pt>
                <c:pt idx="9">
                  <c:v>-4.5725601428443924E-2</c:v>
                </c:pt>
                <c:pt idx="10">
                  <c:v>-1.8595780047255747E-2</c:v>
                </c:pt>
                <c:pt idx="11">
                  <c:v>-7.3061476224173832E-2</c:v>
                </c:pt>
                <c:pt idx="12">
                  <c:v>-4.3868539592178846E-2</c:v>
                </c:pt>
                <c:pt idx="13">
                  <c:v>-3.3856372352465032E-2</c:v>
                </c:pt>
                <c:pt idx="14">
                  <c:v>-3.7195106220478426E-2</c:v>
                </c:pt>
                <c:pt idx="15">
                  <c:v>-3.7597019507061749E-2</c:v>
                </c:pt>
              </c:numCache>
            </c:numRef>
          </c:val>
          <c:smooth val="0"/>
          <c:extLst>
            <c:ext xmlns:c16="http://schemas.microsoft.com/office/drawing/2014/chart" uri="{C3380CC4-5D6E-409C-BE32-E72D297353CC}">
              <c16:uniqueId val="{00000000-2EAA-4945-936F-4CFD31E5DD11}"/>
            </c:ext>
          </c:extLst>
        </c:ser>
        <c:ser>
          <c:idx val="5"/>
          <c:order val="2"/>
          <c:tx>
            <c:strRef>
              <c:f>'F2. NTR - Change YOY'!$F$154</c:f>
              <c:strCache>
                <c:ptCount val="1"/>
                <c:pt idx="0">
                  <c:v> Third Quartile </c:v>
                </c:pt>
              </c:strCache>
            </c:strRef>
          </c:tx>
          <c:spPr>
            <a:ln w="38100">
              <a:solidFill>
                <a:srgbClr val="CC9900"/>
              </a:solidFill>
            </a:ln>
          </c:spPr>
          <c:marker>
            <c:symbol val="triangle"/>
            <c:size val="7"/>
            <c:spPr>
              <a:solidFill>
                <a:srgbClr val="CC9900"/>
              </a:solidFill>
              <a:ln>
                <a:solidFill>
                  <a:schemeClr val="tx1"/>
                </a:solidFill>
              </a:ln>
            </c:spPr>
          </c:marker>
          <c:cat>
            <c:strRef>
              <c:f>'F2. NTR - Change YOY'!$G$8:$BB$8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'F2. NTR - Change YOY'!$G$154:$BB$154</c:f>
              <c:numCache>
                <c:formatCode>0.0%</c:formatCode>
                <c:ptCount val="16"/>
                <c:pt idx="0">
                  <c:v>0.11969431528754787</c:v>
                </c:pt>
                <c:pt idx="1">
                  <c:v>0.16650750311214257</c:v>
                </c:pt>
                <c:pt idx="2">
                  <c:v>0.1125891618907469</c:v>
                </c:pt>
                <c:pt idx="3">
                  <c:v>0.11279278752525453</c:v>
                </c:pt>
                <c:pt idx="4">
                  <c:v>0.10103861848195156</c:v>
                </c:pt>
                <c:pt idx="5">
                  <c:v>0.11165579636917289</c:v>
                </c:pt>
                <c:pt idx="6">
                  <c:v>0.10981251703325284</c:v>
                </c:pt>
                <c:pt idx="7">
                  <c:v>6.5055511919814235E-2</c:v>
                </c:pt>
                <c:pt idx="8">
                  <c:v>9.1301194019861295E-2</c:v>
                </c:pt>
                <c:pt idx="9">
                  <c:v>6.3705018038559325E-2</c:v>
                </c:pt>
                <c:pt idx="10">
                  <c:v>5.7505718126617665E-2</c:v>
                </c:pt>
                <c:pt idx="11">
                  <c:v>3.5776050276122316E-2</c:v>
                </c:pt>
                <c:pt idx="12">
                  <c:v>4.7644776886010029E-2</c:v>
                </c:pt>
                <c:pt idx="13">
                  <c:v>8.5153305311480507E-2</c:v>
                </c:pt>
                <c:pt idx="14">
                  <c:v>5.126009721820686E-2</c:v>
                </c:pt>
                <c:pt idx="15">
                  <c:v>2.1278979594385794E-2</c:v>
                </c:pt>
              </c:numCache>
            </c:numRef>
          </c:val>
          <c:smooth val="0"/>
          <c:extLst>
            <c:ext xmlns:c16="http://schemas.microsoft.com/office/drawing/2014/chart" uri="{C3380CC4-5D6E-409C-BE32-E72D297353CC}">
              <c16:uniqueId val="{00000001-2EAA-4945-936F-4CFD31E5DD11}"/>
            </c:ext>
          </c:extLst>
        </c:ser>
        <c:dLbls>
          <c:showLegendKey val="0"/>
          <c:showVal val="0"/>
          <c:showCatName val="0"/>
          <c:showSerName val="0"/>
          <c:showPercent val="0"/>
          <c:showBubbleSize val="0"/>
        </c:dLbls>
        <c:marker val="1"/>
        <c:smooth val="0"/>
        <c:axId val="43494016"/>
        <c:axId val="43495808"/>
      </c:lineChart>
      <c:lineChart>
        <c:grouping val="standard"/>
        <c:varyColors val="0"/>
        <c:ser>
          <c:idx val="4"/>
          <c:order val="1"/>
          <c:tx>
            <c:strRef>
              <c:f>'F2. NTR - Change YOY'!$F$153</c:f>
              <c:strCache>
                <c:ptCount val="1"/>
                <c:pt idx="0">
                  <c:v> Second Quartile (median) </c:v>
                </c:pt>
              </c:strCache>
            </c:strRef>
          </c:tx>
          <c:spPr>
            <a:ln w="38100">
              <a:solidFill>
                <a:srgbClr val="92D050"/>
              </a:solidFill>
            </a:ln>
          </c:spPr>
          <c:marker>
            <c:symbol val="x"/>
            <c:size val="9"/>
            <c:spPr>
              <a:ln>
                <a:solidFill>
                  <a:schemeClr val="accent3">
                    <a:lumMod val="50000"/>
                  </a:schemeClr>
                </a:solidFill>
              </a:ln>
            </c:spPr>
          </c:marker>
          <c:cat>
            <c:strRef>
              <c:f>'F2. NTR - Change YOY'!$G$8:$BB$8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'F2. NTR - Change YOY'!$G$153:$BB$153</c:f>
              <c:numCache>
                <c:formatCode>0.0%</c:formatCode>
                <c:ptCount val="16"/>
                <c:pt idx="0">
                  <c:v>5.7340022708811944E-2</c:v>
                </c:pt>
                <c:pt idx="1">
                  <c:v>7.0661945894081285E-2</c:v>
                </c:pt>
                <c:pt idx="2">
                  <c:v>4.9071366512399989E-2</c:v>
                </c:pt>
                <c:pt idx="3">
                  <c:v>4.9059364942651409E-2</c:v>
                </c:pt>
                <c:pt idx="4">
                  <c:v>7.0344916024411425E-2</c:v>
                </c:pt>
                <c:pt idx="5">
                  <c:v>5.9166463224811811E-2</c:v>
                </c:pt>
                <c:pt idx="6">
                  <c:v>3.6987464792237426E-2</c:v>
                </c:pt>
                <c:pt idx="7">
                  <c:v>3.2275904872869479E-2</c:v>
                </c:pt>
                <c:pt idx="8">
                  <c:v>2.8524537656421246E-2</c:v>
                </c:pt>
                <c:pt idx="9">
                  <c:v>1.7405514784084523E-2</c:v>
                </c:pt>
                <c:pt idx="10">
                  <c:v>1.366998176244788E-2</c:v>
                </c:pt>
                <c:pt idx="11">
                  <c:v>-2.1174216148093271E-3</c:v>
                </c:pt>
                <c:pt idx="12">
                  <c:v>-5.6145227165181819E-3</c:v>
                </c:pt>
                <c:pt idx="13">
                  <c:v>2.1803683511080639E-3</c:v>
                </c:pt>
                <c:pt idx="14">
                  <c:v>5.2384900944599739E-3</c:v>
                </c:pt>
                <c:pt idx="15">
                  <c:v>-1.7467751576414983E-3</c:v>
                </c:pt>
              </c:numCache>
            </c:numRef>
          </c:val>
          <c:smooth val="0"/>
          <c:extLst>
            <c:ext xmlns:c16="http://schemas.microsoft.com/office/drawing/2014/chart" uri="{C3380CC4-5D6E-409C-BE32-E72D297353CC}">
              <c16:uniqueId val="{00000002-2EAA-4945-936F-4CFD31E5DD11}"/>
            </c:ext>
          </c:extLst>
        </c:ser>
        <c:dLbls>
          <c:showLegendKey val="0"/>
          <c:showVal val="0"/>
          <c:showCatName val="0"/>
          <c:showSerName val="0"/>
          <c:showPercent val="0"/>
          <c:showBubbleSize val="0"/>
        </c:dLbls>
        <c:marker val="1"/>
        <c:smooth val="0"/>
        <c:axId val="1280150888"/>
        <c:axId val="1280155808"/>
      </c:lineChart>
      <c:catAx>
        <c:axId val="43494016"/>
        <c:scaling>
          <c:orientation val="minMax"/>
        </c:scaling>
        <c:delete val="0"/>
        <c:axPos val="b"/>
        <c:numFmt formatCode="General" sourceLinked="0"/>
        <c:majorTickMark val="out"/>
        <c:minorTickMark val="none"/>
        <c:tickLblPos val="low"/>
        <c:txPr>
          <a:bodyPr/>
          <a:lstStyle/>
          <a:p>
            <a:pPr>
              <a:defRPr sz="1200"/>
            </a:pPr>
            <a:endParaRPr lang="en-US"/>
          </a:p>
        </c:txPr>
        <c:crossAx val="43495808"/>
        <c:crosses val="autoZero"/>
        <c:auto val="1"/>
        <c:lblAlgn val="ctr"/>
        <c:lblOffset val="100"/>
        <c:noMultiLvlLbl val="0"/>
      </c:catAx>
      <c:valAx>
        <c:axId val="43495808"/>
        <c:scaling>
          <c:orientation val="minMax"/>
        </c:scaling>
        <c:delete val="0"/>
        <c:axPos val="l"/>
        <c:majorGridlines/>
        <c:numFmt formatCode="0.0%" sourceLinked="1"/>
        <c:majorTickMark val="out"/>
        <c:minorTickMark val="none"/>
        <c:tickLblPos val="nextTo"/>
        <c:txPr>
          <a:bodyPr/>
          <a:lstStyle/>
          <a:p>
            <a:pPr>
              <a:defRPr sz="1200"/>
            </a:pPr>
            <a:endParaRPr lang="en-US"/>
          </a:p>
        </c:txPr>
        <c:crossAx val="43494016"/>
        <c:crosses val="autoZero"/>
        <c:crossBetween val="between"/>
      </c:valAx>
      <c:valAx>
        <c:axId val="1280155808"/>
        <c:scaling>
          <c:orientation val="minMax"/>
          <c:max val="0.2"/>
          <c:min val="-0.1"/>
        </c:scaling>
        <c:delete val="0"/>
        <c:axPos val="r"/>
        <c:numFmt formatCode="0.0%" sourceLinked="1"/>
        <c:majorTickMark val="out"/>
        <c:minorTickMark val="none"/>
        <c:tickLblPos val="nextTo"/>
        <c:crossAx val="1280150888"/>
        <c:crosses val="max"/>
        <c:crossBetween val="between"/>
      </c:valAx>
      <c:catAx>
        <c:axId val="1280150888"/>
        <c:scaling>
          <c:orientation val="minMax"/>
        </c:scaling>
        <c:delete val="1"/>
        <c:axPos val="b"/>
        <c:numFmt formatCode="General" sourceLinked="1"/>
        <c:majorTickMark val="out"/>
        <c:minorTickMark val="none"/>
        <c:tickLblPos val="nextTo"/>
        <c:crossAx val="1280155808"/>
        <c:crosses val="autoZero"/>
        <c:auto val="1"/>
        <c:lblAlgn val="ctr"/>
        <c:lblOffset val="100"/>
        <c:noMultiLvlLbl val="0"/>
      </c:catAx>
      <c:dTable>
        <c:showHorzBorder val="1"/>
        <c:showVertBorder val="1"/>
        <c:showOutline val="1"/>
        <c:showKeys val="1"/>
        <c:txPr>
          <a:bodyPr/>
          <a:lstStyle/>
          <a:p>
            <a:pPr rtl="0">
              <a:defRPr sz="900"/>
            </a:pPr>
            <a:endParaRPr lang="en-US"/>
          </a:p>
        </c:txPr>
      </c:dTable>
    </c:plotArea>
    <c:plotVisOnly val="1"/>
    <c:dispBlanksAs val="gap"/>
    <c:showDLblsOverMax val="0"/>
  </c:chart>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Nov or Earlier</c:v>
                </c:pt>
              </c:strCache>
            </c:strRef>
          </c:tx>
          <c:spPr>
            <a:solidFill>
              <a:schemeClr val="accent1"/>
            </a:solidFill>
            <a:ln>
              <a:noFill/>
            </a:ln>
            <a:effectLst/>
          </c:spPr>
          <c:invertIfNegative val="0"/>
          <c:cat>
            <c:strRef>
              <c:f>Sheet1!$A$2:$A$3</c:f>
              <c:strCache>
                <c:ptCount val="2"/>
                <c:pt idx="0">
                  <c:v>Fall 2020</c:v>
                </c:pt>
                <c:pt idx="1">
                  <c:v>Fall 2019</c:v>
                </c:pt>
              </c:strCache>
            </c:strRef>
          </c:cat>
          <c:val>
            <c:numRef>
              <c:f>Sheet1!$B$2:$B$3</c:f>
              <c:numCache>
                <c:formatCode>General</c:formatCode>
                <c:ptCount val="2"/>
                <c:pt idx="0">
                  <c:v>23</c:v>
                </c:pt>
                <c:pt idx="1">
                  <c:v>25</c:v>
                </c:pt>
              </c:numCache>
            </c:numRef>
          </c:val>
          <c:extLst>
            <c:ext xmlns:c16="http://schemas.microsoft.com/office/drawing/2014/chart" uri="{C3380CC4-5D6E-409C-BE32-E72D297353CC}">
              <c16:uniqueId val="{00000000-67BC-486E-B391-F37BF3FC400C}"/>
            </c:ext>
          </c:extLst>
        </c:ser>
        <c:ser>
          <c:idx val="1"/>
          <c:order val="1"/>
          <c:tx>
            <c:strRef>
              <c:f>Sheet1!$C$1</c:f>
              <c:strCache>
                <c:ptCount val="1"/>
                <c:pt idx="0">
                  <c:v>Dec</c:v>
                </c:pt>
              </c:strCache>
            </c:strRef>
          </c:tx>
          <c:spPr>
            <a:solidFill>
              <a:schemeClr val="accent2"/>
            </a:solidFill>
            <a:ln>
              <a:noFill/>
            </a:ln>
            <a:effectLst/>
          </c:spPr>
          <c:invertIfNegative val="0"/>
          <c:cat>
            <c:strRef>
              <c:f>Sheet1!$A$2:$A$3</c:f>
              <c:strCache>
                <c:ptCount val="2"/>
                <c:pt idx="0">
                  <c:v>Fall 2020</c:v>
                </c:pt>
                <c:pt idx="1">
                  <c:v>Fall 2019</c:v>
                </c:pt>
              </c:strCache>
            </c:strRef>
          </c:cat>
          <c:val>
            <c:numRef>
              <c:f>Sheet1!$C$2:$C$3</c:f>
              <c:numCache>
                <c:formatCode>General</c:formatCode>
                <c:ptCount val="2"/>
                <c:pt idx="0">
                  <c:v>19</c:v>
                </c:pt>
                <c:pt idx="1">
                  <c:v>27</c:v>
                </c:pt>
              </c:numCache>
            </c:numRef>
          </c:val>
          <c:extLst>
            <c:ext xmlns:c16="http://schemas.microsoft.com/office/drawing/2014/chart" uri="{C3380CC4-5D6E-409C-BE32-E72D297353CC}">
              <c16:uniqueId val="{00000001-67BC-486E-B391-F37BF3FC400C}"/>
            </c:ext>
          </c:extLst>
        </c:ser>
        <c:ser>
          <c:idx val="2"/>
          <c:order val="2"/>
          <c:tx>
            <c:strRef>
              <c:f>Sheet1!$D$1</c:f>
              <c:strCache>
                <c:ptCount val="1"/>
                <c:pt idx="0">
                  <c:v>Jan</c:v>
                </c:pt>
              </c:strCache>
            </c:strRef>
          </c:tx>
          <c:spPr>
            <a:solidFill>
              <a:schemeClr val="accent3"/>
            </a:solidFill>
            <a:ln>
              <a:noFill/>
            </a:ln>
            <a:effectLst/>
          </c:spPr>
          <c:invertIfNegative val="0"/>
          <c:cat>
            <c:strRef>
              <c:f>Sheet1!$A$2:$A$3</c:f>
              <c:strCache>
                <c:ptCount val="2"/>
                <c:pt idx="0">
                  <c:v>Fall 2020</c:v>
                </c:pt>
                <c:pt idx="1">
                  <c:v>Fall 2019</c:v>
                </c:pt>
              </c:strCache>
            </c:strRef>
          </c:cat>
          <c:val>
            <c:numRef>
              <c:f>Sheet1!$D$2:$D$3</c:f>
              <c:numCache>
                <c:formatCode>General</c:formatCode>
                <c:ptCount val="2"/>
                <c:pt idx="0">
                  <c:v>12</c:v>
                </c:pt>
                <c:pt idx="1">
                  <c:v>6</c:v>
                </c:pt>
              </c:numCache>
            </c:numRef>
          </c:val>
          <c:extLst>
            <c:ext xmlns:c16="http://schemas.microsoft.com/office/drawing/2014/chart" uri="{C3380CC4-5D6E-409C-BE32-E72D297353CC}">
              <c16:uniqueId val="{00000002-67BC-486E-B391-F37BF3FC400C}"/>
            </c:ext>
          </c:extLst>
        </c:ser>
        <c:ser>
          <c:idx val="3"/>
          <c:order val="3"/>
          <c:tx>
            <c:strRef>
              <c:f>Sheet1!$E$1</c:f>
              <c:strCache>
                <c:ptCount val="1"/>
                <c:pt idx="0">
                  <c:v>Feb</c:v>
                </c:pt>
              </c:strCache>
            </c:strRef>
          </c:tx>
          <c:spPr>
            <a:solidFill>
              <a:schemeClr val="accent4"/>
            </a:solidFill>
            <a:ln>
              <a:noFill/>
            </a:ln>
            <a:effectLst/>
          </c:spPr>
          <c:invertIfNegative val="0"/>
          <c:cat>
            <c:strRef>
              <c:f>Sheet1!$A$2:$A$3</c:f>
              <c:strCache>
                <c:ptCount val="2"/>
                <c:pt idx="0">
                  <c:v>Fall 2020</c:v>
                </c:pt>
                <c:pt idx="1">
                  <c:v>Fall 2019</c:v>
                </c:pt>
              </c:strCache>
            </c:strRef>
          </c:cat>
          <c:val>
            <c:numRef>
              <c:f>Sheet1!$E$2:$E$3</c:f>
              <c:numCache>
                <c:formatCode>General</c:formatCode>
                <c:ptCount val="2"/>
                <c:pt idx="0">
                  <c:v>5</c:v>
                </c:pt>
                <c:pt idx="1">
                  <c:v>2</c:v>
                </c:pt>
              </c:numCache>
            </c:numRef>
          </c:val>
          <c:extLst>
            <c:ext xmlns:c16="http://schemas.microsoft.com/office/drawing/2014/chart" uri="{C3380CC4-5D6E-409C-BE32-E72D297353CC}">
              <c16:uniqueId val="{00000003-67BC-486E-B391-F37BF3FC400C}"/>
            </c:ext>
          </c:extLst>
        </c:ser>
        <c:ser>
          <c:idx val="4"/>
          <c:order val="4"/>
          <c:tx>
            <c:strRef>
              <c:f>Sheet1!$F$1</c:f>
              <c:strCache>
                <c:ptCount val="1"/>
                <c:pt idx="0">
                  <c:v>March or Later</c:v>
                </c:pt>
              </c:strCache>
            </c:strRef>
          </c:tx>
          <c:spPr>
            <a:solidFill>
              <a:schemeClr val="accent5"/>
            </a:solidFill>
            <a:ln>
              <a:noFill/>
            </a:ln>
            <a:effectLst/>
          </c:spPr>
          <c:invertIfNegative val="0"/>
          <c:cat>
            <c:strRef>
              <c:f>Sheet1!$A$2:$A$3</c:f>
              <c:strCache>
                <c:ptCount val="2"/>
                <c:pt idx="0">
                  <c:v>Fall 2020</c:v>
                </c:pt>
                <c:pt idx="1">
                  <c:v>Fall 2019</c:v>
                </c:pt>
              </c:strCache>
            </c:strRef>
          </c:cat>
          <c:val>
            <c:numRef>
              <c:f>Sheet1!$F$2:$F$3</c:f>
              <c:numCache>
                <c:formatCode>General</c:formatCode>
                <c:ptCount val="2"/>
                <c:pt idx="0">
                  <c:v>0</c:v>
                </c:pt>
                <c:pt idx="1">
                  <c:v>1</c:v>
                </c:pt>
              </c:numCache>
            </c:numRef>
          </c:val>
          <c:extLst>
            <c:ext xmlns:c16="http://schemas.microsoft.com/office/drawing/2014/chart" uri="{C3380CC4-5D6E-409C-BE32-E72D297353CC}">
              <c16:uniqueId val="{00000004-67BC-486E-B391-F37BF3FC400C}"/>
            </c:ext>
          </c:extLst>
        </c:ser>
        <c:dLbls>
          <c:showLegendKey val="0"/>
          <c:showVal val="0"/>
          <c:showCatName val="0"/>
          <c:showSerName val="0"/>
          <c:showPercent val="0"/>
          <c:showBubbleSize val="0"/>
        </c:dLbls>
        <c:gapWidth val="150"/>
        <c:overlap val="100"/>
        <c:axId val="676251344"/>
        <c:axId val="676251904"/>
      </c:barChart>
      <c:catAx>
        <c:axId val="676251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6251904"/>
        <c:crosses val="autoZero"/>
        <c:auto val="1"/>
        <c:lblAlgn val="ctr"/>
        <c:lblOffset val="100"/>
        <c:noMultiLvlLbl val="0"/>
      </c:catAx>
      <c:valAx>
        <c:axId val="6762519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6251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21212121212191"/>
          <c:y val="7.1588366890380312E-2"/>
          <c:w val="0.86363636363636354"/>
          <c:h val="0.68680089485459195"/>
        </c:manualLayout>
      </c:layout>
      <c:barChart>
        <c:barDir val="col"/>
        <c:grouping val="clustered"/>
        <c:varyColors val="0"/>
        <c:ser>
          <c:idx val="0"/>
          <c:order val="0"/>
          <c:tx>
            <c:strRef>
              <c:f>Sheet1!$A$7</c:f>
              <c:strCache>
                <c:ptCount val="1"/>
                <c:pt idx="0">
                  <c:v>2014</c:v>
                </c:pt>
              </c:strCache>
            </c:strRef>
          </c:tx>
          <c:spPr>
            <a:solidFill>
              <a:srgbClr val="FFC000"/>
            </a:solidFill>
          </c:spPr>
          <c:invertIfNegative val="0"/>
          <c:cat>
            <c:strRef>
              <c:f>Sheet1!$B$1:$D$1</c:f>
              <c:strCache>
                <c:ptCount val="3"/>
                <c:pt idx="0">
                  <c:v>Bachelor</c:v>
                </c:pt>
                <c:pt idx="1">
                  <c:v>Masters</c:v>
                </c:pt>
                <c:pt idx="2">
                  <c:v>Doctorate</c:v>
                </c:pt>
              </c:strCache>
            </c:strRef>
          </c:cat>
          <c:val>
            <c:numRef>
              <c:f>Sheet1!$B$7:$D$7</c:f>
              <c:numCache>
                <c:formatCode>0%</c:formatCode>
                <c:ptCount val="3"/>
                <c:pt idx="0">
                  <c:v>0.1125</c:v>
                </c:pt>
                <c:pt idx="1">
                  <c:v>0.57499999999999996</c:v>
                </c:pt>
                <c:pt idx="2">
                  <c:v>0.3125</c:v>
                </c:pt>
              </c:numCache>
            </c:numRef>
          </c:val>
          <c:extLst>
            <c:ext xmlns:c16="http://schemas.microsoft.com/office/drawing/2014/chart" uri="{C3380CC4-5D6E-409C-BE32-E72D297353CC}">
              <c16:uniqueId val="{00000000-7E1B-4F7E-BE54-B1D87FD3A7A7}"/>
            </c:ext>
          </c:extLst>
        </c:ser>
        <c:ser>
          <c:idx val="1"/>
          <c:order val="1"/>
          <c:tx>
            <c:strRef>
              <c:f>Sheet1!$A$6</c:f>
              <c:strCache>
                <c:ptCount val="1"/>
                <c:pt idx="0">
                  <c:v>2015</c:v>
                </c:pt>
              </c:strCache>
            </c:strRef>
          </c:tx>
          <c:invertIfNegative val="0"/>
          <c:cat>
            <c:strRef>
              <c:f>Sheet1!$B$1:$D$1</c:f>
              <c:strCache>
                <c:ptCount val="3"/>
                <c:pt idx="0">
                  <c:v>Bachelor</c:v>
                </c:pt>
                <c:pt idx="1">
                  <c:v>Masters</c:v>
                </c:pt>
                <c:pt idx="2">
                  <c:v>Doctorate</c:v>
                </c:pt>
              </c:strCache>
            </c:strRef>
          </c:cat>
          <c:val>
            <c:numRef>
              <c:f>Sheet1!$B$6:$D$6</c:f>
              <c:numCache>
                <c:formatCode>0%</c:formatCode>
                <c:ptCount val="3"/>
                <c:pt idx="0">
                  <c:v>0.08</c:v>
                </c:pt>
                <c:pt idx="1">
                  <c:v>0.55000000000000004</c:v>
                </c:pt>
                <c:pt idx="2">
                  <c:v>0.37</c:v>
                </c:pt>
              </c:numCache>
            </c:numRef>
          </c:val>
          <c:extLst>
            <c:ext xmlns:c16="http://schemas.microsoft.com/office/drawing/2014/chart" uri="{C3380CC4-5D6E-409C-BE32-E72D297353CC}">
              <c16:uniqueId val="{00000001-7E1B-4F7E-BE54-B1D87FD3A7A7}"/>
            </c:ext>
          </c:extLst>
        </c:ser>
        <c:ser>
          <c:idx val="2"/>
          <c:order val="2"/>
          <c:tx>
            <c:strRef>
              <c:f>Sheet1!$A$5</c:f>
              <c:strCache>
                <c:ptCount val="1"/>
                <c:pt idx="0">
                  <c:v>2016</c:v>
                </c:pt>
              </c:strCache>
            </c:strRef>
          </c:tx>
          <c:spPr>
            <a:solidFill>
              <a:srgbClr val="FFFF00"/>
            </a:solidFill>
          </c:spPr>
          <c:invertIfNegative val="0"/>
          <c:cat>
            <c:strRef>
              <c:f>Sheet1!$B$1:$D$1</c:f>
              <c:strCache>
                <c:ptCount val="3"/>
                <c:pt idx="0">
                  <c:v>Bachelor</c:v>
                </c:pt>
                <c:pt idx="1">
                  <c:v>Masters</c:v>
                </c:pt>
                <c:pt idx="2">
                  <c:v>Doctorate</c:v>
                </c:pt>
              </c:strCache>
            </c:strRef>
          </c:cat>
          <c:val>
            <c:numRef>
              <c:f>Sheet1!$B$5:$D$5</c:f>
              <c:numCache>
                <c:formatCode>0%</c:formatCode>
                <c:ptCount val="3"/>
                <c:pt idx="0">
                  <c:v>0.12</c:v>
                </c:pt>
                <c:pt idx="1">
                  <c:v>0.5</c:v>
                </c:pt>
                <c:pt idx="2">
                  <c:v>0.38</c:v>
                </c:pt>
              </c:numCache>
            </c:numRef>
          </c:val>
          <c:extLst>
            <c:ext xmlns:c16="http://schemas.microsoft.com/office/drawing/2014/chart" uri="{C3380CC4-5D6E-409C-BE32-E72D297353CC}">
              <c16:uniqueId val="{00000002-7E1B-4F7E-BE54-B1D87FD3A7A7}"/>
            </c:ext>
          </c:extLst>
        </c:ser>
        <c:ser>
          <c:idx val="3"/>
          <c:order val="3"/>
          <c:tx>
            <c:strRef>
              <c:f>Sheet1!$A$4</c:f>
              <c:strCache>
                <c:ptCount val="1"/>
                <c:pt idx="0">
                  <c:v>2017</c:v>
                </c:pt>
              </c:strCache>
            </c:strRef>
          </c:tx>
          <c:spPr>
            <a:solidFill>
              <a:srgbClr val="00B050"/>
            </a:solidFill>
          </c:spPr>
          <c:invertIfNegative val="0"/>
          <c:cat>
            <c:strRef>
              <c:f>Sheet1!$B$1:$D$1</c:f>
              <c:strCache>
                <c:ptCount val="3"/>
                <c:pt idx="0">
                  <c:v>Bachelor</c:v>
                </c:pt>
                <c:pt idx="1">
                  <c:v>Masters</c:v>
                </c:pt>
                <c:pt idx="2">
                  <c:v>Doctorate</c:v>
                </c:pt>
              </c:strCache>
            </c:strRef>
          </c:cat>
          <c:val>
            <c:numRef>
              <c:f>Sheet1!$B$4:$D$4</c:f>
              <c:numCache>
                <c:formatCode>0%</c:formatCode>
                <c:ptCount val="3"/>
                <c:pt idx="0">
                  <c:v>0.11</c:v>
                </c:pt>
                <c:pt idx="1">
                  <c:v>0.55000000000000004</c:v>
                </c:pt>
                <c:pt idx="2">
                  <c:v>0.34</c:v>
                </c:pt>
              </c:numCache>
            </c:numRef>
          </c:val>
          <c:extLst>
            <c:ext xmlns:c16="http://schemas.microsoft.com/office/drawing/2014/chart" uri="{C3380CC4-5D6E-409C-BE32-E72D297353CC}">
              <c16:uniqueId val="{00000003-7E1B-4F7E-BE54-B1D87FD3A7A7}"/>
            </c:ext>
          </c:extLst>
        </c:ser>
        <c:ser>
          <c:idx val="4"/>
          <c:order val="4"/>
          <c:tx>
            <c:strRef>
              <c:f>Sheet1!$A$3</c:f>
              <c:strCache>
                <c:ptCount val="1"/>
                <c:pt idx="0">
                  <c:v>2018</c:v>
                </c:pt>
              </c:strCache>
            </c:strRef>
          </c:tx>
          <c:spPr>
            <a:solidFill>
              <a:srgbClr val="FF0000"/>
            </a:solidFill>
          </c:spPr>
          <c:invertIfNegative val="0"/>
          <c:cat>
            <c:strRef>
              <c:f>Sheet1!$B$1:$D$1</c:f>
              <c:strCache>
                <c:ptCount val="3"/>
                <c:pt idx="0">
                  <c:v>Bachelor</c:v>
                </c:pt>
                <c:pt idx="1">
                  <c:v>Masters</c:v>
                </c:pt>
                <c:pt idx="2">
                  <c:v>Doctorate</c:v>
                </c:pt>
              </c:strCache>
            </c:strRef>
          </c:cat>
          <c:val>
            <c:numRef>
              <c:f>Sheet1!$B$3:$D$3</c:f>
              <c:numCache>
                <c:formatCode>0%</c:formatCode>
                <c:ptCount val="3"/>
                <c:pt idx="0">
                  <c:v>0.06</c:v>
                </c:pt>
                <c:pt idx="1">
                  <c:v>0.5</c:v>
                </c:pt>
                <c:pt idx="2">
                  <c:v>0.44</c:v>
                </c:pt>
              </c:numCache>
            </c:numRef>
          </c:val>
          <c:extLst>
            <c:ext xmlns:c16="http://schemas.microsoft.com/office/drawing/2014/chart" uri="{C3380CC4-5D6E-409C-BE32-E72D297353CC}">
              <c16:uniqueId val="{00000004-7E1B-4F7E-BE54-B1D87FD3A7A7}"/>
            </c:ext>
          </c:extLst>
        </c:ser>
        <c:ser>
          <c:idx val="5"/>
          <c:order val="5"/>
          <c:tx>
            <c:strRef>
              <c:f>Sheet1!$A$2</c:f>
              <c:strCache>
                <c:ptCount val="1"/>
                <c:pt idx="0">
                  <c:v>2019</c:v>
                </c:pt>
              </c:strCache>
            </c:strRef>
          </c:tx>
          <c:invertIfNegative val="0"/>
          <c:dLbls>
            <c:dLbl>
              <c:idx val="1"/>
              <c:layout>
                <c:manualLayout>
                  <c:x val="2.214313958086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1B-4F7E-BE54-B1D87FD3A7A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Sheet1!$B$2:$D$2</c:f>
              <c:numCache>
                <c:formatCode>0%</c:formatCode>
                <c:ptCount val="3"/>
                <c:pt idx="0">
                  <c:v>7.0000000000000007E-2</c:v>
                </c:pt>
                <c:pt idx="1">
                  <c:v>0.5</c:v>
                </c:pt>
                <c:pt idx="2">
                  <c:v>0.43</c:v>
                </c:pt>
              </c:numCache>
            </c:numRef>
          </c:val>
          <c:extLst>
            <c:ext xmlns:c16="http://schemas.microsoft.com/office/drawing/2014/chart" uri="{C3380CC4-5D6E-409C-BE32-E72D297353CC}">
              <c16:uniqueId val="{00000006-7E1B-4F7E-BE54-B1D87FD3A7A7}"/>
            </c:ext>
          </c:extLst>
        </c:ser>
        <c:dLbls>
          <c:showLegendKey val="0"/>
          <c:showVal val="0"/>
          <c:showCatName val="0"/>
          <c:showSerName val="0"/>
          <c:showPercent val="0"/>
          <c:showBubbleSize val="0"/>
        </c:dLbls>
        <c:gapWidth val="150"/>
        <c:axId val="673386992"/>
        <c:axId val="673387552"/>
      </c:barChart>
      <c:catAx>
        <c:axId val="673386992"/>
        <c:scaling>
          <c:orientation val="minMax"/>
        </c:scaling>
        <c:delete val="0"/>
        <c:axPos val="b"/>
        <c:numFmt formatCode="General" sourceLinked="1"/>
        <c:majorTickMark val="out"/>
        <c:minorTickMark val="none"/>
        <c:tickLblPos val="nextTo"/>
        <c:txPr>
          <a:bodyPr rot="0" vert="horz"/>
          <a:lstStyle/>
          <a:p>
            <a:pPr>
              <a:defRPr/>
            </a:pPr>
            <a:endParaRPr lang="en-US"/>
          </a:p>
        </c:txPr>
        <c:crossAx val="673387552"/>
        <c:crosses val="autoZero"/>
        <c:auto val="1"/>
        <c:lblAlgn val="ctr"/>
        <c:lblOffset val="100"/>
        <c:tickLblSkip val="1"/>
        <c:tickMarkSkip val="1"/>
        <c:noMultiLvlLbl val="0"/>
      </c:catAx>
      <c:valAx>
        <c:axId val="673387552"/>
        <c:scaling>
          <c:orientation val="minMax"/>
          <c:max val="0.8"/>
        </c:scaling>
        <c:delete val="0"/>
        <c:axPos val="l"/>
        <c:majorGridlines/>
        <c:numFmt formatCode="0%" sourceLinked="0"/>
        <c:majorTickMark val="out"/>
        <c:minorTickMark val="none"/>
        <c:tickLblPos val="nextTo"/>
        <c:txPr>
          <a:bodyPr rot="0" vert="horz"/>
          <a:lstStyle/>
          <a:p>
            <a:pPr>
              <a:defRPr/>
            </a:pPr>
            <a:endParaRPr lang="en-US"/>
          </a:p>
        </c:txPr>
        <c:crossAx val="673386992"/>
        <c:crosses val="autoZero"/>
        <c:crossBetween val="between"/>
      </c:valAx>
      <c:spPr>
        <a:noFill/>
        <a:ln w="25395">
          <a:noFill/>
        </a:ln>
      </c:spPr>
    </c:plotArea>
    <c:legend>
      <c:legendPos val="b"/>
      <c:overlay val="0"/>
    </c:legend>
    <c:plotVisOnly val="1"/>
    <c:dispBlanksAs val="gap"/>
    <c:showDLblsOverMax val="0"/>
  </c:chart>
  <c:spPr>
    <a:noFill/>
  </c:spPr>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1819 or Before</c:v>
                </c:pt>
              </c:strCache>
            </c:strRef>
          </c:tx>
          <c:spPr>
            <a:solidFill>
              <a:schemeClr val="accent1"/>
            </a:solidFill>
            <a:ln>
              <a:noFill/>
            </a:ln>
            <a:effectLst/>
          </c:spPr>
          <c:invertIfNegative val="0"/>
          <c:cat>
            <c:strRef>
              <c:f>Sheet1!$A$2:$A$5</c:f>
              <c:strCache>
                <c:ptCount val="4"/>
                <c:pt idx="0">
                  <c:v>Offer to Parents</c:v>
                </c:pt>
                <c:pt idx="1">
                  <c:v>Freshmen - Replace Loans</c:v>
                </c:pt>
                <c:pt idx="2">
                  <c:v>Freshmen - Replace UIGA</c:v>
                </c:pt>
                <c:pt idx="3">
                  <c:v>Aid in Retention</c:v>
                </c:pt>
              </c:strCache>
            </c:strRef>
          </c:cat>
          <c:val>
            <c:numRef>
              <c:f>Sheet1!$B$2:$B$5</c:f>
              <c:numCache>
                <c:formatCode>General</c:formatCode>
                <c:ptCount val="4"/>
                <c:pt idx="0">
                  <c:v>0</c:v>
                </c:pt>
                <c:pt idx="1">
                  <c:v>0</c:v>
                </c:pt>
                <c:pt idx="2">
                  <c:v>0</c:v>
                </c:pt>
                <c:pt idx="3">
                  <c:v>1</c:v>
                </c:pt>
              </c:numCache>
            </c:numRef>
          </c:val>
          <c:extLst>
            <c:ext xmlns:c16="http://schemas.microsoft.com/office/drawing/2014/chart" uri="{C3380CC4-5D6E-409C-BE32-E72D297353CC}">
              <c16:uniqueId val="{00000000-4F0B-4225-A830-D62B45CE7D63}"/>
            </c:ext>
          </c:extLst>
        </c:ser>
        <c:ser>
          <c:idx val="1"/>
          <c:order val="1"/>
          <c:tx>
            <c:strRef>
              <c:f>Sheet1!$C$1</c:f>
              <c:strCache>
                <c:ptCount val="1"/>
                <c:pt idx="0">
                  <c:v>1920 1st time</c:v>
                </c:pt>
              </c:strCache>
            </c:strRef>
          </c:tx>
          <c:spPr>
            <a:solidFill>
              <a:schemeClr val="accent2"/>
            </a:solidFill>
            <a:ln>
              <a:noFill/>
            </a:ln>
            <a:effectLst/>
          </c:spPr>
          <c:invertIfNegative val="0"/>
          <c:cat>
            <c:strRef>
              <c:f>Sheet1!$A$2:$A$5</c:f>
              <c:strCache>
                <c:ptCount val="4"/>
                <c:pt idx="0">
                  <c:v>Offer to Parents</c:v>
                </c:pt>
                <c:pt idx="1">
                  <c:v>Freshmen - Replace Loans</c:v>
                </c:pt>
                <c:pt idx="2">
                  <c:v>Freshmen - Replace UIGA</c:v>
                </c:pt>
                <c:pt idx="3">
                  <c:v>Aid in Retention</c:v>
                </c:pt>
              </c:strCache>
            </c:strRef>
          </c:cat>
          <c:val>
            <c:numRef>
              <c:f>Sheet1!$C$2:$C$5</c:f>
              <c:numCache>
                <c:formatCode>General</c:formatCode>
                <c:ptCount val="4"/>
                <c:pt idx="0">
                  <c:v>0</c:v>
                </c:pt>
                <c:pt idx="1">
                  <c:v>0</c:v>
                </c:pt>
                <c:pt idx="2">
                  <c:v>1</c:v>
                </c:pt>
                <c:pt idx="3">
                  <c:v>2</c:v>
                </c:pt>
              </c:numCache>
            </c:numRef>
          </c:val>
          <c:extLst>
            <c:ext xmlns:c16="http://schemas.microsoft.com/office/drawing/2014/chart" uri="{C3380CC4-5D6E-409C-BE32-E72D297353CC}">
              <c16:uniqueId val="{00000001-4F0B-4225-A830-D62B45CE7D63}"/>
            </c:ext>
          </c:extLst>
        </c:ser>
        <c:ser>
          <c:idx val="2"/>
          <c:order val="2"/>
          <c:tx>
            <c:strRef>
              <c:f>Sheet1!$D$1</c:f>
              <c:strCache>
                <c:ptCount val="1"/>
                <c:pt idx="0">
                  <c:v>2021 1st time</c:v>
                </c:pt>
              </c:strCache>
            </c:strRef>
          </c:tx>
          <c:spPr>
            <a:solidFill>
              <a:schemeClr val="accent3"/>
            </a:solidFill>
            <a:ln>
              <a:noFill/>
            </a:ln>
            <a:effectLst/>
          </c:spPr>
          <c:invertIfNegative val="0"/>
          <c:cat>
            <c:strRef>
              <c:f>Sheet1!$A$2:$A$5</c:f>
              <c:strCache>
                <c:ptCount val="4"/>
                <c:pt idx="0">
                  <c:v>Offer to Parents</c:v>
                </c:pt>
                <c:pt idx="1">
                  <c:v>Freshmen - Replace Loans</c:v>
                </c:pt>
                <c:pt idx="2">
                  <c:v>Freshmen - Replace UIGA</c:v>
                </c:pt>
                <c:pt idx="3">
                  <c:v>Aid in Retention</c:v>
                </c:pt>
              </c:strCache>
            </c:strRef>
          </c:cat>
          <c:val>
            <c:numRef>
              <c:f>Sheet1!$D$2:$D$5</c:f>
              <c:numCache>
                <c:formatCode>General</c:formatCode>
                <c:ptCount val="4"/>
                <c:pt idx="0">
                  <c:v>1</c:v>
                </c:pt>
                <c:pt idx="1">
                  <c:v>0</c:v>
                </c:pt>
                <c:pt idx="2">
                  <c:v>1</c:v>
                </c:pt>
                <c:pt idx="3">
                  <c:v>1</c:v>
                </c:pt>
              </c:numCache>
            </c:numRef>
          </c:val>
          <c:extLst>
            <c:ext xmlns:c16="http://schemas.microsoft.com/office/drawing/2014/chart" uri="{C3380CC4-5D6E-409C-BE32-E72D297353CC}">
              <c16:uniqueId val="{00000002-4F0B-4225-A830-D62B45CE7D63}"/>
            </c:ext>
          </c:extLst>
        </c:ser>
        <c:ser>
          <c:idx val="3"/>
          <c:order val="3"/>
          <c:tx>
            <c:strRef>
              <c:f>Sheet1!$E$1</c:f>
              <c:strCache>
                <c:ptCount val="1"/>
                <c:pt idx="0">
                  <c:v>Interested in Future</c:v>
                </c:pt>
              </c:strCache>
            </c:strRef>
          </c:tx>
          <c:spPr>
            <a:solidFill>
              <a:schemeClr val="accent4"/>
            </a:solidFill>
            <a:ln>
              <a:noFill/>
            </a:ln>
            <a:effectLst/>
          </c:spPr>
          <c:invertIfNegative val="0"/>
          <c:cat>
            <c:strRef>
              <c:f>Sheet1!$A$2:$A$5</c:f>
              <c:strCache>
                <c:ptCount val="4"/>
                <c:pt idx="0">
                  <c:v>Offer to Parents</c:v>
                </c:pt>
                <c:pt idx="1">
                  <c:v>Freshmen - Replace Loans</c:v>
                </c:pt>
                <c:pt idx="2">
                  <c:v>Freshmen - Replace UIGA</c:v>
                </c:pt>
                <c:pt idx="3">
                  <c:v>Aid in Retention</c:v>
                </c:pt>
              </c:strCache>
            </c:strRef>
          </c:cat>
          <c:val>
            <c:numRef>
              <c:f>Sheet1!$E$2:$E$5</c:f>
              <c:numCache>
                <c:formatCode>General</c:formatCode>
                <c:ptCount val="4"/>
                <c:pt idx="0">
                  <c:v>14</c:v>
                </c:pt>
                <c:pt idx="1">
                  <c:v>18</c:v>
                </c:pt>
                <c:pt idx="2">
                  <c:v>14</c:v>
                </c:pt>
                <c:pt idx="3">
                  <c:v>20</c:v>
                </c:pt>
              </c:numCache>
            </c:numRef>
          </c:val>
          <c:extLst>
            <c:ext xmlns:c16="http://schemas.microsoft.com/office/drawing/2014/chart" uri="{C3380CC4-5D6E-409C-BE32-E72D297353CC}">
              <c16:uniqueId val="{00000003-4F0B-4225-A830-D62B45CE7D63}"/>
            </c:ext>
          </c:extLst>
        </c:ser>
        <c:ser>
          <c:idx val="4"/>
          <c:order val="4"/>
          <c:tx>
            <c:strRef>
              <c:f>Sheet1!$F$1</c:f>
              <c:strCache>
                <c:ptCount val="1"/>
                <c:pt idx="0">
                  <c:v>Not Interested</c:v>
                </c:pt>
              </c:strCache>
            </c:strRef>
          </c:tx>
          <c:spPr>
            <a:solidFill>
              <a:schemeClr val="accent5"/>
            </a:solidFill>
            <a:ln>
              <a:noFill/>
            </a:ln>
            <a:effectLst/>
          </c:spPr>
          <c:invertIfNegative val="0"/>
          <c:cat>
            <c:strRef>
              <c:f>Sheet1!$A$2:$A$5</c:f>
              <c:strCache>
                <c:ptCount val="4"/>
                <c:pt idx="0">
                  <c:v>Offer to Parents</c:v>
                </c:pt>
                <c:pt idx="1">
                  <c:v>Freshmen - Replace Loans</c:v>
                </c:pt>
                <c:pt idx="2">
                  <c:v>Freshmen - Replace UIGA</c:v>
                </c:pt>
                <c:pt idx="3">
                  <c:v>Aid in Retention</c:v>
                </c:pt>
              </c:strCache>
            </c:strRef>
          </c:cat>
          <c:val>
            <c:numRef>
              <c:f>Sheet1!$F$2:$F$5</c:f>
              <c:numCache>
                <c:formatCode>General</c:formatCode>
                <c:ptCount val="4"/>
                <c:pt idx="0">
                  <c:v>38</c:v>
                </c:pt>
                <c:pt idx="1">
                  <c:v>36</c:v>
                </c:pt>
                <c:pt idx="2">
                  <c:v>38</c:v>
                </c:pt>
                <c:pt idx="3">
                  <c:v>30</c:v>
                </c:pt>
              </c:numCache>
            </c:numRef>
          </c:val>
          <c:extLst>
            <c:ext xmlns:c16="http://schemas.microsoft.com/office/drawing/2014/chart" uri="{C3380CC4-5D6E-409C-BE32-E72D297353CC}">
              <c16:uniqueId val="{00000004-4F0B-4225-A830-D62B45CE7D63}"/>
            </c:ext>
          </c:extLst>
        </c:ser>
        <c:dLbls>
          <c:showLegendKey val="0"/>
          <c:showVal val="0"/>
          <c:showCatName val="0"/>
          <c:showSerName val="0"/>
          <c:showPercent val="0"/>
          <c:showBubbleSize val="0"/>
        </c:dLbls>
        <c:gapWidth val="150"/>
        <c:overlap val="100"/>
        <c:axId val="676251344"/>
        <c:axId val="676251904"/>
      </c:barChart>
      <c:catAx>
        <c:axId val="676251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6251904"/>
        <c:crosses val="autoZero"/>
        <c:auto val="1"/>
        <c:lblAlgn val="ctr"/>
        <c:lblOffset val="100"/>
        <c:noMultiLvlLbl val="0"/>
      </c:catAx>
      <c:valAx>
        <c:axId val="6762519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6251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of Partnerships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83-42C4-9EE6-2E9B1C02C48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983-42C4-9EE6-2E9B1C02C48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983-42C4-9EE6-2E9B1C02C48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ECA1-4D20-81B7-CA0E3E8A2016}"/>
              </c:ext>
            </c:extLst>
          </c:dPt>
          <c:dLbls>
            <c:dLbl>
              <c:idx val="3"/>
              <c:layout>
                <c:manualLayout>
                  <c:x val="0.1454724409448819"/>
                  <c:y val="0.20318264943641351"/>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A1-4D20-81B7-CA0E3E8A201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None</c:v>
                </c:pt>
                <c:pt idx="1">
                  <c:v>1-10</c:v>
                </c:pt>
                <c:pt idx="2">
                  <c:v>11-20</c:v>
                </c:pt>
                <c:pt idx="3">
                  <c:v>21 or more</c:v>
                </c:pt>
              </c:strCache>
            </c:strRef>
          </c:cat>
          <c:val>
            <c:numRef>
              <c:f>Sheet1!$B$2:$B$5</c:f>
              <c:numCache>
                <c:formatCode>General</c:formatCode>
                <c:ptCount val="4"/>
                <c:pt idx="0">
                  <c:v>16</c:v>
                </c:pt>
                <c:pt idx="1">
                  <c:v>19</c:v>
                </c:pt>
                <c:pt idx="2">
                  <c:v>8</c:v>
                </c:pt>
                <c:pt idx="3">
                  <c:v>9</c:v>
                </c:pt>
              </c:numCache>
            </c:numRef>
          </c:val>
          <c:extLst>
            <c:ext xmlns:c16="http://schemas.microsoft.com/office/drawing/2014/chart" uri="{C3380CC4-5D6E-409C-BE32-E72D297353CC}">
              <c16:uniqueId val="{00000000-ECA1-4D20-81B7-CA0E3E8A201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04669763282746E-2"/>
          <c:y val="3.5000000000000003E-2"/>
          <c:w val="0.8402998087384187"/>
          <c:h val="0.82"/>
        </c:manualLayout>
      </c:layout>
      <c:ofPieChart>
        <c:ofPieType val="bar"/>
        <c:varyColors val="1"/>
        <c:ser>
          <c:idx val="0"/>
          <c:order val="0"/>
          <c:tx>
            <c:strRef>
              <c:f>Sheet1!$B$1</c:f>
              <c:strCache>
                <c:ptCount val="1"/>
                <c:pt idx="0">
                  <c:v>Fall '19</c:v>
                </c:pt>
              </c:strCache>
            </c:strRef>
          </c:tx>
          <c:spPr>
            <a:ln>
              <a:solidFill>
                <a:schemeClr val="tx1"/>
              </a:solidFill>
            </a:ln>
          </c:spPr>
          <c:dPt>
            <c:idx val="0"/>
            <c:bubble3D val="0"/>
            <c:spPr>
              <a:solidFill>
                <a:srgbClr val="00B050"/>
              </a:solidFill>
              <a:ln>
                <a:solidFill>
                  <a:schemeClr val="tx1"/>
                </a:solidFill>
              </a:ln>
            </c:spPr>
            <c:extLst>
              <c:ext xmlns:c16="http://schemas.microsoft.com/office/drawing/2014/chart" uri="{C3380CC4-5D6E-409C-BE32-E72D297353CC}">
                <c16:uniqueId val="{00000001-979B-4D0D-8594-986E08F1A0CF}"/>
              </c:ext>
            </c:extLst>
          </c:dPt>
          <c:dPt>
            <c:idx val="1"/>
            <c:bubble3D val="0"/>
            <c:spPr>
              <a:solidFill>
                <a:srgbClr val="FFFF00"/>
              </a:solidFill>
              <a:ln>
                <a:solidFill>
                  <a:schemeClr val="tx1"/>
                </a:solidFill>
              </a:ln>
            </c:spPr>
            <c:extLst>
              <c:ext xmlns:c16="http://schemas.microsoft.com/office/drawing/2014/chart" uri="{C3380CC4-5D6E-409C-BE32-E72D297353CC}">
                <c16:uniqueId val="{00000003-979B-4D0D-8594-986E08F1A0CF}"/>
              </c:ext>
            </c:extLst>
          </c:dPt>
          <c:dPt>
            <c:idx val="2"/>
            <c:bubble3D val="0"/>
            <c:spPr>
              <a:solidFill>
                <a:srgbClr val="00B0F0"/>
              </a:solidFill>
              <a:ln>
                <a:solidFill>
                  <a:schemeClr val="tx1"/>
                </a:solidFill>
              </a:ln>
            </c:spPr>
            <c:extLst>
              <c:ext xmlns:c16="http://schemas.microsoft.com/office/drawing/2014/chart" uri="{C3380CC4-5D6E-409C-BE32-E72D297353CC}">
                <c16:uniqueId val="{00000005-979B-4D0D-8594-986E08F1A0CF}"/>
              </c:ext>
            </c:extLst>
          </c:dPt>
          <c:dPt>
            <c:idx val="3"/>
            <c:bubble3D val="0"/>
            <c:spPr>
              <a:solidFill>
                <a:schemeClr val="accent4">
                  <a:lumMod val="60000"/>
                  <a:lumOff val="40000"/>
                </a:schemeClr>
              </a:solidFill>
              <a:ln>
                <a:solidFill>
                  <a:schemeClr val="tx1"/>
                </a:solidFill>
              </a:ln>
            </c:spPr>
            <c:extLst>
              <c:ext xmlns:c16="http://schemas.microsoft.com/office/drawing/2014/chart" uri="{C3380CC4-5D6E-409C-BE32-E72D297353CC}">
                <c16:uniqueId val="{00000007-979B-4D0D-8594-986E08F1A0CF}"/>
              </c:ext>
            </c:extLst>
          </c:dPt>
          <c:dPt>
            <c:idx val="5"/>
            <c:bubble3D val="0"/>
            <c:spPr>
              <a:solidFill>
                <a:srgbClr val="7030A0"/>
              </a:solidFill>
              <a:ln>
                <a:solidFill>
                  <a:schemeClr val="tx1"/>
                </a:solidFill>
              </a:ln>
            </c:spPr>
            <c:extLst>
              <c:ext xmlns:c16="http://schemas.microsoft.com/office/drawing/2014/chart" uri="{C3380CC4-5D6E-409C-BE32-E72D297353CC}">
                <c16:uniqueId val="{00000009-979B-4D0D-8594-986E08F1A0CF}"/>
              </c:ext>
            </c:extLst>
          </c:dPt>
          <c:dPt>
            <c:idx val="6"/>
            <c:bubble3D val="0"/>
            <c:spPr>
              <a:solidFill>
                <a:schemeClr val="accent4">
                  <a:lumMod val="40000"/>
                  <a:lumOff val="60000"/>
                </a:schemeClr>
              </a:solidFill>
              <a:ln>
                <a:solidFill>
                  <a:schemeClr val="tx1"/>
                </a:solidFill>
              </a:ln>
            </c:spPr>
            <c:extLst>
              <c:ext xmlns:c16="http://schemas.microsoft.com/office/drawing/2014/chart" uri="{C3380CC4-5D6E-409C-BE32-E72D297353CC}">
                <c16:uniqueId val="{0000000B-979B-4D0D-8594-986E08F1A0CF}"/>
              </c:ext>
            </c:extLst>
          </c:dPt>
          <c:dPt>
            <c:idx val="7"/>
            <c:bubble3D val="0"/>
            <c:spPr>
              <a:solidFill>
                <a:srgbClr val="92D050"/>
              </a:solidFill>
              <a:ln>
                <a:solidFill>
                  <a:schemeClr val="tx1"/>
                </a:solidFill>
              </a:ln>
            </c:spPr>
            <c:extLst>
              <c:ext xmlns:c16="http://schemas.microsoft.com/office/drawing/2014/chart" uri="{C3380CC4-5D6E-409C-BE32-E72D297353CC}">
                <c16:uniqueId val="{0000000D-979B-4D0D-8594-986E08F1A0CF}"/>
              </c:ext>
            </c:extLst>
          </c:dPt>
          <c:dPt>
            <c:idx val="9"/>
            <c:bubble3D val="0"/>
            <c:spPr>
              <a:solidFill>
                <a:schemeClr val="accent2">
                  <a:lumMod val="60000"/>
                  <a:lumOff val="40000"/>
                </a:schemeClr>
              </a:solidFill>
              <a:ln>
                <a:solidFill>
                  <a:schemeClr val="tx1"/>
                </a:solidFill>
              </a:ln>
            </c:spPr>
            <c:extLst>
              <c:ext xmlns:c16="http://schemas.microsoft.com/office/drawing/2014/chart" uri="{C3380CC4-5D6E-409C-BE32-E72D297353CC}">
                <c16:uniqueId val="{0000000F-979B-4D0D-8594-986E08F1A0CF}"/>
              </c:ext>
            </c:extLst>
          </c:dPt>
          <c:dPt>
            <c:idx val="10"/>
            <c:bubble3D val="0"/>
            <c:spPr>
              <a:solidFill>
                <a:schemeClr val="accent6">
                  <a:lumMod val="60000"/>
                  <a:lumOff val="40000"/>
                </a:schemeClr>
              </a:solidFill>
              <a:ln>
                <a:solidFill>
                  <a:schemeClr val="tx1"/>
                </a:solidFill>
              </a:ln>
            </c:spPr>
            <c:extLst>
              <c:ext xmlns:c16="http://schemas.microsoft.com/office/drawing/2014/chart" uri="{C3380CC4-5D6E-409C-BE32-E72D297353CC}">
                <c16:uniqueId val="{00000011-979B-4D0D-8594-986E08F1A0CF}"/>
              </c:ext>
            </c:extLst>
          </c:dPt>
          <c:dLbls>
            <c:dLbl>
              <c:idx val="3"/>
              <c:layout>
                <c:manualLayout>
                  <c:x val="-0.10094637223974763"/>
                  <c:y val="-0.0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79B-4D0D-8594-986E08F1A0CF}"/>
                </c:ext>
              </c:extLst>
            </c:dLbl>
            <c:dLbl>
              <c:idx val="4"/>
              <c:layout>
                <c:manualLayout>
                  <c:x val="-0.14037854889589904"/>
                  <c:y val="-7.4999999999999997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0B0-48E0-A4E0-D734765704E7}"/>
                </c:ext>
              </c:extLst>
            </c:dLbl>
            <c:dLbl>
              <c:idx val="5"/>
              <c:layout>
                <c:manualLayout>
                  <c:x val="-0.11757172309297299"/>
                  <c:y val="-4.9212598425219767E-5"/>
                </c:manualLayout>
              </c:layout>
              <c:spPr/>
              <c:txPr>
                <a:bodyPr anchorCtr="0"/>
                <a:lstStyle/>
                <a:p>
                  <a:pPr algn="l">
                    <a:defRPr sz="1599">
                      <a:solidFill>
                        <a:schemeClr val="bg1"/>
                      </a:solidFill>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4103318512630716"/>
                      <c:h val="9.9449999999999997E-2"/>
                    </c:manualLayout>
                  </c15:layout>
                </c:ext>
                <c:ext xmlns:c16="http://schemas.microsoft.com/office/drawing/2014/chart" uri="{C3380CC4-5D6E-409C-BE32-E72D297353CC}">
                  <c16:uniqueId val="{00000009-979B-4D0D-8594-986E08F1A0CF}"/>
                </c:ext>
              </c:extLst>
            </c:dLbl>
            <c:dLbl>
              <c:idx val="6"/>
              <c:layout>
                <c:manualLayout>
                  <c:x val="-9.67500434685412E-2"/>
                  <c:y val="-2.401968503937008E-3"/>
                </c:manualLayout>
              </c:layout>
              <c:spPr/>
              <c:txPr>
                <a:bodyPr anchorCtr="0"/>
                <a:lstStyle/>
                <a:p>
                  <a:pPr algn="l">
                    <a:defRPr sz="1599"/>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79B-4D0D-8594-986E08F1A0CF}"/>
                </c:ext>
              </c:extLst>
            </c:dLbl>
            <c:dLbl>
              <c:idx val="7"/>
              <c:layout>
                <c:manualLayout>
                  <c:x val="-5.1481656275615392E-2"/>
                  <c:y val="-4.8529527559055116E-3"/>
                </c:manualLayout>
              </c:layout>
              <c:tx>
                <c:rich>
                  <a:bodyPr anchorCtr="0"/>
                  <a:lstStyle/>
                  <a:p>
                    <a:pPr algn="l">
                      <a:defRPr sz="1599"/>
                    </a:pPr>
                    <a:fld id="{C7F3189E-C3FB-46B4-A819-D99D759F52EE}" type="CATEGORYNAME">
                      <a:rPr lang="en-US" sz="1600"/>
                      <a:pPr algn="l">
                        <a:defRPr sz="1599"/>
                      </a:pPr>
                      <a:t>[CATEGORY NAME]</a:t>
                    </a:fld>
                    <a:r>
                      <a:rPr lang="en-US" baseline="0" dirty="0"/>
                      <a:t>, </a:t>
                    </a:r>
                    <a:fld id="{E9903308-E9B9-4C42-9CC4-03A722C4842F}" type="VALUE">
                      <a:rPr lang="en-US" baseline="0"/>
                      <a:pPr algn="l">
                        <a:defRPr sz="1599"/>
                      </a:pPr>
                      <a:t>[VALUE]</a:t>
                    </a:fld>
                    <a:endParaRPr lang="en-US" baseline="0" dirty="0"/>
                  </a:p>
                </c:rich>
              </c:tx>
              <c:spPr/>
              <c:dLblPos val="bestFit"/>
              <c:showLegendKey val="0"/>
              <c:showVal val="1"/>
              <c:showCatName val="1"/>
              <c:showSerName val="0"/>
              <c:showPercent val="0"/>
              <c:showBubbleSize val="0"/>
              <c:extLst>
                <c:ext xmlns:c15="http://schemas.microsoft.com/office/drawing/2012/chart" uri="{CE6537A1-D6FC-4f65-9D91-7224C49458BB}">
                  <c15:layout>
                    <c:manualLayout>
                      <c:w val="0.21743510767778634"/>
                      <c:h val="7.4450000000000002E-2"/>
                    </c:manualLayout>
                  </c15:layout>
                  <c15:dlblFieldTable/>
                  <c15:showDataLabelsRange val="0"/>
                </c:ext>
                <c:ext xmlns:c16="http://schemas.microsoft.com/office/drawing/2014/chart" uri="{C3380CC4-5D6E-409C-BE32-E72D297353CC}">
                  <c16:uniqueId val="{0000000D-979B-4D0D-8594-986E08F1A0CF}"/>
                </c:ext>
              </c:extLst>
            </c:dLbl>
            <c:dLbl>
              <c:idx val="8"/>
              <c:layout>
                <c:manualLayout>
                  <c:x val="-0.20925097493728109"/>
                  <c:y val="-7.5980314960629918E-3"/>
                </c:manualLayout>
              </c:layout>
              <c:spPr/>
              <c:txPr>
                <a:bodyPr anchorCtr="0"/>
                <a:lstStyle/>
                <a:p>
                  <a:pPr algn="l">
                    <a:defRPr sz="1599"/>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8874611888025039"/>
                      <c:h val="3.8475000000000002E-2"/>
                    </c:manualLayout>
                  </c15:layout>
                </c:ext>
                <c:ext xmlns:c16="http://schemas.microsoft.com/office/drawing/2014/chart" uri="{C3380CC4-5D6E-409C-BE32-E72D297353CC}">
                  <c16:uniqueId val="{00000012-979B-4D0D-8594-986E08F1A0CF}"/>
                </c:ext>
              </c:extLst>
            </c:dLbl>
            <c:dLbl>
              <c:idx val="9"/>
              <c:layout>
                <c:manualLayout>
                  <c:x val="-8.1726570456295597E-2"/>
                  <c:y val="1.2498031496062075E-3"/>
                </c:manualLayout>
              </c:layout>
              <c:spPr/>
              <c:txPr>
                <a:bodyPr anchorCtr="0"/>
                <a:lstStyle/>
                <a:p>
                  <a:pPr algn="l">
                    <a:defRPr sz="1399"/>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8292592960580242"/>
                      <c:h val="5.0224999999999999E-2"/>
                    </c:manualLayout>
                  </c15:layout>
                </c:ext>
                <c:ext xmlns:c16="http://schemas.microsoft.com/office/drawing/2014/chart" uri="{C3380CC4-5D6E-409C-BE32-E72D297353CC}">
                  <c16:uniqueId val="{0000000F-979B-4D0D-8594-986E08F1A0CF}"/>
                </c:ext>
              </c:extLst>
            </c:dLbl>
            <c:dLbl>
              <c:idx val="10"/>
              <c:layout>
                <c:manualLayout>
                  <c:x val="-0.13580888745373712"/>
                  <c:y val="-4.7551181102363123E-3"/>
                </c:manualLayout>
              </c:layout>
              <c:tx>
                <c:rich>
                  <a:bodyPr/>
                  <a:lstStyle/>
                  <a:p>
                    <a:pPr>
                      <a:defRPr sz="1400" baseline="0"/>
                    </a:pPr>
                    <a:fld id="{EF822216-DB10-4524-904A-F2198B14EF89}" type="CATEGORYNAME">
                      <a:rPr lang="en-US" sz="1800"/>
                      <a:pPr>
                        <a:defRPr sz="1400" baseline="0"/>
                      </a:pPr>
                      <a:t>[CATEGORY NAME]</a:t>
                    </a:fld>
                    <a:r>
                      <a:rPr lang="en-US" baseline="0" dirty="0"/>
                      <a:t>, </a:t>
                    </a:r>
                    <a:fld id="{B44BD305-EF96-4B49-B599-31AFF446C609}" type="VALUE">
                      <a:rPr lang="en-US" baseline="0"/>
                      <a:pPr>
                        <a:defRPr sz="1400" baseline="0"/>
                      </a:pPr>
                      <a:t>[VALUE]</a:t>
                    </a:fld>
                    <a:endParaRPr lang="en-US" baseline="0" dirty="0"/>
                  </a:p>
                </c:rich>
              </c:tx>
              <c:sp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979B-4D0D-8594-986E08F1A0CF}"/>
                </c:ext>
              </c:extLst>
            </c:dLbl>
            <c:dLbl>
              <c:idx val="11"/>
              <c:layout>
                <c:manualLayout>
                  <c:x val="-8.9905362776025594E-2"/>
                  <c:y val="-5.000000000000007E-3"/>
                </c:manualLayout>
              </c:layout>
              <c:spPr/>
              <c:txPr>
                <a:bodyPr/>
                <a:lstStyle/>
                <a:p>
                  <a:pPr>
                    <a:defRPr sz="1400" baseline="0"/>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79B-4D0D-8594-986E08F1A0CF}"/>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Sheet1!$A$2:$A$9</c:f>
              <c:strCache>
                <c:ptCount val="8"/>
                <c:pt idx="0">
                  <c:v>PowerFaids</c:v>
                </c:pt>
                <c:pt idx="1">
                  <c:v>Banner</c:v>
                </c:pt>
                <c:pt idx="2">
                  <c:v>Colleague</c:v>
                </c:pt>
                <c:pt idx="3">
                  <c:v>Jenzabar</c:v>
                </c:pt>
                <c:pt idx="4">
                  <c:v>CAMS</c:v>
                </c:pt>
                <c:pt idx="5">
                  <c:v>Campus Mgmt</c:v>
                </c:pt>
                <c:pt idx="6">
                  <c:v>PeopleSoft</c:v>
                </c:pt>
                <c:pt idx="7">
                  <c:v>Homegrown</c:v>
                </c:pt>
              </c:strCache>
            </c:strRef>
          </c:cat>
          <c:val>
            <c:numRef>
              <c:f>Sheet1!$B$2:$B$9</c:f>
              <c:numCache>
                <c:formatCode>General</c:formatCode>
                <c:ptCount val="8"/>
                <c:pt idx="0">
                  <c:v>22</c:v>
                </c:pt>
                <c:pt idx="1">
                  <c:v>13</c:v>
                </c:pt>
                <c:pt idx="2">
                  <c:v>12</c:v>
                </c:pt>
                <c:pt idx="3">
                  <c:v>5</c:v>
                </c:pt>
                <c:pt idx="4">
                  <c:v>2</c:v>
                </c:pt>
                <c:pt idx="5">
                  <c:v>2</c:v>
                </c:pt>
                <c:pt idx="6">
                  <c:v>2</c:v>
                </c:pt>
                <c:pt idx="7">
                  <c:v>2</c:v>
                </c:pt>
              </c:numCache>
            </c:numRef>
          </c:val>
          <c:extLst>
            <c:ext xmlns:c16="http://schemas.microsoft.com/office/drawing/2014/chart" uri="{C3380CC4-5D6E-409C-BE32-E72D297353CC}">
              <c16:uniqueId val="{00000014-979B-4D0D-8594-986E08F1A0CF}"/>
            </c:ext>
          </c:extLst>
        </c:ser>
        <c:dLbls>
          <c:showLegendKey val="0"/>
          <c:showVal val="0"/>
          <c:showCatName val="0"/>
          <c:showSerName val="0"/>
          <c:showPercent val="0"/>
          <c:showBubbleSize val="0"/>
          <c:showLeaderLines val="1"/>
        </c:dLbls>
        <c:gapWidth val="100"/>
        <c:splitType val="pos"/>
        <c:splitPos val="5"/>
        <c:secondPieSize val="71"/>
        <c:serLines/>
      </c:ofPieChart>
      <c:spPr>
        <a:noFill/>
        <a:ln w="25388">
          <a:noFill/>
        </a:ln>
      </c:spPr>
    </c:plotArea>
    <c:plotVisOnly val="1"/>
    <c:dispBlanksAs val="zero"/>
    <c:showDLblsOverMax val="0"/>
  </c:chart>
  <c:txPr>
    <a:bodyPr/>
    <a:lstStyle/>
    <a:p>
      <a:pPr>
        <a:defRPr sz="1799"/>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97920767716568"/>
          <c:y val="4.010450685826257E-2"/>
          <c:w val="0.69987746062992162"/>
          <c:h val="0.76246511965463193"/>
        </c:manualLayout>
      </c:layout>
      <c:barChart>
        <c:barDir val="col"/>
        <c:grouping val="clustered"/>
        <c:varyColors val="0"/>
        <c:ser>
          <c:idx val="0"/>
          <c:order val="0"/>
          <c:tx>
            <c:strRef>
              <c:f>Sheet1!$B$1</c:f>
              <c:strCache>
                <c:ptCount val="1"/>
                <c:pt idx="0">
                  <c:v>Number of Schools</c:v>
                </c:pt>
              </c:strCache>
            </c:strRef>
          </c:tx>
          <c:spPr>
            <a:solidFill>
              <a:srgbClr val="7030A0"/>
            </a:solidFill>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Powerfaids</c:v>
                </c:pt>
                <c:pt idx="1">
                  <c:v>PeopleSoft</c:v>
                </c:pt>
                <c:pt idx="2">
                  <c:v>Banner</c:v>
                </c:pt>
                <c:pt idx="3">
                  <c:v>Colleague</c:v>
                </c:pt>
                <c:pt idx="4">
                  <c:v>CAMS</c:v>
                </c:pt>
                <c:pt idx="5">
                  <c:v>Jenzabar</c:v>
                </c:pt>
                <c:pt idx="6">
                  <c:v>Campus Mgmt</c:v>
                </c:pt>
              </c:strCache>
            </c:strRef>
          </c:cat>
          <c:val>
            <c:numRef>
              <c:f>Sheet1!$B$2:$B$8</c:f>
              <c:numCache>
                <c:formatCode>General</c:formatCode>
                <c:ptCount val="7"/>
                <c:pt idx="0">
                  <c:v>22</c:v>
                </c:pt>
                <c:pt idx="1">
                  <c:v>2</c:v>
                </c:pt>
                <c:pt idx="2">
                  <c:v>13</c:v>
                </c:pt>
                <c:pt idx="3">
                  <c:v>12</c:v>
                </c:pt>
                <c:pt idx="4">
                  <c:v>2</c:v>
                </c:pt>
                <c:pt idx="5">
                  <c:v>5</c:v>
                </c:pt>
                <c:pt idx="6">
                  <c:v>2</c:v>
                </c:pt>
              </c:numCache>
            </c:numRef>
          </c:val>
          <c:extLst>
            <c:ext xmlns:c16="http://schemas.microsoft.com/office/drawing/2014/chart" uri="{C3380CC4-5D6E-409C-BE32-E72D297353CC}">
              <c16:uniqueId val="{00000000-3577-4450-9FE2-47983337EB2E}"/>
            </c:ext>
          </c:extLst>
        </c:ser>
        <c:dLbls>
          <c:showLegendKey val="0"/>
          <c:showVal val="0"/>
          <c:showCatName val="0"/>
          <c:showSerName val="0"/>
          <c:showPercent val="0"/>
          <c:showBubbleSize val="0"/>
        </c:dLbls>
        <c:gapWidth val="150"/>
        <c:axId val="337038560"/>
        <c:axId val="337038952"/>
      </c:barChart>
      <c:lineChart>
        <c:grouping val="standard"/>
        <c:varyColors val="0"/>
        <c:ser>
          <c:idx val="1"/>
          <c:order val="1"/>
          <c:tx>
            <c:strRef>
              <c:f>Sheet1!$C$1</c:f>
              <c:strCache>
                <c:ptCount val="1"/>
                <c:pt idx="0">
                  <c:v>Grade</c:v>
                </c:pt>
              </c:strCache>
            </c:strRef>
          </c:tx>
          <c:spPr>
            <a:ln w="50796" cmpd="sng">
              <a:solidFill>
                <a:srgbClr val="FF0000"/>
              </a:solidFill>
            </a:ln>
          </c:spPr>
          <c:marker>
            <c:symbol val="square"/>
            <c:size val="3"/>
            <c:spPr>
              <a:scene3d>
                <a:camera prst="orthographicFront"/>
                <a:lightRig rig="threePt" dir="t"/>
              </a:scene3d>
              <a:sp3d prstMaterial="metal"/>
            </c:spPr>
          </c:marker>
          <c:dLbls>
            <c:dLbl>
              <c:idx val="0"/>
              <c:spPr/>
              <c:txPr>
                <a:bodyPr/>
                <a:lstStyle/>
                <a:p>
                  <a:pPr>
                    <a:defRPr>
                      <a:solidFill>
                        <a:srgbClr val="C0000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3577-4450-9FE2-47983337EB2E}"/>
                </c:ext>
              </c:extLst>
            </c:dLbl>
            <c:dLbl>
              <c:idx val="1"/>
              <c:spPr/>
              <c:txPr>
                <a:bodyPr/>
                <a:lstStyle/>
                <a:p>
                  <a:pPr>
                    <a:defRPr>
                      <a:solidFill>
                        <a:srgbClr val="C0000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3577-4450-9FE2-47983337EB2E}"/>
                </c:ext>
              </c:extLst>
            </c:dLbl>
            <c:dLbl>
              <c:idx val="2"/>
              <c:spPr/>
              <c:txPr>
                <a:bodyPr/>
                <a:lstStyle/>
                <a:p>
                  <a:pPr>
                    <a:defRPr>
                      <a:solidFill>
                        <a:srgbClr val="C0000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3577-4450-9FE2-47983337EB2E}"/>
                </c:ext>
              </c:extLst>
            </c:dLbl>
            <c:dLbl>
              <c:idx val="3"/>
              <c:spPr/>
              <c:txPr>
                <a:bodyPr/>
                <a:lstStyle/>
                <a:p>
                  <a:pPr>
                    <a:defRPr>
                      <a:solidFill>
                        <a:srgbClr val="C0000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3577-4450-9FE2-47983337EB2E}"/>
                </c:ext>
              </c:extLst>
            </c:dLbl>
            <c:spPr>
              <a:noFill/>
              <a:ln>
                <a:noFill/>
              </a:ln>
              <a:effectLst/>
            </c:spPr>
            <c:txPr>
              <a:bodyPr wrap="square" lIns="38100" tIns="19050" rIns="38100" bIns="19050" anchor="ctr">
                <a:spAutoFit/>
              </a:bodyPr>
              <a:lstStyle/>
              <a:p>
                <a:pPr>
                  <a:defRPr>
                    <a:solidFill>
                      <a:srgbClr val="C00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Powerfaids</c:v>
                </c:pt>
                <c:pt idx="1">
                  <c:v>PeopleSoft</c:v>
                </c:pt>
                <c:pt idx="2">
                  <c:v>Banner</c:v>
                </c:pt>
                <c:pt idx="3">
                  <c:v>Colleague</c:v>
                </c:pt>
                <c:pt idx="4">
                  <c:v>CAMS</c:v>
                </c:pt>
                <c:pt idx="5">
                  <c:v>Jenzabar</c:v>
                </c:pt>
                <c:pt idx="6">
                  <c:v>Campus Mgmt</c:v>
                </c:pt>
              </c:strCache>
            </c:strRef>
          </c:cat>
          <c:val>
            <c:numRef>
              <c:f>Sheet1!$C$2:$C$8</c:f>
              <c:numCache>
                <c:formatCode>General</c:formatCode>
                <c:ptCount val="7"/>
                <c:pt idx="0">
                  <c:v>3.62</c:v>
                </c:pt>
                <c:pt idx="1">
                  <c:v>3.5</c:v>
                </c:pt>
                <c:pt idx="2">
                  <c:v>3.42</c:v>
                </c:pt>
                <c:pt idx="3">
                  <c:v>3.17</c:v>
                </c:pt>
                <c:pt idx="4">
                  <c:v>2.85</c:v>
                </c:pt>
                <c:pt idx="5">
                  <c:v>2.72</c:v>
                </c:pt>
                <c:pt idx="6">
                  <c:v>2.5</c:v>
                </c:pt>
              </c:numCache>
            </c:numRef>
          </c:val>
          <c:smooth val="0"/>
          <c:extLst>
            <c:ext xmlns:c16="http://schemas.microsoft.com/office/drawing/2014/chart" uri="{C3380CC4-5D6E-409C-BE32-E72D297353CC}">
              <c16:uniqueId val="{00000006-3577-4450-9FE2-47983337EB2E}"/>
            </c:ext>
          </c:extLst>
        </c:ser>
        <c:dLbls>
          <c:showLegendKey val="0"/>
          <c:showVal val="0"/>
          <c:showCatName val="0"/>
          <c:showSerName val="0"/>
          <c:showPercent val="0"/>
          <c:showBubbleSize val="0"/>
        </c:dLbls>
        <c:marker val="1"/>
        <c:smooth val="0"/>
        <c:axId val="623089240"/>
        <c:axId val="623089632"/>
      </c:lineChart>
      <c:catAx>
        <c:axId val="337038560"/>
        <c:scaling>
          <c:orientation val="minMax"/>
        </c:scaling>
        <c:delete val="0"/>
        <c:axPos val="b"/>
        <c:numFmt formatCode="General" sourceLinked="1"/>
        <c:majorTickMark val="out"/>
        <c:minorTickMark val="none"/>
        <c:tickLblPos val="nextTo"/>
        <c:txPr>
          <a:bodyPr/>
          <a:lstStyle/>
          <a:p>
            <a:pPr>
              <a:defRPr sz="1400" baseline="0"/>
            </a:pPr>
            <a:endParaRPr lang="en-US"/>
          </a:p>
        </c:txPr>
        <c:crossAx val="337038952"/>
        <c:crosses val="autoZero"/>
        <c:auto val="1"/>
        <c:lblAlgn val="ctr"/>
        <c:lblOffset val="100"/>
        <c:noMultiLvlLbl val="0"/>
      </c:catAx>
      <c:valAx>
        <c:axId val="337038952"/>
        <c:scaling>
          <c:orientation val="minMax"/>
          <c:max val="30"/>
        </c:scaling>
        <c:delete val="0"/>
        <c:axPos val="l"/>
        <c:majorGridlines/>
        <c:title>
          <c:tx>
            <c:rich>
              <a:bodyPr rot="-5400000" vert="horz"/>
              <a:lstStyle/>
              <a:p>
                <a:pPr>
                  <a:defRPr/>
                </a:pPr>
                <a:r>
                  <a:rPr lang="en-US" dirty="0"/>
                  <a:t>Number of Schools</a:t>
                </a:r>
              </a:p>
            </c:rich>
          </c:tx>
          <c:overlay val="0"/>
        </c:title>
        <c:numFmt formatCode="General" sourceLinked="1"/>
        <c:majorTickMark val="out"/>
        <c:minorTickMark val="none"/>
        <c:tickLblPos val="nextTo"/>
        <c:crossAx val="337038560"/>
        <c:crosses val="autoZero"/>
        <c:crossBetween val="between"/>
      </c:valAx>
      <c:catAx>
        <c:axId val="623089240"/>
        <c:scaling>
          <c:orientation val="minMax"/>
        </c:scaling>
        <c:delete val="1"/>
        <c:axPos val="b"/>
        <c:numFmt formatCode="General" sourceLinked="1"/>
        <c:majorTickMark val="out"/>
        <c:minorTickMark val="none"/>
        <c:tickLblPos val="none"/>
        <c:crossAx val="623089632"/>
        <c:crosses val="autoZero"/>
        <c:auto val="1"/>
        <c:lblAlgn val="ctr"/>
        <c:lblOffset val="100"/>
        <c:noMultiLvlLbl val="0"/>
      </c:catAx>
      <c:valAx>
        <c:axId val="623089632"/>
        <c:scaling>
          <c:orientation val="minMax"/>
        </c:scaling>
        <c:delete val="0"/>
        <c:axPos val="r"/>
        <c:title>
          <c:tx>
            <c:rich>
              <a:bodyPr rot="-5400000" vert="horz"/>
              <a:lstStyle/>
              <a:p>
                <a:pPr>
                  <a:defRPr/>
                </a:pPr>
                <a:r>
                  <a:rPr lang="en-US" dirty="0"/>
                  <a:t>Average</a:t>
                </a:r>
                <a:r>
                  <a:rPr lang="en-US" baseline="0" dirty="0"/>
                  <a:t> Grade</a:t>
                </a:r>
                <a:endParaRPr lang="en-US" dirty="0"/>
              </a:p>
            </c:rich>
          </c:tx>
          <c:overlay val="0"/>
        </c:title>
        <c:numFmt formatCode="#,##0.00" sourceLinked="0"/>
        <c:majorTickMark val="out"/>
        <c:minorTickMark val="none"/>
        <c:tickLblPos val="nextTo"/>
        <c:crossAx val="623089240"/>
        <c:crosses val="max"/>
        <c:crossBetween val="between"/>
      </c:valAx>
      <c:spPr>
        <a:noFill/>
        <a:ln w="25398">
          <a:noFill/>
        </a:ln>
      </c:spPr>
    </c:plotArea>
    <c:legend>
      <c:legendPos val="r"/>
      <c:layout>
        <c:manualLayout>
          <c:xMode val="edge"/>
          <c:yMode val="edge"/>
          <c:x val="0.26072090988626423"/>
          <c:y val="0.91522766908248776"/>
          <c:w val="0.4709193245778619"/>
          <c:h val="6.7503924646781954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891891891891893E-2"/>
          <c:y val="2.8011204481792801E-2"/>
          <c:w val="0.96621621621621623"/>
          <c:h val="0.94397759103641454"/>
        </c:manualLayout>
      </c:layout>
      <c:barChart>
        <c:barDir val="col"/>
        <c:grouping val="clustered"/>
        <c:varyColors val="0"/>
        <c:dLbls>
          <c:showLegendKey val="0"/>
          <c:showVal val="0"/>
          <c:showCatName val="0"/>
          <c:showSerName val="0"/>
          <c:showPercent val="0"/>
          <c:showBubbleSize val="0"/>
        </c:dLbls>
        <c:gapWidth val="150"/>
        <c:axId val="623090416"/>
        <c:axId val="623090808"/>
      </c:barChart>
      <c:catAx>
        <c:axId val="623090416"/>
        <c:scaling>
          <c:orientation val="minMax"/>
        </c:scaling>
        <c:delete val="0"/>
        <c:axPos val="b"/>
        <c:majorTickMark val="cross"/>
        <c:minorTickMark val="none"/>
        <c:tickLblPos val="nextTo"/>
        <c:spPr>
          <a:ln w="3512">
            <a:solidFill>
              <a:srgbClr val="000000"/>
            </a:solidFill>
            <a:prstDash val="solid"/>
          </a:ln>
        </c:spPr>
        <c:txPr>
          <a:bodyPr rot="0" vert="horz"/>
          <a:lstStyle/>
          <a:p>
            <a:pPr>
              <a:defRPr sz="885" b="0" i="0" u="none" strike="noStrike" baseline="0">
                <a:solidFill>
                  <a:srgbClr val="000000"/>
                </a:solidFill>
                <a:latin typeface="Arial"/>
                <a:ea typeface="Arial"/>
                <a:cs typeface="Arial"/>
              </a:defRPr>
            </a:pPr>
            <a:endParaRPr lang="en-US"/>
          </a:p>
        </c:txPr>
        <c:crossAx val="623090808"/>
        <c:crosses val="autoZero"/>
        <c:auto val="1"/>
        <c:lblAlgn val="ctr"/>
        <c:lblOffset val="100"/>
        <c:tickMarkSkip val="1"/>
        <c:noMultiLvlLbl val="0"/>
      </c:catAx>
      <c:valAx>
        <c:axId val="623090808"/>
        <c:scaling>
          <c:orientation val="minMax"/>
        </c:scaling>
        <c:delete val="0"/>
        <c:axPos val="l"/>
        <c:majorTickMark val="cross"/>
        <c:minorTickMark val="none"/>
        <c:tickLblPos val="nextTo"/>
        <c:spPr>
          <a:ln w="3512">
            <a:solidFill>
              <a:srgbClr val="000000"/>
            </a:solidFill>
            <a:prstDash val="solid"/>
          </a:ln>
        </c:spPr>
        <c:txPr>
          <a:bodyPr rot="0" vert="horz"/>
          <a:lstStyle/>
          <a:p>
            <a:pPr>
              <a:defRPr sz="885" b="0" i="0" u="none" strike="noStrike" baseline="0">
                <a:solidFill>
                  <a:srgbClr val="000000"/>
                </a:solidFill>
                <a:latin typeface="Arial"/>
                <a:ea typeface="Arial"/>
                <a:cs typeface="Arial"/>
              </a:defRPr>
            </a:pPr>
            <a:endParaRPr lang="en-US"/>
          </a:p>
        </c:txPr>
        <c:crossAx val="623090416"/>
        <c:crosses val="autoZero"/>
        <c:crossBetween val="between"/>
      </c:valAx>
      <c:spPr>
        <a:noFill/>
        <a:ln w="25401">
          <a:noFill/>
        </a:ln>
      </c:spPr>
    </c:plotArea>
    <c:plotVisOnly val="1"/>
    <c:dispBlanksAs val="gap"/>
    <c:showDLblsOverMax val="0"/>
  </c:chart>
  <c:spPr>
    <a:noFill/>
    <a:ln>
      <a:noFill/>
    </a:ln>
  </c:spPr>
  <c:txPr>
    <a:bodyPr/>
    <a:lstStyle/>
    <a:p>
      <a:pPr>
        <a:defRPr sz="885" b="0" i="0" u="none" strike="noStrike" baseline="0">
          <a:solidFill>
            <a:srgbClr val="000000"/>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2011</c:v>
                </c:pt>
              </c:strCache>
            </c:strRef>
          </c:tx>
          <c:spPr>
            <a:solidFill>
              <a:srgbClr val="FFFF00"/>
            </a:solidFill>
          </c:spPr>
          <c:invertIfNegative val="0"/>
          <c:cat>
            <c:strRef>
              <c:f>Sheet1!$A$2:$A$6</c:f>
              <c:strCache>
                <c:ptCount val="5"/>
                <c:pt idx="0">
                  <c:v>CAMS</c:v>
                </c:pt>
                <c:pt idx="1">
                  <c:v>Jenzabar</c:v>
                </c:pt>
                <c:pt idx="2">
                  <c:v>Colleague</c:v>
                </c:pt>
                <c:pt idx="3">
                  <c:v>Banner</c:v>
                </c:pt>
                <c:pt idx="4">
                  <c:v>PowerFaids</c:v>
                </c:pt>
              </c:strCache>
            </c:strRef>
          </c:cat>
          <c:val>
            <c:numRef>
              <c:f>Sheet1!$B$2:$B$6</c:f>
              <c:numCache>
                <c:formatCode>General</c:formatCode>
                <c:ptCount val="5"/>
                <c:pt idx="0">
                  <c:v>1.8</c:v>
                </c:pt>
                <c:pt idx="1">
                  <c:v>2.57</c:v>
                </c:pt>
                <c:pt idx="2">
                  <c:v>3.31</c:v>
                </c:pt>
                <c:pt idx="3">
                  <c:v>3.44</c:v>
                </c:pt>
                <c:pt idx="4">
                  <c:v>3.49</c:v>
                </c:pt>
              </c:numCache>
            </c:numRef>
          </c:val>
          <c:extLst>
            <c:ext xmlns:c16="http://schemas.microsoft.com/office/drawing/2014/chart" uri="{C3380CC4-5D6E-409C-BE32-E72D297353CC}">
              <c16:uniqueId val="{00000000-3EFB-493C-A32A-9BFEB4A5DCF0}"/>
            </c:ext>
          </c:extLst>
        </c:ser>
        <c:ser>
          <c:idx val="1"/>
          <c:order val="1"/>
          <c:tx>
            <c:strRef>
              <c:f>Sheet1!$C$1</c:f>
              <c:strCache>
                <c:ptCount val="1"/>
                <c:pt idx="0">
                  <c:v>2015</c:v>
                </c:pt>
              </c:strCache>
            </c:strRef>
          </c:tx>
          <c:spPr>
            <a:solidFill>
              <a:srgbClr val="00B050"/>
            </a:solidFill>
          </c:spPr>
          <c:invertIfNegative val="0"/>
          <c:cat>
            <c:strRef>
              <c:f>Sheet1!$A$2:$A$6</c:f>
              <c:strCache>
                <c:ptCount val="5"/>
                <c:pt idx="0">
                  <c:v>CAMS</c:v>
                </c:pt>
                <c:pt idx="1">
                  <c:v>Jenzabar</c:v>
                </c:pt>
                <c:pt idx="2">
                  <c:v>Colleague</c:v>
                </c:pt>
                <c:pt idx="3">
                  <c:v>Banner</c:v>
                </c:pt>
                <c:pt idx="4">
                  <c:v>PowerFaids</c:v>
                </c:pt>
              </c:strCache>
            </c:strRef>
          </c:cat>
          <c:val>
            <c:numRef>
              <c:f>Sheet1!$C$2:$C$6</c:f>
              <c:numCache>
                <c:formatCode>General</c:formatCode>
                <c:ptCount val="5"/>
                <c:pt idx="0">
                  <c:v>2.27</c:v>
                </c:pt>
                <c:pt idx="1">
                  <c:v>2.71</c:v>
                </c:pt>
                <c:pt idx="2">
                  <c:v>3.13</c:v>
                </c:pt>
                <c:pt idx="3">
                  <c:v>3.13</c:v>
                </c:pt>
                <c:pt idx="4">
                  <c:v>3.55</c:v>
                </c:pt>
              </c:numCache>
            </c:numRef>
          </c:val>
          <c:extLst>
            <c:ext xmlns:c16="http://schemas.microsoft.com/office/drawing/2014/chart" uri="{C3380CC4-5D6E-409C-BE32-E72D297353CC}">
              <c16:uniqueId val="{00000001-3EFB-493C-A32A-9BFEB4A5DCF0}"/>
            </c:ext>
          </c:extLst>
        </c:ser>
        <c:ser>
          <c:idx val="2"/>
          <c:order val="2"/>
          <c:tx>
            <c:strRef>
              <c:f>Sheet1!$D$1</c:f>
              <c:strCache>
                <c:ptCount val="1"/>
                <c:pt idx="0">
                  <c:v>2019</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CAMS</c:v>
                </c:pt>
                <c:pt idx="1">
                  <c:v>Jenzabar</c:v>
                </c:pt>
                <c:pt idx="2">
                  <c:v>Colleague</c:v>
                </c:pt>
                <c:pt idx="3">
                  <c:v>Banner</c:v>
                </c:pt>
                <c:pt idx="4">
                  <c:v>PowerFaids</c:v>
                </c:pt>
              </c:strCache>
            </c:strRef>
          </c:cat>
          <c:val>
            <c:numRef>
              <c:f>Sheet1!$D$2:$D$6</c:f>
              <c:numCache>
                <c:formatCode>General</c:formatCode>
                <c:ptCount val="5"/>
                <c:pt idx="0">
                  <c:v>2.85</c:v>
                </c:pt>
                <c:pt idx="1">
                  <c:v>2.72</c:v>
                </c:pt>
                <c:pt idx="2">
                  <c:v>3.17</c:v>
                </c:pt>
                <c:pt idx="3">
                  <c:v>3.42</c:v>
                </c:pt>
                <c:pt idx="4">
                  <c:v>3.62</c:v>
                </c:pt>
              </c:numCache>
            </c:numRef>
          </c:val>
          <c:extLst>
            <c:ext xmlns:c16="http://schemas.microsoft.com/office/drawing/2014/chart" uri="{C3380CC4-5D6E-409C-BE32-E72D297353CC}">
              <c16:uniqueId val="{00000002-3EFB-493C-A32A-9BFEB4A5DCF0}"/>
            </c:ext>
          </c:extLst>
        </c:ser>
        <c:dLbls>
          <c:showLegendKey val="0"/>
          <c:showVal val="0"/>
          <c:showCatName val="0"/>
          <c:showSerName val="0"/>
          <c:showPercent val="0"/>
          <c:showBubbleSize val="0"/>
        </c:dLbls>
        <c:gapWidth val="150"/>
        <c:shape val="cylinder"/>
        <c:axId val="614845016"/>
        <c:axId val="614845408"/>
        <c:axId val="0"/>
      </c:bar3DChart>
      <c:catAx>
        <c:axId val="614845016"/>
        <c:scaling>
          <c:orientation val="minMax"/>
        </c:scaling>
        <c:delete val="0"/>
        <c:axPos val="b"/>
        <c:numFmt formatCode="General" sourceLinked="1"/>
        <c:majorTickMark val="out"/>
        <c:minorTickMark val="none"/>
        <c:tickLblPos val="nextTo"/>
        <c:txPr>
          <a:bodyPr/>
          <a:lstStyle/>
          <a:p>
            <a:pPr>
              <a:defRPr sz="1400" baseline="0"/>
            </a:pPr>
            <a:endParaRPr lang="en-US"/>
          </a:p>
        </c:txPr>
        <c:crossAx val="614845408"/>
        <c:crosses val="autoZero"/>
        <c:auto val="1"/>
        <c:lblAlgn val="ctr"/>
        <c:lblOffset val="100"/>
        <c:noMultiLvlLbl val="0"/>
      </c:catAx>
      <c:valAx>
        <c:axId val="614845408"/>
        <c:scaling>
          <c:orientation val="minMax"/>
        </c:scaling>
        <c:delete val="0"/>
        <c:axPos val="l"/>
        <c:majorGridlines/>
        <c:numFmt formatCode="General" sourceLinked="1"/>
        <c:majorTickMark val="out"/>
        <c:minorTickMark val="none"/>
        <c:tickLblPos val="nextTo"/>
        <c:crossAx val="614845016"/>
        <c:crosses val="autoZero"/>
        <c:crossBetween val="between"/>
      </c:valAx>
      <c:spPr>
        <a:noFill/>
        <a:ln w="25398">
          <a:noFill/>
        </a:ln>
      </c:spPr>
    </c:plotArea>
    <c:legend>
      <c:legendPos val="r"/>
      <c:layout>
        <c:manualLayout>
          <c:xMode val="edge"/>
          <c:yMode val="edge"/>
          <c:x val="0.89024390243902463"/>
          <c:y val="0.38793103448275862"/>
          <c:w val="0.10021727362204724"/>
          <c:h val="0.3718535301013953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16113744075829"/>
          <c:y val="6.9321226862349011E-2"/>
          <c:w val="0.67076715331736325"/>
          <c:h val="0.75685905099558903"/>
        </c:manualLayout>
      </c:layout>
      <c:barChart>
        <c:barDir val="col"/>
        <c:grouping val="percentStacked"/>
        <c:varyColors val="0"/>
        <c:ser>
          <c:idx val="0"/>
          <c:order val="0"/>
          <c:tx>
            <c:strRef>
              <c:f>Sheet1!$A$2</c:f>
              <c:strCache>
                <c:ptCount val="1"/>
                <c:pt idx="0">
                  <c:v>Yes</c:v>
                </c:pt>
              </c:strCache>
            </c:strRef>
          </c:tx>
          <c:spPr>
            <a:solidFill>
              <a:srgbClr val="FF6600"/>
            </a:solidFill>
            <a:ln w="13863">
              <a:solidFill>
                <a:srgbClr val="000000"/>
              </a:solidFill>
              <a:prstDash val="solid"/>
            </a:ln>
          </c:spPr>
          <c:invertIfNegative val="0"/>
          <c:cat>
            <c:numRef>
              <c:f>Sheet1!$B$1:$D$1</c:f>
              <c:numCache>
                <c:formatCode>General</c:formatCode>
                <c:ptCount val="3"/>
                <c:pt idx="0">
                  <c:v>2011</c:v>
                </c:pt>
                <c:pt idx="1">
                  <c:v>2015</c:v>
                </c:pt>
                <c:pt idx="2">
                  <c:v>2019</c:v>
                </c:pt>
              </c:numCache>
            </c:numRef>
          </c:cat>
          <c:val>
            <c:numRef>
              <c:f>Sheet1!$B$2:$D$2</c:f>
              <c:numCache>
                <c:formatCode>General</c:formatCode>
                <c:ptCount val="3"/>
                <c:pt idx="0">
                  <c:v>10</c:v>
                </c:pt>
                <c:pt idx="1">
                  <c:v>2</c:v>
                </c:pt>
                <c:pt idx="2">
                  <c:v>2</c:v>
                </c:pt>
              </c:numCache>
            </c:numRef>
          </c:val>
          <c:extLst>
            <c:ext xmlns:c16="http://schemas.microsoft.com/office/drawing/2014/chart" uri="{C3380CC4-5D6E-409C-BE32-E72D297353CC}">
              <c16:uniqueId val="{00000000-E0B7-4930-B6BA-766F76CA0945}"/>
            </c:ext>
          </c:extLst>
        </c:ser>
        <c:ser>
          <c:idx val="1"/>
          <c:order val="1"/>
          <c:tx>
            <c:strRef>
              <c:f>Sheet1!$A$3</c:f>
              <c:strCache>
                <c:ptCount val="1"/>
                <c:pt idx="0">
                  <c:v>Maybe</c:v>
                </c:pt>
              </c:strCache>
            </c:strRef>
          </c:tx>
          <c:spPr>
            <a:solidFill>
              <a:srgbClr val="000000"/>
            </a:solidFill>
            <a:ln w="13863">
              <a:solidFill>
                <a:srgbClr val="000000"/>
              </a:solidFill>
              <a:prstDash val="solid"/>
            </a:ln>
          </c:spPr>
          <c:invertIfNegative val="0"/>
          <c:cat>
            <c:numRef>
              <c:f>Sheet1!$B$1:$D$1</c:f>
              <c:numCache>
                <c:formatCode>General</c:formatCode>
                <c:ptCount val="3"/>
                <c:pt idx="0">
                  <c:v>2011</c:v>
                </c:pt>
                <c:pt idx="1">
                  <c:v>2015</c:v>
                </c:pt>
                <c:pt idx="2">
                  <c:v>2019</c:v>
                </c:pt>
              </c:numCache>
            </c:numRef>
          </c:cat>
          <c:val>
            <c:numRef>
              <c:f>Sheet1!$B$3:$D$3</c:f>
              <c:numCache>
                <c:formatCode>General</c:formatCode>
                <c:ptCount val="3"/>
                <c:pt idx="0">
                  <c:v>0</c:v>
                </c:pt>
                <c:pt idx="1">
                  <c:v>0</c:v>
                </c:pt>
                <c:pt idx="2">
                  <c:v>0</c:v>
                </c:pt>
              </c:numCache>
            </c:numRef>
          </c:val>
          <c:extLst>
            <c:ext xmlns:c16="http://schemas.microsoft.com/office/drawing/2014/chart" uri="{C3380CC4-5D6E-409C-BE32-E72D297353CC}">
              <c16:uniqueId val="{00000001-E0B7-4930-B6BA-766F76CA0945}"/>
            </c:ext>
          </c:extLst>
        </c:ser>
        <c:ser>
          <c:idx val="2"/>
          <c:order val="2"/>
          <c:tx>
            <c:strRef>
              <c:f>Sheet1!$A$4</c:f>
              <c:strCache>
                <c:ptCount val="1"/>
                <c:pt idx="0">
                  <c:v>No</c:v>
                </c:pt>
              </c:strCache>
            </c:strRef>
          </c:tx>
          <c:spPr>
            <a:solidFill>
              <a:srgbClr val="FFFF00"/>
            </a:solidFill>
            <a:ln w="13863">
              <a:solidFill>
                <a:srgbClr val="000000"/>
              </a:solidFill>
              <a:prstDash val="solid"/>
            </a:ln>
          </c:spPr>
          <c:invertIfNegative val="0"/>
          <c:cat>
            <c:numRef>
              <c:f>Sheet1!$B$1:$D$1</c:f>
              <c:numCache>
                <c:formatCode>General</c:formatCode>
                <c:ptCount val="3"/>
                <c:pt idx="0">
                  <c:v>2011</c:v>
                </c:pt>
                <c:pt idx="1">
                  <c:v>2015</c:v>
                </c:pt>
                <c:pt idx="2">
                  <c:v>2019</c:v>
                </c:pt>
              </c:numCache>
            </c:numRef>
          </c:cat>
          <c:val>
            <c:numRef>
              <c:f>Sheet1!$B$4:$D$4</c:f>
              <c:numCache>
                <c:formatCode>General</c:formatCode>
                <c:ptCount val="3"/>
                <c:pt idx="0">
                  <c:v>66</c:v>
                </c:pt>
                <c:pt idx="1">
                  <c:v>73</c:v>
                </c:pt>
                <c:pt idx="2">
                  <c:v>58</c:v>
                </c:pt>
              </c:numCache>
            </c:numRef>
          </c:val>
          <c:extLst>
            <c:ext xmlns:c16="http://schemas.microsoft.com/office/drawing/2014/chart" uri="{C3380CC4-5D6E-409C-BE32-E72D297353CC}">
              <c16:uniqueId val="{00000002-E0B7-4930-B6BA-766F76CA0945}"/>
            </c:ext>
          </c:extLst>
        </c:ser>
        <c:dLbls>
          <c:showLegendKey val="0"/>
          <c:showVal val="0"/>
          <c:showCatName val="0"/>
          <c:showSerName val="0"/>
          <c:showPercent val="0"/>
          <c:showBubbleSize val="0"/>
        </c:dLbls>
        <c:gapWidth val="150"/>
        <c:overlap val="100"/>
        <c:axId val="614846192"/>
        <c:axId val="511097488"/>
      </c:barChart>
      <c:catAx>
        <c:axId val="614846192"/>
        <c:scaling>
          <c:orientation val="minMax"/>
        </c:scaling>
        <c:delete val="0"/>
        <c:axPos val="b"/>
        <c:numFmt formatCode="General" sourceLinked="1"/>
        <c:majorTickMark val="out"/>
        <c:minorTickMark val="none"/>
        <c:tickLblPos val="nextTo"/>
        <c:spPr>
          <a:ln w="3466">
            <a:solidFill>
              <a:srgbClr val="000000"/>
            </a:solidFill>
            <a:prstDash val="solid"/>
          </a:ln>
        </c:spPr>
        <c:txPr>
          <a:bodyPr rot="0" vert="horz"/>
          <a:lstStyle/>
          <a:p>
            <a:pPr>
              <a:defRPr sz="1310" b="1" i="0" u="none" strike="noStrike" baseline="0">
                <a:solidFill>
                  <a:srgbClr val="000000"/>
                </a:solidFill>
                <a:latin typeface="Arial"/>
                <a:ea typeface="Arial"/>
                <a:cs typeface="Arial"/>
              </a:defRPr>
            </a:pPr>
            <a:endParaRPr lang="en-US"/>
          </a:p>
        </c:txPr>
        <c:crossAx val="511097488"/>
        <c:crosses val="autoZero"/>
        <c:auto val="1"/>
        <c:lblAlgn val="ctr"/>
        <c:lblOffset val="100"/>
        <c:tickLblSkip val="1"/>
        <c:tickMarkSkip val="1"/>
        <c:noMultiLvlLbl val="0"/>
      </c:catAx>
      <c:valAx>
        <c:axId val="511097488"/>
        <c:scaling>
          <c:orientation val="minMax"/>
        </c:scaling>
        <c:delete val="0"/>
        <c:axPos val="l"/>
        <c:majorGridlines>
          <c:spPr>
            <a:ln w="3466">
              <a:solidFill>
                <a:srgbClr val="000000"/>
              </a:solidFill>
              <a:prstDash val="solid"/>
            </a:ln>
          </c:spPr>
        </c:majorGridlines>
        <c:title>
          <c:tx>
            <c:rich>
              <a:bodyPr/>
              <a:lstStyle/>
              <a:p>
                <a:pPr>
                  <a:defRPr sz="1600"/>
                </a:pPr>
                <a:r>
                  <a:rPr lang="en-US" sz="1600" dirty="0"/>
                  <a:t>% of Responding Schools</a:t>
                </a:r>
              </a:p>
            </c:rich>
          </c:tx>
          <c:overlay val="0"/>
        </c:title>
        <c:numFmt formatCode="0%" sourceLinked="1"/>
        <c:majorTickMark val="out"/>
        <c:minorTickMark val="none"/>
        <c:tickLblPos val="nextTo"/>
        <c:spPr>
          <a:ln w="3466">
            <a:solidFill>
              <a:srgbClr val="000000"/>
            </a:solidFill>
            <a:prstDash val="solid"/>
          </a:ln>
        </c:spPr>
        <c:txPr>
          <a:bodyPr rot="0" vert="horz"/>
          <a:lstStyle/>
          <a:p>
            <a:pPr>
              <a:defRPr sz="1310" b="1" i="0" u="none" strike="noStrike" baseline="0">
                <a:solidFill>
                  <a:srgbClr val="000000"/>
                </a:solidFill>
                <a:latin typeface="Arial"/>
                <a:ea typeface="Arial"/>
                <a:cs typeface="Arial"/>
              </a:defRPr>
            </a:pPr>
            <a:endParaRPr lang="en-US"/>
          </a:p>
        </c:txPr>
        <c:crossAx val="614846192"/>
        <c:crosses val="autoZero"/>
        <c:crossBetween val="between"/>
      </c:valAx>
      <c:spPr>
        <a:noFill/>
        <a:ln w="13863">
          <a:solidFill>
            <a:srgbClr val="000000"/>
          </a:solidFill>
          <a:prstDash val="solid"/>
        </a:ln>
      </c:spPr>
    </c:plotArea>
    <c:legend>
      <c:legendPos val="r"/>
      <c:layout>
        <c:manualLayout>
          <c:xMode val="edge"/>
          <c:yMode val="edge"/>
          <c:x val="0.88490761753331271"/>
          <c:y val="0.3181137403636064"/>
          <c:w val="0.10627371680024091"/>
          <c:h val="0.29450529743991427"/>
        </c:manualLayout>
      </c:layout>
      <c:overlay val="0"/>
      <c:spPr>
        <a:noFill/>
        <a:ln w="3466">
          <a:solidFill>
            <a:srgbClr val="000000"/>
          </a:solidFill>
          <a:prstDash val="solid"/>
        </a:ln>
      </c:spPr>
      <c:txPr>
        <a:bodyPr/>
        <a:lstStyle/>
        <a:p>
          <a:pPr>
            <a:defRPr sz="16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985" b="1"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Yes</c:v>
                </c:pt>
              </c:strCache>
            </c:strRef>
          </c:tx>
          <c:spPr>
            <a:solidFill>
              <a:srgbClr val="0070C0"/>
            </a:solidFill>
          </c:spPr>
          <c:invertIfNegative val="0"/>
          <c:dPt>
            <c:idx val="1"/>
            <c:invertIfNegative val="0"/>
            <c:bubble3D val="0"/>
            <c:extLst>
              <c:ext xmlns:c16="http://schemas.microsoft.com/office/drawing/2014/chart" uri="{C3380CC4-5D6E-409C-BE32-E72D297353CC}">
                <c16:uniqueId val="{00000000-04B1-4351-AB22-1ACD2AF725D6}"/>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2006-07</c:v>
                </c:pt>
                <c:pt idx="1">
                  <c:v>2011-12</c:v>
                </c:pt>
                <c:pt idx="2">
                  <c:v>2015-16</c:v>
                </c:pt>
                <c:pt idx="3">
                  <c:v>2019-20</c:v>
                </c:pt>
              </c:strCache>
            </c:strRef>
          </c:cat>
          <c:val>
            <c:numRef>
              <c:f>Sheet1!$B$2:$B$5</c:f>
              <c:numCache>
                <c:formatCode>General</c:formatCode>
                <c:ptCount val="4"/>
                <c:pt idx="0">
                  <c:v>64</c:v>
                </c:pt>
                <c:pt idx="1">
                  <c:v>42</c:v>
                </c:pt>
                <c:pt idx="2">
                  <c:v>44</c:v>
                </c:pt>
                <c:pt idx="3">
                  <c:v>29</c:v>
                </c:pt>
              </c:numCache>
            </c:numRef>
          </c:val>
          <c:extLst>
            <c:ext xmlns:c16="http://schemas.microsoft.com/office/drawing/2014/chart" uri="{C3380CC4-5D6E-409C-BE32-E72D297353CC}">
              <c16:uniqueId val="{00000001-04B1-4351-AB22-1ACD2AF725D6}"/>
            </c:ext>
          </c:extLst>
        </c:ser>
        <c:ser>
          <c:idx val="1"/>
          <c:order val="1"/>
          <c:tx>
            <c:strRef>
              <c:f>Sheet1!$C$1</c:f>
              <c:strCache>
                <c:ptCount val="1"/>
                <c:pt idx="0">
                  <c:v>No</c:v>
                </c:pt>
              </c:strCache>
            </c:strRef>
          </c:tx>
          <c:spPr>
            <a:solidFill>
              <a:srgbClr val="FFC000"/>
            </a:solidFill>
          </c:spPr>
          <c:invertIfNegative val="0"/>
          <c:dLbls>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2006-07</c:v>
                </c:pt>
                <c:pt idx="1">
                  <c:v>2011-12</c:v>
                </c:pt>
                <c:pt idx="2">
                  <c:v>2015-16</c:v>
                </c:pt>
                <c:pt idx="3">
                  <c:v>2019-20</c:v>
                </c:pt>
              </c:strCache>
            </c:strRef>
          </c:cat>
          <c:val>
            <c:numRef>
              <c:f>Sheet1!$C$2:$C$5</c:f>
              <c:numCache>
                <c:formatCode>General</c:formatCode>
                <c:ptCount val="4"/>
                <c:pt idx="0">
                  <c:v>7</c:v>
                </c:pt>
                <c:pt idx="1">
                  <c:v>34</c:v>
                </c:pt>
                <c:pt idx="2">
                  <c:v>31</c:v>
                </c:pt>
                <c:pt idx="3">
                  <c:v>31</c:v>
                </c:pt>
              </c:numCache>
            </c:numRef>
          </c:val>
          <c:extLst>
            <c:ext xmlns:c16="http://schemas.microsoft.com/office/drawing/2014/chart" uri="{C3380CC4-5D6E-409C-BE32-E72D297353CC}">
              <c16:uniqueId val="{00000002-04B1-4351-AB22-1ACD2AF725D6}"/>
            </c:ext>
          </c:extLst>
        </c:ser>
        <c:dLbls>
          <c:showLegendKey val="0"/>
          <c:showVal val="0"/>
          <c:showCatName val="0"/>
          <c:showSerName val="0"/>
          <c:showPercent val="0"/>
          <c:showBubbleSize val="0"/>
        </c:dLbls>
        <c:gapWidth val="75"/>
        <c:overlap val="100"/>
        <c:axId val="623362040"/>
        <c:axId val="623361648"/>
      </c:barChart>
      <c:valAx>
        <c:axId val="623361648"/>
        <c:scaling>
          <c:orientation val="minMax"/>
        </c:scaling>
        <c:delete val="0"/>
        <c:axPos val="l"/>
        <c:majorGridlines/>
        <c:numFmt formatCode="0%" sourceLinked="1"/>
        <c:majorTickMark val="none"/>
        <c:minorTickMark val="none"/>
        <c:tickLblPos val="nextTo"/>
        <c:spPr>
          <a:ln w="9525">
            <a:noFill/>
          </a:ln>
        </c:spPr>
        <c:crossAx val="623362040"/>
        <c:crosses val="autoZero"/>
        <c:crossBetween val="between"/>
      </c:valAx>
      <c:catAx>
        <c:axId val="623362040"/>
        <c:scaling>
          <c:orientation val="minMax"/>
        </c:scaling>
        <c:delete val="0"/>
        <c:axPos val="b"/>
        <c:numFmt formatCode="General" sourceLinked="0"/>
        <c:majorTickMark val="none"/>
        <c:minorTickMark val="none"/>
        <c:tickLblPos val="nextTo"/>
        <c:crossAx val="623361648"/>
        <c:crosses val="autoZero"/>
        <c:auto val="1"/>
        <c:lblAlgn val="ctr"/>
        <c:lblOffset val="100"/>
        <c:noMultiLvlLbl val="0"/>
      </c:cat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 of Schools</c:v>
                </c:pt>
              </c:strCache>
            </c:strRef>
          </c:tx>
          <c:spPr>
            <a:ln>
              <a:solidFill>
                <a:schemeClr val="tx1"/>
              </a:solidFill>
            </a:ln>
          </c:spPr>
          <c:explosion val="1"/>
          <c:dPt>
            <c:idx val="0"/>
            <c:bubble3D val="0"/>
            <c:spPr>
              <a:solidFill>
                <a:srgbClr val="FFFF00"/>
              </a:solidFill>
              <a:ln>
                <a:solidFill>
                  <a:schemeClr val="tx1"/>
                </a:solidFill>
              </a:ln>
            </c:spPr>
            <c:extLst>
              <c:ext xmlns:c16="http://schemas.microsoft.com/office/drawing/2014/chart" uri="{C3380CC4-5D6E-409C-BE32-E72D297353CC}">
                <c16:uniqueId val="{00000001-DF8C-4DE5-AA2F-7FF570719416}"/>
              </c:ext>
            </c:extLst>
          </c:dPt>
          <c:dPt>
            <c:idx val="1"/>
            <c:bubble3D val="0"/>
            <c:spPr>
              <a:solidFill>
                <a:schemeClr val="accent3">
                  <a:lumMod val="60000"/>
                  <a:lumOff val="40000"/>
                </a:schemeClr>
              </a:solidFill>
              <a:ln>
                <a:solidFill>
                  <a:schemeClr val="tx1"/>
                </a:solidFill>
              </a:ln>
            </c:spPr>
            <c:extLst>
              <c:ext xmlns:c16="http://schemas.microsoft.com/office/drawing/2014/chart" uri="{C3380CC4-5D6E-409C-BE32-E72D297353CC}">
                <c16:uniqueId val="{00000003-DF8C-4DE5-AA2F-7FF570719416}"/>
              </c:ext>
            </c:extLst>
          </c:dPt>
          <c:dPt>
            <c:idx val="2"/>
            <c:bubble3D val="0"/>
            <c:spPr>
              <a:solidFill>
                <a:srgbClr val="FF0000"/>
              </a:solidFill>
              <a:ln>
                <a:solidFill>
                  <a:schemeClr val="tx1"/>
                </a:solidFill>
              </a:ln>
            </c:spPr>
            <c:extLst>
              <c:ext xmlns:c16="http://schemas.microsoft.com/office/drawing/2014/chart" uri="{C3380CC4-5D6E-409C-BE32-E72D297353CC}">
                <c16:uniqueId val="{00000005-DF8C-4DE5-AA2F-7FF570719416}"/>
              </c:ext>
            </c:extLst>
          </c:dPt>
          <c:dPt>
            <c:idx val="3"/>
            <c:bubble3D val="0"/>
            <c:spPr>
              <a:solidFill>
                <a:schemeClr val="accent6">
                  <a:lumMod val="40000"/>
                  <a:lumOff val="60000"/>
                </a:schemeClr>
              </a:solidFill>
              <a:ln>
                <a:solidFill>
                  <a:schemeClr val="tx1"/>
                </a:solidFill>
              </a:ln>
            </c:spPr>
            <c:extLst>
              <c:ext xmlns:c16="http://schemas.microsoft.com/office/drawing/2014/chart" uri="{C3380CC4-5D6E-409C-BE32-E72D297353CC}">
                <c16:uniqueId val="{00000007-DF8C-4DE5-AA2F-7FF570719416}"/>
              </c:ext>
            </c:extLst>
          </c:dPt>
          <c:dLbls>
            <c:dLbl>
              <c:idx val="0"/>
              <c:layout>
                <c:manualLayout>
                  <c:x val="0.1912248871005095"/>
                  <c:y val="-0.29279108728430231"/>
                </c:manualLayout>
              </c:layout>
              <c:spPr/>
              <c:txPr>
                <a:bodyPr rot="0" anchor="t" anchorCtr="0"/>
                <a:lstStyle/>
                <a:p>
                  <a:pPr>
                    <a:defRPr sz="1600" baseline="0"/>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F8C-4DE5-AA2F-7FF570719416}"/>
                </c:ext>
              </c:extLst>
            </c:dLbl>
            <c:dLbl>
              <c:idx val="1"/>
              <c:layout>
                <c:manualLayout>
                  <c:x val="-0.17439591535433072"/>
                  <c:y val="0.1881648936170212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F8C-4DE5-AA2F-7FF570719416}"/>
                </c:ext>
              </c:extLst>
            </c:dLbl>
            <c:dLbl>
              <c:idx val="4"/>
              <c:layout>
                <c:manualLayout>
                  <c:x val="5.3764474293654468E-2"/>
                  <c:y val="0.1369682945216954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DF8C-4DE5-AA2F-7FF570719416}"/>
                </c:ext>
              </c:extLst>
            </c:dLbl>
            <c:spPr>
              <a:noFill/>
              <a:ln>
                <a:noFill/>
              </a:ln>
              <a:effectLst/>
            </c:spPr>
            <c:txPr>
              <a:bodyPr rot="0" anchor="t" anchorCtr="0"/>
              <a:lstStyle/>
              <a:p>
                <a:pPr>
                  <a:defRPr sz="1400" baseline="0"/>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Sheet1!$A$2:$A$6</c:f>
              <c:strCache>
                <c:ptCount val="5"/>
                <c:pt idx="0">
                  <c:v>Enrollment Management/ Admissions</c:v>
                </c:pt>
                <c:pt idx="1">
                  <c:v>Business Affairs/ Student Financial Services/ Finance</c:v>
                </c:pt>
                <c:pt idx="2">
                  <c:v>Advancement/ Marketing</c:v>
                </c:pt>
                <c:pt idx="3">
                  <c:v>President's Office</c:v>
                </c:pt>
                <c:pt idx="4">
                  <c:v>Other</c:v>
                </c:pt>
              </c:strCache>
            </c:strRef>
          </c:cat>
          <c:val>
            <c:numRef>
              <c:f>Sheet1!$B$2:$B$6</c:f>
              <c:numCache>
                <c:formatCode>General</c:formatCode>
                <c:ptCount val="5"/>
                <c:pt idx="0">
                  <c:v>37</c:v>
                </c:pt>
                <c:pt idx="1">
                  <c:v>19</c:v>
                </c:pt>
                <c:pt idx="2">
                  <c:v>1</c:v>
                </c:pt>
                <c:pt idx="3">
                  <c:v>1</c:v>
                </c:pt>
                <c:pt idx="4">
                  <c:v>2</c:v>
                </c:pt>
              </c:numCache>
            </c:numRef>
          </c:val>
          <c:extLst>
            <c:ext xmlns:c16="http://schemas.microsoft.com/office/drawing/2014/chart" uri="{C3380CC4-5D6E-409C-BE32-E72D297353CC}">
              <c16:uniqueId val="{00000009-DF8C-4DE5-AA2F-7FF570719416}"/>
            </c:ext>
          </c:extLst>
        </c:ser>
        <c:dLbls>
          <c:showLegendKey val="0"/>
          <c:showVal val="0"/>
          <c:showCatName val="0"/>
          <c:showSerName val="0"/>
          <c:showPercent val="0"/>
          <c:showBubbleSize val="0"/>
          <c:showLeaderLines val="1"/>
        </c:dLbls>
        <c:firstSliceAng val="111"/>
      </c:pieChart>
      <c:spPr>
        <a:noFill/>
        <a:ln w="25398">
          <a:noFill/>
        </a:ln>
      </c:spPr>
    </c:plotArea>
    <c:plotVisOnly val="1"/>
    <c:dispBlanksAs val="zero"/>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Financial Aid in Organizational Structure</a:t>
            </a:r>
          </a:p>
        </c:rich>
      </c:tx>
      <c:overlay val="0"/>
    </c:title>
    <c:autoTitleDeleted val="0"/>
    <c:plotArea>
      <c:layout/>
      <c:barChart>
        <c:barDir val="col"/>
        <c:grouping val="percentStacked"/>
        <c:varyColors val="0"/>
        <c:ser>
          <c:idx val="4"/>
          <c:order val="0"/>
          <c:tx>
            <c:strRef>
              <c:f>'H. Organizational Structure'!$H$156</c:f>
              <c:strCache>
                <c:ptCount val="1"/>
                <c:pt idx="0">
                  <c:v>Enrollment Management/Admissions</c:v>
                </c:pt>
              </c:strCache>
            </c:strRef>
          </c:tx>
          <c:spPr>
            <a:ln>
              <a:solidFill>
                <a:schemeClr val="tx1"/>
              </a:solidFill>
            </a:ln>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 Organizational Structure'!$J$151:$BC$151</c:f>
              <c:strCache>
                <c:ptCount val="5"/>
                <c:pt idx="0">
                  <c:v>2002-03</c:v>
                </c:pt>
                <c:pt idx="1">
                  <c:v>2006-07</c:v>
                </c:pt>
                <c:pt idx="2">
                  <c:v>2010-11</c:v>
                </c:pt>
                <c:pt idx="3">
                  <c:v>2015-16</c:v>
                </c:pt>
                <c:pt idx="4">
                  <c:v>2019-20</c:v>
                </c:pt>
              </c:strCache>
              <c:extLst/>
            </c:strRef>
          </c:cat>
          <c:val>
            <c:numRef>
              <c:f>'H. Organizational Structure'!$J$156:$BC$156</c:f>
              <c:numCache>
                <c:formatCode>General</c:formatCode>
                <c:ptCount val="5"/>
                <c:pt idx="0">
                  <c:v>37</c:v>
                </c:pt>
                <c:pt idx="1">
                  <c:v>53</c:v>
                </c:pt>
                <c:pt idx="2">
                  <c:v>49</c:v>
                </c:pt>
                <c:pt idx="3">
                  <c:v>50</c:v>
                </c:pt>
                <c:pt idx="4">
                  <c:v>37</c:v>
                </c:pt>
              </c:numCache>
              <c:extLst/>
            </c:numRef>
          </c:val>
          <c:extLst>
            <c:ext xmlns:c16="http://schemas.microsoft.com/office/drawing/2014/chart" uri="{C3380CC4-5D6E-409C-BE32-E72D297353CC}">
              <c16:uniqueId val="{00000000-8DFF-400F-A8FD-81175DA30D0D}"/>
            </c:ext>
          </c:extLst>
        </c:ser>
        <c:ser>
          <c:idx val="2"/>
          <c:order val="1"/>
          <c:tx>
            <c:strRef>
              <c:f>'H. Organizational Structure'!$H$154</c:f>
              <c:strCache>
                <c:ptCount val="1"/>
                <c:pt idx="0">
                  <c:v>Business Affairs/Student Financial Services/Finance</c:v>
                </c:pt>
              </c:strCache>
            </c:strRef>
          </c:tx>
          <c:spPr>
            <a:ln>
              <a:solidFill>
                <a:schemeClr val="tx1"/>
              </a:solidFill>
            </a:ln>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 Organizational Structure'!$J$151:$BC$151</c:f>
              <c:strCache>
                <c:ptCount val="5"/>
                <c:pt idx="0">
                  <c:v>2002-03</c:v>
                </c:pt>
                <c:pt idx="1">
                  <c:v>2006-07</c:v>
                </c:pt>
                <c:pt idx="2">
                  <c:v>2010-11</c:v>
                </c:pt>
                <c:pt idx="3">
                  <c:v>2015-16</c:v>
                </c:pt>
                <c:pt idx="4">
                  <c:v>2019-20</c:v>
                </c:pt>
              </c:strCache>
              <c:extLst/>
            </c:strRef>
          </c:cat>
          <c:val>
            <c:numRef>
              <c:f>'H. Organizational Structure'!$J$154:$BC$154</c:f>
              <c:numCache>
                <c:formatCode>General</c:formatCode>
                <c:ptCount val="5"/>
                <c:pt idx="0">
                  <c:v>12</c:v>
                </c:pt>
                <c:pt idx="1">
                  <c:v>12</c:v>
                </c:pt>
                <c:pt idx="2">
                  <c:v>22</c:v>
                </c:pt>
                <c:pt idx="3">
                  <c:v>19</c:v>
                </c:pt>
                <c:pt idx="4">
                  <c:v>19</c:v>
                </c:pt>
              </c:numCache>
              <c:extLst/>
            </c:numRef>
          </c:val>
          <c:extLst>
            <c:ext xmlns:c16="http://schemas.microsoft.com/office/drawing/2014/chart" uri="{C3380CC4-5D6E-409C-BE32-E72D297353CC}">
              <c16:uniqueId val="{00000001-8DFF-400F-A8FD-81175DA30D0D}"/>
            </c:ext>
          </c:extLst>
        </c:ser>
        <c:ser>
          <c:idx val="0"/>
          <c:order val="2"/>
          <c:tx>
            <c:strRef>
              <c:f>'H. Organizational Structure'!$H$152</c:f>
              <c:strCache>
                <c:ptCount val="1"/>
                <c:pt idx="0">
                  <c:v>Academic Affairs</c:v>
                </c:pt>
              </c:strCache>
            </c:strRef>
          </c:tx>
          <c:spPr>
            <a:pattFill prst="wdDnDiag">
              <a:fgClr>
                <a:schemeClr val="accent1"/>
              </a:fgClr>
              <a:bgClr>
                <a:schemeClr val="bg1"/>
              </a:bgClr>
            </a:pattFill>
            <a:ln>
              <a:solidFill>
                <a:schemeClr val="tx1"/>
              </a:solidFill>
            </a:ln>
          </c:spPr>
          <c:invertIfNegative val="0"/>
          <c:cat>
            <c:strRef>
              <c:f>'H. Organizational Structure'!$J$151:$BC$151</c:f>
              <c:strCache>
                <c:ptCount val="5"/>
                <c:pt idx="0">
                  <c:v>2002-03</c:v>
                </c:pt>
                <c:pt idx="1">
                  <c:v>2006-07</c:v>
                </c:pt>
                <c:pt idx="2">
                  <c:v>2010-11</c:v>
                </c:pt>
                <c:pt idx="3">
                  <c:v>2015-16</c:v>
                </c:pt>
                <c:pt idx="4">
                  <c:v>2019-20</c:v>
                </c:pt>
              </c:strCache>
              <c:extLst/>
            </c:strRef>
          </c:cat>
          <c:val>
            <c:numRef>
              <c:f>'H. Organizational Structure'!$J$152:$BC$152</c:f>
              <c:numCache>
                <c:formatCode>General</c:formatCode>
                <c:ptCount val="5"/>
                <c:pt idx="0">
                  <c:v>3</c:v>
                </c:pt>
                <c:pt idx="1">
                  <c:v>1</c:v>
                </c:pt>
                <c:pt idx="2">
                  <c:v>1</c:v>
                </c:pt>
                <c:pt idx="3">
                  <c:v>0</c:v>
                </c:pt>
                <c:pt idx="4">
                  <c:v>0</c:v>
                </c:pt>
              </c:numCache>
              <c:extLst/>
            </c:numRef>
          </c:val>
          <c:extLst>
            <c:ext xmlns:c16="http://schemas.microsoft.com/office/drawing/2014/chart" uri="{C3380CC4-5D6E-409C-BE32-E72D297353CC}">
              <c16:uniqueId val="{00000002-8DFF-400F-A8FD-81175DA30D0D}"/>
            </c:ext>
          </c:extLst>
        </c:ser>
        <c:ser>
          <c:idx val="7"/>
          <c:order val="3"/>
          <c:tx>
            <c:strRef>
              <c:f>'H. Organizational Structure'!$H$159</c:f>
              <c:strCache>
                <c:ptCount val="1"/>
                <c:pt idx="0">
                  <c:v>Student Affairs/Student Services</c:v>
                </c:pt>
              </c:strCache>
            </c:strRef>
          </c:tx>
          <c:spPr>
            <a:ln>
              <a:solidFill>
                <a:schemeClr val="tx1"/>
              </a:solidFill>
            </a:ln>
          </c:spPr>
          <c:invertIfNegative val="0"/>
          <c:cat>
            <c:strRef>
              <c:f>'H. Organizational Structure'!$J$151:$BC$151</c:f>
              <c:strCache>
                <c:ptCount val="5"/>
                <c:pt idx="0">
                  <c:v>2002-03</c:v>
                </c:pt>
                <c:pt idx="1">
                  <c:v>2006-07</c:v>
                </c:pt>
                <c:pt idx="2">
                  <c:v>2010-11</c:v>
                </c:pt>
                <c:pt idx="3">
                  <c:v>2015-16</c:v>
                </c:pt>
                <c:pt idx="4">
                  <c:v>2019-20</c:v>
                </c:pt>
              </c:strCache>
              <c:extLst/>
            </c:strRef>
          </c:cat>
          <c:val>
            <c:numRef>
              <c:f>'H. Organizational Structure'!$J$159:$BC$159</c:f>
              <c:numCache>
                <c:formatCode>General</c:formatCode>
                <c:ptCount val="5"/>
                <c:pt idx="0">
                  <c:v>2</c:v>
                </c:pt>
                <c:pt idx="1">
                  <c:v>2</c:v>
                </c:pt>
                <c:pt idx="2">
                  <c:v>3</c:v>
                </c:pt>
                <c:pt idx="3">
                  <c:v>1</c:v>
                </c:pt>
                <c:pt idx="4">
                  <c:v>0</c:v>
                </c:pt>
              </c:numCache>
              <c:extLst/>
            </c:numRef>
          </c:val>
          <c:extLst>
            <c:ext xmlns:c16="http://schemas.microsoft.com/office/drawing/2014/chart" uri="{C3380CC4-5D6E-409C-BE32-E72D297353CC}">
              <c16:uniqueId val="{00000003-8DFF-400F-A8FD-81175DA30D0D}"/>
            </c:ext>
          </c:extLst>
        </c:ser>
        <c:ser>
          <c:idx val="1"/>
          <c:order val="4"/>
          <c:tx>
            <c:strRef>
              <c:f>'H. Organizational Structure'!$H$153</c:f>
              <c:strCache>
                <c:ptCount val="1"/>
                <c:pt idx="0">
                  <c:v>Advancement/Marketing</c:v>
                </c:pt>
              </c:strCache>
            </c:strRef>
          </c:tx>
          <c:spPr>
            <a:ln>
              <a:solidFill>
                <a:schemeClr val="tx1"/>
              </a:solidFill>
            </a:ln>
          </c:spPr>
          <c:invertIfNegative val="0"/>
          <c:cat>
            <c:strRef>
              <c:f>'H. Organizational Structure'!$J$151:$BC$151</c:f>
              <c:strCache>
                <c:ptCount val="5"/>
                <c:pt idx="0">
                  <c:v>2002-03</c:v>
                </c:pt>
                <c:pt idx="1">
                  <c:v>2006-07</c:v>
                </c:pt>
                <c:pt idx="2">
                  <c:v>2010-11</c:v>
                </c:pt>
                <c:pt idx="3">
                  <c:v>2015-16</c:v>
                </c:pt>
                <c:pt idx="4">
                  <c:v>2019-20</c:v>
                </c:pt>
              </c:strCache>
              <c:extLst/>
            </c:strRef>
          </c:cat>
          <c:val>
            <c:numRef>
              <c:f>'H. Organizational Structure'!$J$153:$BC$153</c:f>
              <c:numCache>
                <c:formatCode>General</c:formatCode>
                <c:ptCount val="5"/>
                <c:pt idx="0">
                  <c:v>2</c:v>
                </c:pt>
                <c:pt idx="1">
                  <c:v>2</c:v>
                </c:pt>
                <c:pt idx="2">
                  <c:v>1</c:v>
                </c:pt>
                <c:pt idx="3">
                  <c:v>3</c:v>
                </c:pt>
                <c:pt idx="4">
                  <c:v>1</c:v>
                </c:pt>
              </c:numCache>
              <c:extLst/>
            </c:numRef>
          </c:val>
          <c:extLst>
            <c:ext xmlns:c16="http://schemas.microsoft.com/office/drawing/2014/chart" uri="{C3380CC4-5D6E-409C-BE32-E72D297353CC}">
              <c16:uniqueId val="{00000004-8DFF-400F-A8FD-81175DA30D0D}"/>
            </c:ext>
          </c:extLst>
        </c:ser>
        <c:ser>
          <c:idx val="3"/>
          <c:order val="5"/>
          <c:tx>
            <c:strRef>
              <c:f>'H. Organizational Structure'!$H$155</c:f>
              <c:strCache>
                <c:ptCount val="1"/>
                <c:pt idx="0">
                  <c:v>Enrollment and Marketing</c:v>
                </c:pt>
              </c:strCache>
            </c:strRef>
          </c:tx>
          <c:invertIfNegative val="0"/>
          <c:cat>
            <c:strRef>
              <c:f>'H. Organizational Structure'!$J$151:$BC$151</c:f>
              <c:strCache>
                <c:ptCount val="5"/>
                <c:pt idx="0">
                  <c:v>2002-03</c:v>
                </c:pt>
                <c:pt idx="1">
                  <c:v>2006-07</c:v>
                </c:pt>
                <c:pt idx="2">
                  <c:v>2010-11</c:v>
                </c:pt>
                <c:pt idx="3">
                  <c:v>2015-16</c:v>
                </c:pt>
                <c:pt idx="4">
                  <c:v>2019-20</c:v>
                </c:pt>
              </c:strCache>
              <c:extLst/>
            </c:strRef>
          </c:cat>
          <c:val>
            <c:numRef>
              <c:f>'H. Organizational Structure'!$J$155:$BC$155</c:f>
              <c:numCache>
                <c:formatCode>General</c:formatCode>
                <c:ptCount val="5"/>
                <c:pt idx="0">
                  <c:v>0</c:v>
                </c:pt>
                <c:pt idx="1">
                  <c:v>0</c:v>
                </c:pt>
                <c:pt idx="2">
                  <c:v>0</c:v>
                </c:pt>
                <c:pt idx="3">
                  <c:v>0</c:v>
                </c:pt>
                <c:pt idx="4">
                  <c:v>0</c:v>
                </c:pt>
              </c:numCache>
              <c:extLst/>
            </c:numRef>
          </c:val>
          <c:extLst>
            <c:ext xmlns:c16="http://schemas.microsoft.com/office/drawing/2014/chart" uri="{C3380CC4-5D6E-409C-BE32-E72D297353CC}">
              <c16:uniqueId val="{00000005-8DFF-400F-A8FD-81175DA30D0D}"/>
            </c:ext>
          </c:extLst>
        </c:ser>
        <c:ser>
          <c:idx val="5"/>
          <c:order val="6"/>
          <c:tx>
            <c:strRef>
              <c:f>'H. Organizational Structure'!$H$157</c:f>
              <c:strCache>
                <c:ptCount val="1"/>
                <c:pt idx="0">
                  <c:v>Other (explain in comments)</c:v>
                </c:pt>
              </c:strCache>
            </c:strRef>
          </c:tx>
          <c:spPr>
            <a:pattFill prst="pct25">
              <a:fgClr>
                <a:schemeClr val="accent6">
                  <a:lumMod val="75000"/>
                </a:schemeClr>
              </a:fgClr>
              <a:bgClr>
                <a:schemeClr val="bg1"/>
              </a:bgClr>
            </a:pattFill>
            <a:ln>
              <a:solidFill>
                <a:schemeClr val="tx1"/>
              </a:solidFill>
            </a:ln>
          </c:spPr>
          <c:invertIfNegative val="0"/>
          <c:cat>
            <c:strRef>
              <c:f>'H. Organizational Structure'!$J$151:$BC$151</c:f>
              <c:strCache>
                <c:ptCount val="5"/>
                <c:pt idx="0">
                  <c:v>2002-03</c:v>
                </c:pt>
                <c:pt idx="1">
                  <c:v>2006-07</c:v>
                </c:pt>
                <c:pt idx="2">
                  <c:v>2010-11</c:v>
                </c:pt>
                <c:pt idx="3">
                  <c:v>2015-16</c:v>
                </c:pt>
                <c:pt idx="4">
                  <c:v>2019-20</c:v>
                </c:pt>
              </c:strCache>
              <c:extLst/>
            </c:strRef>
          </c:cat>
          <c:val>
            <c:numRef>
              <c:f>'H. Organizational Structure'!$J$157:$BC$157</c:f>
              <c:numCache>
                <c:formatCode>General</c:formatCode>
                <c:ptCount val="5"/>
                <c:pt idx="0">
                  <c:v>3</c:v>
                </c:pt>
                <c:pt idx="1">
                  <c:v>1</c:v>
                </c:pt>
                <c:pt idx="2">
                  <c:v>0</c:v>
                </c:pt>
                <c:pt idx="3">
                  <c:v>2</c:v>
                </c:pt>
                <c:pt idx="4">
                  <c:v>2</c:v>
                </c:pt>
              </c:numCache>
              <c:extLst/>
            </c:numRef>
          </c:val>
          <c:extLst>
            <c:ext xmlns:c16="http://schemas.microsoft.com/office/drawing/2014/chart" uri="{C3380CC4-5D6E-409C-BE32-E72D297353CC}">
              <c16:uniqueId val="{00000006-8DFF-400F-A8FD-81175DA30D0D}"/>
            </c:ext>
          </c:extLst>
        </c:ser>
        <c:ser>
          <c:idx val="6"/>
          <c:order val="7"/>
          <c:tx>
            <c:strRef>
              <c:f>'H. Organizational Structure'!$H$158</c:f>
              <c:strCache>
                <c:ptCount val="1"/>
                <c:pt idx="0">
                  <c:v>President's Office</c:v>
                </c:pt>
              </c:strCache>
            </c:strRef>
          </c:tx>
          <c:invertIfNegative val="0"/>
          <c:cat>
            <c:strRef>
              <c:f>'H. Organizational Structure'!$J$151:$BC$151</c:f>
              <c:strCache>
                <c:ptCount val="5"/>
                <c:pt idx="0">
                  <c:v>2002-03</c:v>
                </c:pt>
                <c:pt idx="1">
                  <c:v>2006-07</c:v>
                </c:pt>
                <c:pt idx="2">
                  <c:v>2010-11</c:v>
                </c:pt>
                <c:pt idx="3">
                  <c:v>2015-16</c:v>
                </c:pt>
                <c:pt idx="4">
                  <c:v>2019-20</c:v>
                </c:pt>
              </c:strCache>
              <c:extLst/>
            </c:strRef>
          </c:cat>
          <c:val>
            <c:numRef>
              <c:f>'H. Organizational Structure'!$J$158:$BC$158</c:f>
              <c:numCache>
                <c:formatCode>General</c:formatCode>
                <c:ptCount val="5"/>
                <c:pt idx="0">
                  <c:v>0</c:v>
                </c:pt>
                <c:pt idx="1">
                  <c:v>1</c:v>
                </c:pt>
                <c:pt idx="2">
                  <c:v>0</c:v>
                </c:pt>
                <c:pt idx="3">
                  <c:v>0</c:v>
                </c:pt>
                <c:pt idx="4">
                  <c:v>1</c:v>
                </c:pt>
              </c:numCache>
              <c:extLst/>
            </c:numRef>
          </c:val>
          <c:extLst>
            <c:ext xmlns:c16="http://schemas.microsoft.com/office/drawing/2014/chart" uri="{C3380CC4-5D6E-409C-BE32-E72D297353CC}">
              <c16:uniqueId val="{00000007-8DFF-400F-A8FD-81175DA30D0D}"/>
            </c:ext>
          </c:extLst>
        </c:ser>
        <c:ser>
          <c:idx val="8"/>
          <c:order val="8"/>
          <c:tx>
            <c:strRef>
              <c:f>'H. Organizational Structure'!$H$160</c:f>
              <c:strCache>
                <c:ptCount val="1"/>
                <c:pt idx="0">
                  <c:v>University Relations</c:v>
                </c:pt>
              </c:strCache>
            </c:strRef>
          </c:tx>
          <c:spPr>
            <a:solidFill>
              <a:schemeClr val="tx1"/>
            </a:solidFill>
          </c:spPr>
          <c:invertIfNegative val="0"/>
          <c:cat>
            <c:strRef>
              <c:f>'H. Organizational Structure'!$J$151:$BC$151</c:f>
              <c:strCache>
                <c:ptCount val="5"/>
                <c:pt idx="0">
                  <c:v>2002-03</c:v>
                </c:pt>
                <c:pt idx="1">
                  <c:v>2006-07</c:v>
                </c:pt>
                <c:pt idx="2">
                  <c:v>2010-11</c:v>
                </c:pt>
                <c:pt idx="3">
                  <c:v>2015-16</c:v>
                </c:pt>
                <c:pt idx="4">
                  <c:v>2019-20</c:v>
                </c:pt>
              </c:strCache>
              <c:extLst/>
            </c:strRef>
          </c:cat>
          <c:val>
            <c:numRef>
              <c:f>'H. Organizational Structure'!$J$160:$BC$160</c:f>
              <c:numCache>
                <c:formatCode>General</c:formatCode>
                <c:ptCount val="5"/>
                <c:pt idx="0">
                  <c:v>0</c:v>
                </c:pt>
                <c:pt idx="1">
                  <c:v>0</c:v>
                </c:pt>
                <c:pt idx="2">
                  <c:v>0</c:v>
                </c:pt>
                <c:pt idx="3">
                  <c:v>0</c:v>
                </c:pt>
                <c:pt idx="4">
                  <c:v>0</c:v>
                </c:pt>
              </c:numCache>
              <c:extLst/>
            </c:numRef>
          </c:val>
          <c:extLst>
            <c:ext xmlns:c16="http://schemas.microsoft.com/office/drawing/2014/chart" uri="{C3380CC4-5D6E-409C-BE32-E72D297353CC}">
              <c16:uniqueId val="{00000008-8DFF-400F-A8FD-81175DA30D0D}"/>
            </c:ext>
          </c:extLst>
        </c:ser>
        <c:dLbls>
          <c:showLegendKey val="0"/>
          <c:showVal val="0"/>
          <c:showCatName val="0"/>
          <c:showSerName val="0"/>
          <c:showPercent val="0"/>
          <c:showBubbleSize val="0"/>
        </c:dLbls>
        <c:gapWidth val="150"/>
        <c:overlap val="100"/>
        <c:axId val="153814528"/>
        <c:axId val="153816064"/>
      </c:barChart>
      <c:catAx>
        <c:axId val="153814528"/>
        <c:scaling>
          <c:orientation val="minMax"/>
        </c:scaling>
        <c:delete val="0"/>
        <c:axPos val="b"/>
        <c:numFmt formatCode="General" sourceLinked="0"/>
        <c:majorTickMark val="out"/>
        <c:minorTickMark val="none"/>
        <c:tickLblPos val="nextTo"/>
        <c:crossAx val="153816064"/>
        <c:crosses val="autoZero"/>
        <c:auto val="1"/>
        <c:lblAlgn val="ctr"/>
        <c:lblOffset val="100"/>
        <c:noMultiLvlLbl val="0"/>
      </c:catAx>
      <c:valAx>
        <c:axId val="153816064"/>
        <c:scaling>
          <c:orientation val="minMax"/>
        </c:scaling>
        <c:delete val="0"/>
        <c:axPos val="l"/>
        <c:majorGridlines/>
        <c:numFmt formatCode="0%" sourceLinked="1"/>
        <c:majorTickMark val="out"/>
        <c:minorTickMark val="none"/>
        <c:tickLblPos val="nextTo"/>
        <c:crossAx val="153814528"/>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Traditional Undergraduate Enrollment</a:t>
            </a:r>
          </a:p>
        </c:rich>
      </c:tx>
      <c:overlay val="0"/>
    </c:title>
    <c:autoTitleDeleted val="0"/>
    <c:plotArea>
      <c:layout/>
      <c:lineChart>
        <c:grouping val="standard"/>
        <c:varyColors val="0"/>
        <c:ser>
          <c:idx val="0"/>
          <c:order val="0"/>
          <c:tx>
            <c:strRef>
              <c:f>'G1. Enrollment.Trad Undergrad'!$F$157</c:f>
              <c:strCache>
                <c:ptCount val="1"/>
                <c:pt idx="0">
                  <c:v> Minimum (CCCU) </c:v>
                </c:pt>
              </c:strCache>
            </c:strRef>
          </c:tx>
          <c:spPr>
            <a:ln w="38100">
              <a:solidFill>
                <a:srgbClr val="00B0F0"/>
              </a:solidFill>
            </a:ln>
          </c:spPr>
          <c:marker>
            <c:symbol val="diamond"/>
            <c:size val="7"/>
            <c:spPr>
              <a:solidFill>
                <a:sysClr val="window" lastClr="FFFFFF"/>
              </a:solidFill>
              <a:ln>
                <a:solidFill>
                  <a:sysClr val="windowText" lastClr="000000"/>
                </a:solidFill>
              </a:ln>
            </c:spPr>
          </c:marker>
          <c:dLbls>
            <c:dLbl>
              <c:idx val="0"/>
              <c:layout>
                <c:manualLayout>
                  <c:x val="-4.542979002586856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42-4CA3-B24B-93697FC8D31D}"/>
                </c:ext>
              </c:extLst>
            </c:dLbl>
            <c:spPr>
              <a:noFill/>
              <a:ln>
                <a:noFill/>
              </a:ln>
              <a:effectLst/>
            </c:spPr>
            <c:txPr>
              <a:bodyPr wrap="square" lIns="38100" tIns="19050" rIns="38100" bIns="19050" anchor="ctr">
                <a:spAutoFit/>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'G1. Enrollment.Trad Undergrad'!$G$8:$BB$8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'G1. Enrollment.Trad Undergrad'!$G$157:$BB$157</c:f>
              <c:numCache>
                <c:formatCode>#,##0_);\(#,##0\)</c:formatCode>
                <c:ptCount val="10"/>
                <c:pt idx="0">
                  <c:v>307</c:v>
                </c:pt>
                <c:pt idx="1">
                  <c:v>333</c:v>
                </c:pt>
                <c:pt idx="2">
                  <c:v>340</c:v>
                </c:pt>
                <c:pt idx="3">
                  <c:v>303</c:v>
                </c:pt>
                <c:pt idx="4">
                  <c:v>300</c:v>
                </c:pt>
                <c:pt idx="5">
                  <c:v>245</c:v>
                </c:pt>
                <c:pt idx="6">
                  <c:v>147</c:v>
                </c:pt>
                <c:pt idx="7">
                  <c:v>166</c:v>
                </c:pt>
                <c:pt idx="8">
                  <c:v>177</c:v>
                </c:pt>
                <c:pt idx="9">
                  <c:v>171</c:v>
                </c:pt>
              </c:numCache>
            </c:numRef>
          </c:val>
          <c:smooth val="0"/>
          <c:extLst>
            <c:ext xmlns:c16="http://schemas.microsoft.com/office/drawing/2014/chart" uri="{C3380CC4-5D6E-409C-BE32-E72D297353CC}">
              <c16:uniqueId val="{00000001-AF42-4CA3-B24B-93697FC8D31D}"/>
            </c:ext>
          </c:extLst>
        </c:ser>
        <c:ser>
          <c:idx val="6"/>
          <c:order val="1"/>
          <c:tx>
            <c:strRef>
              <c:f>'G1. Enrollment.Trad Undergrad'!$F$159</c:f>
              <c:strCache>
                <c:ptCount val="1"/>
                <c:pt idx="0">
                  <c:v> First Quartile (CCCU) </c:v>
                </c:pt>
              </c:strCache>
            </c:strRef>
          </c:tx>
          <c:spPr>
            <a:ln w="38100">
              <a:solidFill>
                <a:srgbClr val="6600CC"/>
              </a:solidFill>
            </a:ln>
          </c:spPr>
          <c:marker>
            <c:symbol val="circle"/>
            <c:size val="8"/>
            <c:spPr>
              <a:solidFill>
                <a:srgbClr val="7030A0"/>
              </a:solidFill>
              <a:ln>
                <a:solidFill>
                  <a:sysClr val="window" lastClr="FFFFFF"/>
                </a:solidFill>
              </a:ln>
            </c:spPr>
          </c:marker>
          <c:dLbls>
            <c:dLbl>
              <c:idx val="0"/>
              <c:layout>
                <c:manualLayout>
                  <c:x val="-5.2752042439779656E-2"/>
                  <c:y val="2.0166665581583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42-4CA3-B24B-93697FC8D31D}"/>
                </c:ext>
              </c:extLst>
            </c:dLbl>
            <c:spPr>
              <a:noFill/>
              <a:ln>
                <a:noFill/>
              </a:ln>
              <a:effectLst/>
            </c:spPr>
            <c:txPr>
              <a:bodyPr wrap="square" lIns="38100" tIns="19050" rIns="38100" bIns="19050" anchor="ctr">
                <a:spAutoFit/>
              </a:bodyPr>
              <a:lstStyle/>
              <a:p>
                <a:pPr>
                  <a:defRPr>
                    <a:solidFill>
                      <a:srgbClr val="6600F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'G1. Enrollment.Trad Undergrad'!$G$8:$BB$8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'G1. Enrollment.Trad Undergrad'!$G$159:$BB$159</c:f>
              <c:numCache>
                <c:formatCode>#,##0_);\(#,##0\)</c:formatCode>
                <c:ptCount val="10"/>
                <c:pt idx="0">
                  <c:v>951</c:v>
                </c:pt>
                <c:pt idx="1">
                  <c:v>930.75</c:v>
                </c:pt>
                <c:pt idx="2">
                  <c:v>859.5</c:v>
                </c:pt>
                <c:pt idx="3">
                  <c:v>789</c:v>
                </c:pt>
                <c:pt idx="4">
                  <c:v>896.25</c:v>
                </c:pt>
                <c:pt idx="5">
                  <c:v>916.5</c:v>
                </c:pt>
                <c:pt idx="6">
                  <c:v>898</c:v>
                </c:pt>
                <c:pt idx="7">
                  <c:v>906.5</c:v>
                </c:pt>
                <c:pt idx="8">
                  <c:v>945.25</c:v>
                </c:pt>
                <c:pt idx="9">
                  <c:v>870.25</c:v>
                </c:pt>
              </c:numCache>
            </c:numRef>
          </c:val>
          <c:smooth val="0"/>
          <c:extLst>
            <c:ext xmlns:c16="http://schemas.microsoft.com/office/drawing/2014/chart" uri="{C3380CC4-5D6E-409C-BE32-E72D297353CC}">
              <c16:uniqueId val="{00000005-AF42-4CA3-B24B-93697FC8D31D}"/>
            </c:ext>
          </c:extLst>
        </c:ser>
        <c:ser>
          <c:idx val="4"/>
          <c:order val="3"/>
          <c:tx>
            <c:strRef>
              <c:f>'G1. Enrollment.Trad Undergrad'!$F$161</c:f>
              <c:strCache>
                <c:ptCount val="1"/>
                <c:pt idx="0">
                  <c:v> Third Quartile (CCCU) </c:v>
                </c:pt>
              </c:strCache>
            </c:strRef>
          </c:tx>
          <c:spPr>
            <a:ln w="38100">
              <a:solidFill>
                <a:srgbClr val="CC9900"/>
              </a:solidFill>
            </a:ln>
          </c:spPr>
          <c:marker>
            <c:symbol val="triangle"/>
            <c:size val="7"/>
            <c:spPr>
              <a:solidFill>
                <a:srgbClr val="CC9900"/>
              </a:solidFill>
              <a:ln>
                <a:solidFill>
                  <a:sysClr val="windowText" lastClr="000000"/>
                </a:solidFill>
              </a:ln>
            </c:spPr>
          </c:marker>
          <c:dLbls>
            <c:dLbl>
              <c:idx val="0"/>
              <c:layout>
                <c:manualLayout>
                  <c:x val="-5.2752042439779656E-2"/>
                  <c:y val="2.0166665581583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F42-4CA3-B24B-93697FC8D31D}"/>
                </c:ext>
              </c:extLst>
            </c:dLbl>
            <c:spPr>
              <a:noFill/>
              <a:ln>
                <a:noFill/>
              </a:ln>
              <a:effectLst/>
            </c:spPr>
            <c:txPr>
              <a:bodyPr wrap="square" lIns="38100" tIns="19050" rIns="38100" bIns="19050" anchor="ctr">
                <a:spAutoFit/>
              </a:bodyPr>
              <a:lstStyle/>
              <a:p>
                <a:pPr>
                  <a:defRPr>
                    <a:solidFill>
                      <a:srgbClr val="CC99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'G1. Enrollment.Trad Undergrad'!$G$8:$BB$8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'G1. Enrollment.Trad Undergrad'!$G$161:$BB$161</c:f>
              <c:numCache>
                <c:formatCode>#,##0_);\(#,##0\)</c:formatCode>
                <c:ptCount val="10"/>
                <c:pt idx="0">
                  <c:v>2019</c:v>
                </c:pt>
                <c:pt idx="1">
                  <c:v>1985.75</c:v>
                </c:pt>
                <c:pt idx="2">
                  <c:v>1931.25</c:v>
                </c:pt>
                <c:pt idx="3">
                  <c:v>1950</c:v>
                </c:pt>
                <c:pt idx="4">
                  <c:v>1972.5</c:v>
                </c:pt>
                <c:pt idx="5">
                  <c:v>2134.5</c:v>
                </c:pt>
                <c:pt idx="6">
                  <c:v>2013.5</c:v>
                </c:pt>
                <c:pt idx="7">
                  <c:v>1869</c:v>
                </c:pt>
                <c:pt idx="8">
                  <c:v>2345.25</c:v>
                </c:pt>
                <c:pt idx="9">
                  <c:v>2484.5</c:v>
                </c:pt>
              </c:numCache>
            </c:numRef>
          </c:val>
          <c:smooth val="0"/>
          <c:extLst>
            <c:ext xmlns:c16="http://schemas.microsoft.com/office/drawing/2014/chart" uri="{C3380CC4-5D6E-409C-BE32-E72D297353CC}">
              <c16:uniqueId val="{00000007-AF42-4CA3-B24B-93697FC8D31D}"/>
            </c:ext>
          </c:extLst>
        </c:ser>
        <c:ser>
          <c:idx val="5"/>
          <c:order val="4"/>
          <c:tx>
            <c:strRef>
              <c:f>'G1. Enrollment.Trad Undergrad'!$F$162</c:f>
              <c:strCache>
                <c:ptCount val="1"/>
                <c:pt idx="0">
                  <c:v> Fourth Quartile (CCCU maximum) </c:v>
                </c:pt>
              </c:strCache>
            </c:strRef>
          </c:tx>
          <c:spPr>
            <a:ln w="38100">
              <a:solidFill>
                <a:sysClr val="window" lastClr="FFFFFF">
                  <a:lumMod val="75000"/>
                </a:sysClr>
              </a:solidFill>
            </a:ln>
          </c:spPr>
          <c:marker>
            <c:symbol val="square"/>
            <c:size val="5"/>
            <c:spPr>
              <a:solidFill>
                <a:srgbClr val="4BACC6"/>
              </a:solidFill>
              <a:ln>
                <a:solidFill>
                  <a:sysClr val="windowText" lastClr="000000"/>
                </a:solidFill>
              </a:ln>
            </c:spPr>
          </c:marker>
          <c:dLbls>
            <c:dLbl>
              <c:idx val="0"/>
              <c:layout>
                <c:manualLayout>
                  <c:x val="-5.4217376951995758E-2"/>
                  <c:y val="4.03333311631664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F42-4CA3-B24B-93697FC8D31D}"/>
                </c:ext>
              </c:extLst>
            </c:dLbl>
            <c:spPr>
              <a:noFill/>
              <a:ln>
                <a:noFill/>
              </a:ln>
              <a:effectLst/>
            </c:spPr>
            <c:txPr>
              <a:bodyPr wrap="square" lIns="38100" tIns="19050" rIns="38100" bIns="19050" anchor="ctr">
                <a:spAutoFit/>
              </a:bodyPr>
              <a:lstStyle/>
              <a:p>
                <a:pPr>
                  <a:defRPr>
                    <a:solidFill>
                      <a:schemeClr val="bg1">
                        <a:lumMod val="5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'G1. Enrollment.Trad Undergrad'!$G$8:$BB$8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'G1. Enrollment.Trad Undergrad'!$G$162:$BB$162</c:f>
              <c:numCache>
                <c:formatCode>#,##0_);\(#,##0\)</c:formatCode>
                <c:ptCount val="10"/>
                <c:pt idx="0">
                  <c:v>4500</c:v>
                </c:pt>
                <c:pt idx="1">
                  <c:v>4378</c:v>
                </c:pt>
                <c:pt idx="2">
                  <c:v>5556</c:v>
                </c:pt>
                <c:pt idx="3">
                  <c:v>5990</c:v>
                </c:pt>
                <c:pt idx="4">
                  <c:v>4931</c:v>
                </c:pt>
                <c:pt idx="5">
                  <c:v>5799</c:v>
                </c:pt>
                <c:pt idx="6">
                  <c:v>4900</c:v>
                </c:pt>
                <c:pt idx="7">
                  <c:v>4785</c:v>
                </c:pt>
                <c:pt idx="8">
                  <c:v>4530</c:v>
                </c:pt>
                <c:pt idx="9">
                  <c:v>4323</c:v>
                </c:pt>
              </c:numCache>
            </c:numRef>
          </c:val>
          <c:smooth val="0"/>
          <c:extLst>
            <c:ext xmlns:c16="http://schemas.microsoft.com/office/drawing/2014/chart" uri="{C3380CC4-5D6E-409C-BE32-E72D297353CC}">
              <c16:uniqueId val="{00000009-AF42-4CA3-B24B-93697FC8D31D}"/>
            </c:ext>
          </c:extLst>
        </c:ser>
        <c:dLbls>
          <c:showLegendKey val="0"/>
          <c:showVal val="0"/>
          <c:showCatName val="0"/>
          <c:showSerName val="0"/>
          <c:showPercent val="0"/>
          <c:showBubbleSize val="0"/>
        </c:dLbls>
        <c:marker val="1"/>
        <c:smooth val="0"/>
        <c:axId val="146601856"/>
        <c:axId val="146603392"/>
      </c:lineChart>
      <c:lineChart>
        <c:grouping val="standard"/>
        <c:varyColors val="0"/>
        <c:ser>
          <c:idx val="3"/>
          <c:order val="2"/>
          <c:tx>
            <c:strRef>
              <c:f>'G1. Enrollment.Trad Undergrad'!$F$160</c:f>
              <c:strCache>
                <c:ptCount val="1"/>
                <c:pt idx="0">
                  <c:v> Second Quartile (CCCU median) </c:v>
                </c:pt>
              </c:strCache>
            </c:strRef>
          </c:tx>
          <c:spPr>
            <a:ln w="38100">
              <a:solidFill>
                <a:srgbClr val="86A44A"/>
              </a:solidFill>
            </a:ln>
          </c:spPr>
          <c:marker>
            <c:symbol val="x"/>
            <c:size val="9"/>
            <c:spPr>
              <a:ln>
                <a:solidFill>
                  <a:srgbClr val="9BBB59">
                    <a:lumMod val="50000"/>
                  </a:srgbClr>
                </a:solidFill>
              </a:ln>
            </c:spPr>
          </c:marker>
          <c:dLbls>
            <c:dLbl>
              <c:idx val="0"/>
              <c:layout>
                <c:manualLayout>
                  <c:x val="-4.542536987869914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F42-4CA3-B24B-93697FC8D31D}"/>
                </c:ext>
              </c:extLst>
            </c:dLbl>
            <c:spPr>
              <a:noFill/>
              <a:ln>
                <a:noFill/>
              </a:ln>
              <a:effectLst/>
            </c:spPr>
            <c:txPr>
              <a:bodyPr wrap="square" lIns="38100" tIns="19050" rIns="38100" bIns="19050" anchor="ctr">
                <a:spAutoFit/>
              </a:bodyPr>
              <a:lstStyle/>
              <a:p>
                <a:pPr>
                  <a:defRPr>
                    <a:solidFill>
                      <a:schemeClr val="accent3">
                        <a:lumMod val="75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'G1. Enrollment.Trad Undergrad'!$G$152:$BB$152</c:f>
              <c:strCache>
                <c:ptCount val="10"/>
                <c:pt idx="0">
                  <c:v> 2009-10 </c:v>
                </c:pt>
                <c:pt idx="1">
                  <c:v> 2010-11 </c:v>
                </c:pt>
                <c:pt idx="2">
                  <c:v> 2011-12 </c:v>
                </c:pt>
                <c:pt idx="3">
                  <c:v> 2012-13 </c:v>
                </c:pt>
                <c:pt idx="4">
                  <c:v> 2013-14 </c:v>
                </c:pt>
                <c:pt idx="5">
                  <c:v> 2014-15 </c:v>
                </c:pt>
                <c:pt idx="6">
                  <c:v> 2015-16 </c:v>
                </c:pt>
                <c:pt idx="7">
                  <c:v> 2016-17 </c:v>
                </c:pt>
                <c:pt idx="8">
                  <c:v> 2017-18 </c:v>
                </c:pt>
                <c:pt idx="9">
                  <c:v> 2018-19 </c:v>
                </c:pt>
              </c:strCache>
              <c:extLst xmlns:c15="http://schemas.microsoft.com/office/drawing/2012/chart"/>
            </c:strRef>
          </c:cat>
          <c:val>
            <c:numRef>
              <c:f>'G1. Enrollment.Trad Undergrad'!$G$160:$BB$160</c:f>
              <c:numCache>
                <c:formatCode>#,##0_);\(#,##0\)</c:formatCode>
                <c:ptCount val="10"/>
                <c:pt idx="0">
                  <c:v>1263</c:v>
                </c:pt>
                <c:pt idx="1">
                  <c:v>1302.5</c:v>
                </c:pt>
                <c:pt idx="2">
                  <c:v>1304.5</c:v>
                </c:pt>
                <c:pt idx="3">
                  <c:v>1267</c:v>
                </c:pt>
                <c:pt idx="4">
                  <c:v>1312</c:v>
                </c:pt>
                <c:pt idx="5">
                  <c:v>1404.5</c:v>
                </c:pt>
                <c:pt idx="6">
                  <c:v>1321</c:v>
                </c:pt>
                <c:pt idx="7">
                  <c:v>1321</c:v>
                </c:pt>
                <c:pt idx="8">
                  <c:v>1378.5</c:v>
                </c:pt>
                <c:pt idx="9">
                  <c:v>1330.5</c:v>
                </c:pt>
              </c:numCache>
            </c:numRef>
          </c:val>
          <c:smooth val="0"/>
          <c:extLst>
            <c:ext xmlns:c16="http://schemas.microsoft.com/office/drawing/2014/chart" uri="{C3380CC4-5D6E-409C-BE32-E72D297353CC}">
              <c16:uniqueId val="{0000000B-AF42-4CA3-B24B-93697FC8D31D}"/>
            </c:ext>
          </c:extLst>
        </c:ser>
        <c:dLbls>
          <c:showLegendKey val="0"/>
          <c:showVal val="0"/>
          <c:showCatName val="0"/>
          <c:showSerName val="0"/>
          <c:showPercent val="0"/>
          <c:showBubbleSize val="0"/>
        </c:dLbls>
        <c:marker val="1"/>
        <c:smooth val="0"/>
        <c:axId val="1141201448"/>
        <c:axId val="1141207024"/>
      </c:lineChart>
      <c:catAx>
        <c:axId val="146601856"/>
        <c:scaling>
          <c:orientation val="minMax"/>
        </c:scaling>
        <c:delete val="0"/>
        <c:axPos val="b"/>
        <c:numFmt formatCode="General" sourceLinked="0"/>
        <c:majorTickMark val="out"/>
        <c:minorTickMark val="none"/>
        <c:tickLblPos val="nextTo"/>
        <c:crossAx val="146603392"/>
        <c:crosses val="autoZero"/>
        <c:auto val="1"/>
        <c:lblAlgn val="ctr"/>
        <c:lblOffset val="100"/>
        <c:noMultiLvlLbl val="0"/>
      </c:catAx>
      <c:valAx>
        <c:axId val="146603392"/>
        <c:scaling>
          <c:orientation val="minMax"/>
        </c:scaling>
        <c:delete val="0"/>
        <c:axPos val="l"/>
        <c:majorGridlines/>
        <c:numFmt formatCode="#,##0_);\(#,##0\)" sourceLinked="1"/>
        <c:majorTickMark val="out"/>
        <c:minorTickMark val="none"/>
        <c:tickLblPos val="nextTo"/>
        <c:crossAx val="146601856"/>
        <c:crosses val="autoZero"/>
        <c:crossBetween val="between"/>
      </c:valAx>
      <c:valAx>
        <c:axId val="1141207024"/>
        <c:scaling>
          <c:orientation val="minMax"/>
          <c:max val="7000"/>
        </c:scaling>
        <c:delete val="0"/>
        <c:axPos val="r"/>
        <c:numFmt formatCode="#,##0_);\(#,##0\)" sourceLinked="1"/>
        <c:majorTickMark val="out"/>
        <c:minorTickMark val="none"/>
        <c:tickLblPos val="nextTo"/>
        <c:crossAx val="1141201448"/>
        <c:crosses val="max"/>
        <c:crossBetween val="between"/>
      </c:valAx>
      <c:catAx>
        <c:axId val="1141201448"/>
        <c:scaling>
          <c:orientation val="minMax"/>
        </c:scaling>
        <c:delete val="1"/>
        <c:axPos val="b"/>
        <c:numFmt formatCode="General" sourceLinked="1"/>
        <c:majorTickMark val="out"/>
        <c:minorTickMark val="none"/>
        <c:tickLblPos val="nextTo"/>
        <c:crossAx val="1141207024"/>
        <c:crosses val="autoZero"/>
        <c:auto val="1"/>
        <c:lblAlgn val="ctr"/>
        <c:lblOffset val="100"/>
        <c:noMultiLvlLbl val="0"/>
      </c:catAx>
    </c:plotArea>
    <c:legend>
      <c:legendPos val="b"/>
      <c:overlay val="0"/>
    </c:legend>
    <c:plotVisOnly val="1"/>
    <c:dispBlanksAs val="gap"/>
    <c:showDLblsOverMax val="0"/>
  </c:chart>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IRS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2004</c:v>
                </c:pt>
                <c:pt idx="1">
                  <c:v>2007</c:v>
                </c:pt>
                <c:pt idx="2">
                  <c:v>2011</c:v>
                </c:pt>
                <c:pt idx="3">
                  <c:v>2014</c:v>
                </c:pt>
                <c:pt idx="4">
                  <c:v>2019</c:v>
                </c:pt>
              </c:numCache>
            </c:numRef>
          </c:cat>
          <c:val>
            <c:numRef>
              <c:f>Sheet1!$B$2:$B$6</c:f>
              <c:numCache>
                <c:formatCode>General</c:formatCode>
                <c:ptCount val="5"/>
                <c:pt idx="0">
                  <c:v>33</c:v>
                </c:pt>
                <c:pt idx="1">
                  <c:v>37</c:v>
                </c:pt>
                <c:pt idx="2">
                  <c:v>31</c:v>
                </c:pt>
                <c:pt idx="3">
                  <c:v>37</c:v>
                </c:pt>
                <c:pt idx="4">
                  <c:v>37</c:v>
                </c:pt>
              </c:numCache>
            </c:numRef>
          </c:val>
          <c:extLst>
            <c:ext xmlns:c16="http://schemas.microsoft.com/office/drawing/2014/chart" uri="{C3380CC4-5D6E-409C-BE32-E72D297353CC}">
              <c16:uniqueId val="{00000000-F033-4E57-907A-443A55A63895}"/>
            </c:ext>
          </c:extLst>
        </c:ser>
        <c:ser>
          <c:idx val="1"/>
          <c:order val="1"/>
          <c:tx>
            <c:strRef>
              <c:f>Sheet1!$C$1</c:f>
              <c:strCache>
                <c:ptCount val="1"/>
                <c:pt idx="0">
                  <c:v>FAFSA</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2004</c:v>
                </c:pt>
                <c:pt idx="1">
                  <c:v>2007</c:v>
                </c:pt>
                <c:pt idx="2">
                  <c:v>2011</c:v>
                </c:pt>
                <c:pt idx="3">
                  <c:v>2014</c:v>
                </c:pt>
                <c:pt idx="4">
                  <c:v>2019</c:v>
                </c:pt>
              </c:numCache>
            </c:numRef>
          </c:cat>
          <c:val>
            <c:numRef>
              <c:f>Sheet1!$C$2:$C$6</c:f>
              <c:numCache>
                <c:formatCode>General</c:formatCode>
                <c:ptCount val="5"/>
                <c:pt idx="0">
                  <c:v>27</c:v>
                </c:pt>
                <c:pt idx="1">
                  <c:v>22</c:v>
                </c:pt>
                <c:pt idx="2">
                  <c:v>26</c:v>
                </c:pt>
                <c:pt idx="3">
                  <c:v>28</c:v>
                </c:pt>
                <c:pt idx="4">
                  <c:v>21</c:v>
                </c:pt>
              </c:numCache>
            </c:numRef>
          </c:val>
          <c:extLst>
            <c:ext xmlns:c16="http://schemas.microsoft.com/office/drawing/2014/chart" uri="{C3380CC4-5D6E-409C-BE32-E72D297353CC}">
              <c16:uniqueId val="{00000001-F033-4E57-907A-443A55A63895}"/>
            </c:ext>
          </c:extLst>
        </c:ser>
        <c:ser>
          <c:idx val="2"/>
          <c:order val="2"/>
          <c:tx>
            <c:strRef>
              <c:f>Sheet1!$D$1</c:f>
              <c:strCache>
                <c:ptCount val="1"/>
                <c:pt idx="0">
                  <c:v>Other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2004</c:v>
                </c:pt>
                <c:pt idx="1">
                  <c:v>2007</c:v>
                </c:pt>
                <c:pt idx="2">
                  <c:v>2011</c:v>
                </c:pt>
                <c:pt idx="3">
                  <c:v>2014</c:v>
                </c:pt>
                <c:pt idx="4">
                  <c:v>2019</c:v>
                </c:pt>
              </c:numCache>
            </c:numRef>
          </c:cat>
          <c:val>
            <c:numRef>
              <c:f>Sheet1!$D$2:$D$6</c:f>
              <c:numCache>
                <c:formatCode>General</c:formatCode>
                <c:ptCount val="5"/>
                <c:pt idx="0">
                  <c:v>6</c:v>
                </c:pt>
                <c:pt idx="1">
                  <c:v>11</c:v>
                </c:pt>
                <c:pt idx="2">
                  <c:v>16</c:v>
                </c:pt>
                <c:pt idx="3">
                  <c:v>10</c:v>
                </c:pt>
                <c:pt idx="4">
                  <c:v>11</c:v>
                </c:pt>
              </c:numCache>
            </c:numRef>
          </c:val>
          <c:extLst>
            <c:ext xmlns:c16="http://schemas.microsoft.com/office/drawing/2014/chart" uri="{C3380CC4-5D6E-409C-BE32-E72D297353CC}">
              <c16:uniqueId val="{00000002-F033-4E57-907A-443A55A63895}"/>
            </c:ext>
          </c:extLst>
        </c:ser>
        <c:dLbls>
          <c:showLegendKey val="0"/>
          <c:showVal val="0"/>
          <c:showCatName val="0"/>
          <c:showSerName val="0"/>
          <c:showPercent val="0"/>
          <c:showBubbleSize val="0"/>
        </c:dLbls>
        <c:gapWidth val="150"/>
        <c:overlap val="100"/>
        <c:axId val="623363216"/>
        <c:axId val="624284800"/>
      </c:barChart>
      <c:catAx>
        <c:axId val="623363216"/>
        <c:scaling>
          <c:orientation val="minMax"/>
        </c:scaling>
        <c:delete val="0"/>
        <c:axPos val="b"/>
        <c:numFmt formatCode="General" sourceLinked="1"/>
        <c:majorTickMark val="out"/>
        <c:minorTickMark val="none"/>
        <c:tickLblPos val="nextTo"/>
        <c:crossAx val="624284800"/>
        <c:crosses val="autoZero"/>
        <c:auto val="1"/>
        <c:lblAlgn val="ctr"/>
        <c:lblOffset val="100"/>
        <c:noMultiLvlLbl val="0"/>
      </c:catAx>
      <c:valAx>
        <c:axId val="624284800"/>
        <c:scaling>
          <c:orientation val="minMax"/>
        </c:scaling>
        <c:delete val="0"/>
        <c:axPos val="l"/>
        <c:majorGridlines/>
        <c:numFmt formatCode="0%" sourceLinked="1"/>
        <c:majorTickMark val="out"/>
        <c:minorTickMark val="none"/>
        <c:tickLblPos val="nextTo"/>
        <c:crossAx val="62336321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660421545667447"/>
          <c:y val="2.4830699774266364E-2"/>
          <c:w val="0.62295081967213117"/>
          <c:h val="0.67494356659142207"/>
        </c:manualLayout>
      </c:layout>
      <c:barChart>
        <c:barDir val="bar"/>
        <c:grouping val="percentStacked"/>
        <c:varyColors val="0"/>
        <c:ser>
          <c:idx val="3"/>
          <c:order val="0"/>
          <c:tx>
            <c:strRef>
              <c:f>Sheet1!$A$2</c:f>
              <c:strCache>
                <c:ptCount val="1"/>
                <c:pt idx="0">
                  <c:v>Do not offer to TR recipients</c:v>
                </c:pt>
              </c:strCache>
            </c:strRef>
          </c:tx>
          <c:spPr>
            <a:solidFill>
              <a:srgbClr val="00FFFF"/>
            </a:solidFill>
            <a:ln w="12700">
              <a:solidFill>
                <a:schemeClr val="tx1"/>
              </a:solidFill>
              <a:prstDash val="solid"/>
            </a:ln>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Unfunded IGA: Need-Based</c:v>
                </c:pt>
                <c:pt idx="1">
                  <c:v>Unfunded IGA: Not Need-Based</c:v>
                </c:pt>
                <c:pt idx="2">
                  <c:v>Funded IGA (endowed &amp; restricted)</c:v>
                </c:pt>
                <c:pt idx="3">
                  <c:v>Private Scholarship</c:v>
                </c:pt>
                <c:pt idx="4">
                  <c:v>Government: Need-Based</c:v>
                </c:pt>
                <c:pt idx="5">
                  <c:v>Military Benefit</c:v>
                </c:pt>
              </c:strCache>
            </c:strRef>
          </c:cat>
          <c:val>
            <c:numRef>
              <c:f>Sheet1!$B$2:$G$2</c:f>
              <c:numCache>
                <c:formatCode>General</c:formatCode>
                <c:ptCount val="6"/>
                <c:pt idx="0">
                  <c:v>38</c:v>
                </c:pt>
                <c:pt idx="1">
                  <c:v>28</c:v>
                </c:pt>
                <c:pt idx="2">
                  <c:v>31</c:v>
                </c:pt>
                <c:pt idx="3">
                  <c:v>3</c:v>
                </c:pt>
                <c:pt idx="4">
                  <c:v>0</c:v>
                </c:pt>
                <c:pt idx="5">
                  <c:v>5</c:v>
                </c:pt>
              </c:numCache>
            </c:numRef>
          </c:val>
          <c:extLst>
            <c:ext xmlns:c16="http://schemas.microsoft.com/office/drawing/2014/chart" uri="{C3380CC4-5D6E-409C-BE32-E72D297353CC}">
              <c16:uniqueId val="{00000000-7C5E-42E0-88D8-FB62285A066F}"/>
            </c:ext>
          </c:extLst>
        </c:ser>
        <c:ser>
          <c:idx val="0"/>
          <c:order val="1"/>
          <c:tx>
            <c:strRef>
              <c:f>Sheet1!$A$3</c:f>
              <c:strCache>
                <c:ptCount val="1"/>
                <c:pt idx="0">
                  <c:v>Offer, no change to TR</c:v>
                </c:pt>
              </c:strCache>
            </c:strRef>
          </c:tx>
          <c:spPr>
            <a:solidFill>
              <a:srgbClr val="FFFF00"/>
            </a:solidFill>
            <a:ln w="12700">
              <a:solidFill>
                <a:schemeClr val="tx1"/>
              </a:solidFill>
              <a:prstDash val="solid"/>
            </a:ln>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Unfunded IGA: Need-Based</c:v>
                </c:pt>
                <c:pt idx="1">
                  <c:v>Unfunded IGA: Not Need-Based</c:v>
                </c:pt>
                <c:pt idx="2">
                  <c:v>Funded IGA (endowed &amp; restricted)</c:v>
                </c:pt>
                <c:pt idx="3">
                  <c:v>Private Scholarship</c:v>
                </c:pt>
                <c:pt idx="4">
                  <c:v>Government: Need-Based</c:v>
                </c:pt>
                <c:pt idx="5">
                  <c:v>Military Benefit</c:v>
                </c:pt>
              </c:strCache>
            </c:strRef>
          </c:cat>
          <c:val>
            <c:numRef>
              <c:f>Sheet1!$B$3:$G$3</c:f>
              <c:numCache>
                <c:formatCode>General</c:formatCode>
                <c:ptCount val="6"/>
                <c:pt idx="0">
                  <c:v>3</c:v>
                </c:pt>
                <c:pt idx="1">
                  <c:v>6</c:v>
                </c:pt>
                <c:pt idx="2">
                  <c:v>8</c:v>
                </c:pt>
                <c:pt idx="3">
                  <c:v>44</c:v>
                </c:pt>
                <c:pt idx="4">
                  <c:v>28</c:v>
                </c:pt>
                <c:pt idx="5">
                  <c:v>21</c:v>
                </c:pt>
              </c:numCache>
            </c:numRef>
          </c:val>
          <c:extLst>
            <c:ext xmlns:c16="http://schemas.microsoft.com/office/drawing/2014/chart" uri="{C3380CC4-5D6E-409C-BE32-E72D297353CC}">
              <c16:uniqueId val="{00000001-7C5E-42E0-88D8-FB62285A066F}"/>
            </c:ext>
          </c:extLst>
        </c:ser>
        <c:ser>
          <c:idx val="1"/>
          <c:order val="2"/>
          <c:tx>
            <c:strRef>
              <c:f>Sheet1!$A$4</c:f>
              <c:strCache>
                <c:ptCount val="1"/>
                <c:pt idx="0">
                  <c:v>Offer, TR is reduced</c:v>
                </c:pt>
              </c:strCache>
            </c:strRef>
          </c:tx>
          <c:spPr>
            <a:solidFill>
              <a:srgbClr val="000080"/>
            </a:solidFill>
            <a:ln w="12700">
              <a:solidFill>
                <a:schemeClr val="tx1"/>
              </a:solidFill>
              <a:prstDash val="solid"/>
            </a:ln>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Unfunded IGA: Need-Based</c:v>
                </c:pt>
                <c:pt idx="1">
                  <c:v>Unfunded IGA: Not Need-Based</c:v>
                </c:pt>
                <c:pt idx="2">
                  <c:v>Funded IGA (endowed &amp; restricted)</c:v>
                </c:pt>
                <c:pt idx="3">
                  <c:v>Private Scholarship</c:v>
                </c:pt>
                <c:pt idx="4">
                  <c:v>Government: Need-Based</c:v>
                </c:pt>
                <c:pt idx="5">
                  <c:v>Military Benefit</c:v>
                </c:pt>
              </c:strCache>
            </c:strRef>
          </c:cat>
          <c:val>
            <c:numRef>
              <c:f>Sheet1!$B$4:$G$4</c:f>
              <c:numCache>
                <c:formatCode>General</c:formatCode>
                <c:ptCount val="6"/>
                <c:pt idx="0">
                  <c:v>19</c:v>
                </c:pt>
                <c:pt idx="1">
                  <c:v>26</c:v>
                </c:pt>
                <c:pt idx="2">
                  <c:v>21</c:v>
                </c:pt>
                <c:pt idx="3">
                  <c:v>12</c:v>
                </c:pt>
                <c:pt idx="4">
                  <c:v>31</c:v>
                </c:pt>
                <c:pt idx="5">
                  <c:v>27</c:v>
                </c:pt>
              </c:numCache>
            </c:numRef>
          </c:val>
          <c:extLst>
            <c:ext xmlns:c16="http://schemas.microsoft.com/office/drawing/2014/chart" uri="{C3380CC4-5D6E-409C-BE32-E72D297353CC}">
              <c16:uniqueId val="{00000002-7C5E-42E0-88D8-FB62285A066F}"/>
            </c:ext>
          </c:extLst>
        </c:ser>
        <c:dLbls>
          <c:showLegendKey val="0"/>
          <c:showVal val="0"/>
          <c:showCatName val="0"/>
          <c:showSerName val="0"/>
          <c:showPercent val="0"/>
          <c:showBubbleSize val="0"/>
        </c:dLbls>
        <c:gapWidth val="150"/>
        <c:overlap val="100"/>
        <c:axId val="624285976"/>
        <c:axId val="624286368"/>
      </c:barChart>
      <c:catAx>
        <c:axId val="624285976"/>
        <c:scaling>
          <c:orientation val="minMax"/>
        </c:scaling>
        <c:delete val="0"/>
        <c:axPos val="l"/>
        <c:numFmt formatCode="General" sourceLinked="1"/>
        <c:majorTickMark val="out"/>
        <c:minorTickMark val="none"/>
        <c:tickLblPos val="nextTo"/>
        <c:spPr>
          <a:ln w="3175">
            <a:solidFill>
              <a:schemeClr val="tx1"/>
            </a:solidFill>
            <a:prstDash val="solid"/>
          </a:ln>
        </c:spPr>
        <c:txPr>
          <a:bodyPr rot="0" vert="horz"/>
          <a:lstStyle/>
          <a:p>
            <a:pPr>
              <a:defRPr sz="1600" b="1" i="0" u="none" strike="noStrike" baseline="0">
                <a:solidFill>
                  <a:schemeClr val="tx1"/>
                </a:solidFill>
                <a:latin typeface="Arial"/>
                <a:ea typeface="Arial"/>
                <a:cs typeface="Arial"/>
              </a:defRPr>
            </a:pPr>
            <a:endParaRPr lang="en-US"/>
          </a:p>
        </c:txPr>
        <c:crossAx val="624286368"/>
        <c:crosses val="autoZero"/>
        <c:auto val="1"/>
        <c:lblAlgn val="ctr"/>
        <c:lblOffset val="100"/>
        <c:tickLblSkip val="1"/>
        <c:tickMarkSkip val="1"/>
        <c:noMultiLvlLbl val="0"/>
      </c:catAx>
      <c:valAx>
        <c:axId val="624286368"/>
        <c:scaling>
          <c:orientation val="minMax"/>
        </c:scaling>
        <c:delete val="0"/>
        <c:axPos val="b"/>
        <c:majorGridlines>
          <c:spPr>
            <a:ln w="3175">
              <a:solidFill>
                <a:schemeClr val="tx1"/>
              </a:solidFill>
              <a:prstDash val="solid"/>
            </a:ln>
          </c:spPr>
        </c:majorGridlines>
        <c:numFmt formatCode="0%" sourceLinked="1"/>
        <c:majorTickMark val="out"/>
        <c:minorTickMark val="none"/>
        <c:tickLblPos val="nextTo"/>
        <c:spPr>
          <a:ln w="3175">
            <a:solidFill>
              <a:schemeClr val="tx1"/>
            </a:solidFill>
            <a:prstDash val="solid"/>
          </a:ln>
        </c:spPr>
        <c:txPr>
          <a:bodyPr rot="0" vert="horz"/>
          <a:lstStyle/>
          <a:p>
            <a:pPr>
              <a:defRPr sz="1725" b="1" i="0" u="none" strike="noStrike" baseline="0">
                <a:solidFill>
                  <a:schemeClr val="tx1"/>
                </a:solidFill>
                <a:latin typeface="Arial"/>
                <a:ea typeface="Arial"/>
                <a:cs typeface="Arial"/>
              </a:defRPr>
            </a:pPr>
            <a:endParaRPr lang="en-US"/>
          </a:p>
        </c:txPr>
        <c:crossAx val="624285976"/>
        <c:crosses val="autoZero"/>
        <c:crossBetween val="between"/>
      </c:valAx>
      <c:spPr>
        <a:noFill/>
        <a:ln w="12700">
          <a:solidFill>
            <a:schemeClr val="tx1"/>
          </a:solidFill>
          <a:prstDash val="solid"/>
        </a:ln>
      </c:spPr>
    </c:plotArea>
    <c:legend>
      <c:legendPos val="b"/>
      <c:layout>
        <c:manualLayout>
          <c:xMode val="edge"/>
          <c:yMode val="edge"/>
          <c:x val="2.1417568897637795E-2"/>
          <c:y val="0.84198645598194133"/>
          <c:w val="0.94544783464566939"/>
          <c:h val="0.15124153498871332"/>
        </c:manualLayout>
      </c:layout>
      <c:overlay val="0"/>
      <c:spPr>
        <a:noFill/>
        <a:ln w="3175">
          <a:solidFill>
            <a:schemeClr val="tx1"/>
          </a:solidFill>
          <a:prstDash val="solid"/>
        </a:ln>
      </c:spPr>
      <c:txPr>
        <a:bodyPr/>
        <a:lstStyle/>
        <a:p>
          <a:pPr>
            <a:defRPr sz="1585"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725" b="1" i="0" u="none" strike="noStrike" baseline="0">
          <a:solidFill>
            <a:schemeClr val="tx1"/>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2003-2004</c:v>
                </c:pt>
              </c:strCache>
            </c:strRef>
          </c:tx>
          <c:invertIfNegative val="0"/>
          <c:cat>
            <c:strRef>
              <c:f>Sheet1!$A$2:$A$6</c:f>
              <c:strCache>
                <c:ptCount val="5"/>
                <c:pt idx="0">
                  <c:v>Non-institutional aid, only</c:v>
                </c:pt>
                <c:pt idx="1">
                  <c:v>Normal aid package</c:v>
                </c:pt>
                <c:pt idx="2">
                  <c:v>Same non-institutional; 
Reduce institutional aid</c:v>
                </c:pt>
                <c:pt idx="3">
                  <c:v>Same non-institutional;
IGA up/down relative to cost</c:v>
                </c:pt>
                <c:pt idx="4">
                  <c:v>No Aid Offered</c:v>
                </c:pt>
              </c:strCache>
            </c:strRef>
          </c:cat>
          <c:val>
            <c:numRef>
              <c:f>Sheet1!$B$2:$B$6</c:f>
              <c:numCache>
                <c:formatCode>0.0%</c:formatCode>
                <c:ptCount val="5"/>
                <c:pt idx="0">
                  <c:v>0.20599999999999999</c:v>
                </c:pt>
                <c:pt idx="1">
                  <c:v>0.50800000000000001</c:v>
                </c:pt>
                <c:pt idx="2">
                  <c:v>0.23799999999999999</c:v>
                </c:pt>
                <c:pt idx="3">
                  <c:v>4.8000000000000001E-2</c:v>
                </c:pt>
              </c:numCache>
            </c:numRef>
          </c:val>
          <c:extLst>
            <c:ext xmlns:c16="http://schemas.microsoft.com/office/drawing/2014/chart" uri="{C3380CC4-5D6E-409C-BE32-E72D297353CC}">
              <c16:uniqueId val="{00000000-C95C-45D6-AD1E-9383DED42DBB}"/>
            </c:ext>
          </c:extLst>
        </c:ser>
        <c:ser>
          <c:idx val="1"/>
          <c:order val="1"/>
          <c:tx>
            <c:strRef>
              <c:f>Sheet1!$C$1</c:f>
              <c:strCache>
                <c:ptCount val="1"/>
                <c:pt idx="0">
                  <c:v>2006-2007</c:v>
                </c:pt>
              </c:strCache>
            </c:strRef>
          </c:tx>
          <c:invertIfNegative val="0"/>
          <c:cat>
            <c:strRef>
              <c:f>Sheet1!$A$2:$A$6</c:f>
              <c:strCache>
                <c:ptCount val="5"/>
                <c:pt idx="0">
                  <c:v>Non-institutional aid, only</c:v>
                </c:pt>
                <c:pt idx="1">
                  <c:v>Normal aid package</c:v>
                </c:pt>
                <c:pt idx="2">
                  <c:v>Same non-institutional; 
Reduce institutional aid</c:v>
                </c:pt>
                <c:pt idx="3">
                  <c:v>Same non-institutional;
IGA up/down relative to cost</c:v>
                </c:pt>
                <c:pt idx="4">
                  <c:v>No Aid Offered</c:v>
                </c:pt>
              </c:strCache>
            </c:strRef>
          </c:cat>
          <c:val>
            <c:numRef>
              <c:f>Sheet1!$C$2:$C$6</c:f>
              <c:numCache>
                <c:formatCode>0.0%</c:formatCode>
                <c:ptCount val="5"/>
                <c:pt idx="0">
                  <c:v>0.17699999999999999</c:v>
                </c:pt>
                <c:pt idx="1">
                  <c:v>0.51600000000000001</c:v>
                </c:pt>
                <c:pt idx="2">
                  <c:v>0.17699999999999999</c:v>
                </c:pt>
                <c:pt idx="3">
                  <c:v>0.129</c:v>
                </c:pt>
              </c:numCache>
            </c:numRef>
          </c:val>
          <c:extLst>
            <c:ext xmlns:c16="http://schemas.microsoft.com/office/drawing/2014/chart" uri="{C3380CC4-5D6E-409C-BE32-E72D297353CC}">
              <c16:uniqueId val="{00000001-C95C-45D6-AD1E-9383DED42DBB}"/>
            </c:ext>
          </c:extLst>
        </c:ser>
        <c:ser>
          <c:idx val="2"/>
          <c:order val="2"/>
          <c:tx>
            <c:strRef>
              <c:f>Sheet1!$D$1</c:f>
              <c:strCache>
                <c:ptCount val="1"/>
                <c:pt idx="0">
                  <c:v>2010-2011</c:v>
                </c:pt>
              </c:strCache>
            </c:strRef>
          </c:tx>
          <c:invertIfNegative val="0"/>
          <c:cat>
            <c:strRef>
              <c:f>Sheet1!$A$2:$A$6</c:f>
              <c:strCache>
                <c:ptCount val="5"/>
                <c:pt idx="0">
                  <c:v>Non-institutional aid, only</c:v>
                </c:pt>
                <c:pt idx="1">
                  <c:v>Normal aid package</c:v>
                </c:pt>
                <c:pt idx="2">
                  <c:v>Same non-institutional; 
Reduce institutional aid</c:v>
                </c:pt>
                <c:pt idx="3">
                  <c:v>Same non-institutional;
IGA up/down relative to cost</c:v>
                </c:pt>
                <c:pt idx="4">
                  <c:v>No Aid Offered</c:v>
                </c:pt>
              </c:strCache>
            </c:strRef>
          </c:cat>
          <c:val>
            <c:numRef>
              <c:f>Sheet1!$D$2:$D$6</c:f>
              <c:numCache>
                <c:formatCode>0.0%</c:formatCode>
                <c:ptCount val="5"/>
                <c:pt idx="0">
                  <c:v>0.19400000000000001</c:v>
                </c:pt>
                <c:pt idx="1">
                  <c:v>0.45800000000000002</c:v>
                </c:pt>
                <c:pt idx="2">
                  <c:v>0.222</c:v>
                </c:pt>
                <c:pt idx="3">
                  <c:v>8.3000000000000004E-2</c:v>
                </c:pt>
                <c:pt idx="4">
                  <c:v>4.2000000000000003E-2</c:v>
                </c:pt>
              </c:numCache>
            </c:numRef>
          </c:val>
          <c:extLst>
            <c:ext xmlns:c16="http://schemas.microsoft.com/office/drawing/2014/chart" uri="{C3380CC4-5D6E-409C-BE32-E72D297353CC}">
              <c16:uniqueId val="{00000002-C95C-45D6-AD1E-9383DED42DBB}"/>
            </c:ext>
          </c:extLst>
        </c:ser>
        <c:ser>
          <c:idx val="3"/>
          <c:order val="3"/>
          <c:tx>
            <c:strRef>
              <c:f>Sheet1!$E$1</c:f>
              <c:strCache>
                <c:ptCount val="1"/>
                <c:pt idx="0">
                  <c:v>2014-2015</c:v>
                </c:pt>
              </c:strCache>
            </c:strRef>
          </c:tx>
          <c:invertIfNegative val="0"/>
          <c:cat>
            <c:strRef>
              <c:f>Sheet1!$A$2:$A$6</c:f>
              <c:strCache>
                <c:ptCount val="5"/>
                <c:pt idx="0">
                  <c:v>Non-institutional aid, only</c:v>
                </c:pt>
                <c:pt idx="1">
                  <c:v>Normal aid package</c:v>
                </c:pt>
                <c:pt idx="2">
                  <c:v>Same non-institutional; 
Reduce institutional aid</c:v>
                </c:pt>
                <c:pt idx="3">
                  <c:v>Same non-institutional;
IGA up/down relative to cost</c:v>
                </c:pt>
                <c:pt idx="4">
                  <c:v>No Aid Offered</c:v>
                </c:pt>
              </c:strCache>
            </c:strRef>
          </c:cat>
          <c:val>
            <c:numRef>
              <c:f>Sheet1!$E$2:$E$6</c:f>
              <c:numCache>
                <c:formatCode>0.0%</c:formatCode>
                <c:ptCount val="5"/>
                <c:pt idx="0">
                  <c:v>0.23</c:v>
                </c:pt>
                <c:pt idx="1">
                  <c:v>0.443</c:v>
                </c:pt>
                <c:pt idx="2">
                  <c:v>0.27900000000000003</c:v>
                </c:pt>
                <c:pt idx="3">
                  <c:v>0.14799999999999999</c:v>
                </c:pt>
                <c:pt idx="4">
                  <c:v>1.6E-2</c:v>
                </c:pt>
              </c:numCache>
            </c:numRef>
          </c:val>
          <c:extLst>
            <c:ext xmlns:c16="http://schemas.microsoft.com/office/drawing/2014/chart" uri="{C3380CC4-5D6E-409C-BE32-E72D297353CC}">
              <c16:uniqueId val="{00000003-C95C-45D6-AD1E-9383DED42DBB}"/>
            </c:ext>
          </c:extLst>
        </c:ser>
        <c:ser>
          <c:idx val="4"/>
          <c:order val="4"/>
          <c:tx>
            <c:strRef>
              <c:f>Sheet1!$F$1</c:f>
              <c:strCache>
                <c:ptCount val="1"/>
                <c:pt idx="0">
                  <c:v>2018-2019</c:v>
                </c:pt>
              </c:strCache>
            </c:strRef>
          </c:tx>
          <c:invertIfNegative val="0"/>
          <c:dLbls>
            <c:dLbl>
              <c:idx val="0"/>
              <c:layout>
                <c:manualLayout>
                  <c:x val="3.0864197530864196E-3"/>
                  <c:y val="-3.64784245916283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7F-4F7D-A7F7-81CEE7ED922C}"/>
                </c:ext>
              </c:extLst>
            </c:dLbl>
            <c:dLbl>
              <c:idx val="1"/>
              <c:layout>
                <c:manualLayout>
                  <c:x val="4.6296296296296294E-3"/>
                  <c:y val="-3.64784245916283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7F-4F7D-A7F7-81CEE7ED922C}"/>
                </c:ext>
              </c:extLst>
            </c:dLbl>
            <c:dLbl>
              <c:idx val="2"/>
              <c:layout>
                <c:manualLayout>
                  <c:x val="6.1728395061728392E-3"/>
                  <c:y val="-5.0508587896100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7F-4F7D-A7F7-81CEE7ED922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Non-institutional aid, only</c:v>
                </c:pt>
                <c:pt idx="1">
                  <c:v>Normal aid package</c:v>
                </c:pt>
                <c:pt idx="2">
                  <c:v>Same non-institutional; 
Reduce institutional aid</c:v>
                </c:pt>
                <c:pt idx="3">
                  <c:v>Same non-institutional;
IGA up/down relative to cost</c:v>
                </c:pt>
                <c:pt idx="4">
                  <c:v>No Aid Offered</c:v>
                </c:pt>
              </c:strCache>
            </c:strRef>
          </c:cat>
          <c:val>
            <c:numRef>
              <c:f>Sheet1!$F$2:$F$6</c:f>
              <c:numCache>
                <c:formatCode>0.0%</c:formatCode>
                <c:ptCount val="5"/>
                <c:pt idx="0">
                  <c:v>0.19</c:v>
                </c:pt>
                <c:pt idx="1">
                  <c:v>0.41</c:v>
                </c:pt>
                <c:pt idx="2">
                  <c:v>0.24</c:v>
                </c:pt>
                <c:pt idx="3">
                  <c:v>0.13</c:v>
                </c:pt>
                <c:pt idx="4">
                  <c:v>0.04</c:v>
                </c:pt>
              </c:numCache>
            </c:numRef>
          </c:val>
          <c:extLst>
            <c:ext xmlns:c16="http://schemas.microsoft.com/office/drawing/2014/chart" uri="{C3380CC4-5D6E-409C-BE32-E72D297353CC}">
              <c16:uniqueId val="{00000000-977F-4F7D-A7F7-81CEE7ED922C}"/>
            </c:ext>
          </c:extLst>
        </c:ser>
        <c:dLbls>
          <c:showLegendKey val="0"/>
          <c:showVal val="0"/>
          <c:showCatName val="0"/>
          <c:showSerName val="0"/>
          <c:showPercent val="0"/>
          <c:showBubbleSize val="0"/>
        </c:dLbls>
        <c:gapWidth val="150"/>
        <c:axId val="575293440"/>
        <c:axId val="575293832"/>
      </c:barChart>
      <c:catAx>
        <c:axId val="575293440"/>
        <c:scaling>
          <c:orientation val="minMax"/>
        </c:scaling>
        <c:delete val="0"/>
        <c:axPos val="b"/>
        <c:numFmt formatCode="General" sourceLinked="0"/>
        <c:majorTickMark val="out"/>
        <c:minorTickMark val="none"/>
        <c:tickLblPos val="nextTo"/>
        <c:txPr>
          <a:bodyPr rot="0" vert="horz"/>
          <a:lstStyle/>
          <a:p>
            <a:pPr>
              <a:defRPr sz="1400"/>
            </a:pPr>
            <a:endParaRPr lang="en-US"/>
          </a:p>
        </c:txPr>
        <c:crossAx val="575293832"/>
        <c:crosses val="autoZero"/>
        <c:auto val="1"/>
        <c:lblAlgn val="ctr"/>
        <c:lblOffset val="100"/>
        <c:noMultiLvlLbl val="0"/>
      </c:catAx>
      <c:valAx>
        <c:axId val="575293832"/>
        <c:scaling>
          <c:orientation val="minMax"/>
        </c:scaling>
        <c:delete val="0"/>
        <c:axPos val="l"/>
        <c:majorGridlines/>
        <c:numFmt formatCode="0.0%" sourceLinked="1"/>
        <c:majorTickMark val="out"/>
        <c:minorTickMark val="none"/>
        <c:tickLblPos val="nextTo"/>
        <c:crossAx val="575293440"/>
        <c:crosses val="autoZero"/>
        <c:crossBetween val="between"/>
      </c:valAx>
      <c:spPr>
        <a:noFill/>
      </c:spPr>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2007 Survey</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BA-4163-BF0B-D70648D6D5F5}"/>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BA-4163-BF0B-D70648D6D5F5}"/>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BA-4163-BF0B-D70648D6D5F5}"/>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BA-4163-BF0B-D70648D6D5F5}"/>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BA-4163-BF0B-D70648D6D5F5}"/>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2BA-4163-BF0B-D70648D6D5F5}"/>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2BA-4163-BF0B-D70648D6D5F5}"/>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2BA-4163-BF0B-D70648D6D5F5}"/>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2BA-4163-BF0B-D70648D6D5F5}"/>
                </c:ext>
              </c:extLst>
            </c:dLbl>
            <c:spPr>
              <a:noFill/>
              <a:ln>
                <a:noFill/>
              </a:ln>
              <a:effectLst/>
            </c:spPr>
            <c:txPr>
              <a:bodyPr/>
              <a:lstStyle/>
              <a:p>
                <a:pPr>
                  <a:defRPr sz="120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Other (e.g. Taxes)</c:v>
                </c:pt>
                <c:pt idx="1">
                  <c:v>Institutional Aid App</c:v>
                </c:pt>
                <c:pt idx="2">
                  <c:v>FAFSA</c:v>
                </c:pt>
                <c:pt idx="3">
                  <c:v>Admitted</c:v>
                </c:pt>
              </c:strCache>
            </c:strRef>
          </c:cat>
          <c:val>
            <c:numRef>
              <c:f>Sheet1!$B$2:$B$5</c:f>
              <c:numCache>
                <c:formatCode>0%</c:formatCode>
                <c:ptCount val="4"/>
                <c:pt idx="0">
                  <c:v>5.3571428571428568E-2</c:v>
                </c:pt>
                <c:pt idx="1">
                  <c:v>0.26</c:v>
                </c:pt>
                <c:pt idx="2">
                  <c:v>0.971830985915493</c:v>
                </c:pt>
                <c:pt idx="3">
                  <c:v>0.95774647887323938</c:v>
                </c:pt>
              </c:numCache>
            </c:numRef>
          </c:val>
          <c:extLst>
            <c:ext xmlns:c16="http://schemas.microsoft.com/office/drawing/2014/chart" uri="{C3380CC4-5D6E-409C-BE32-E72D297353CC}">
              <c16:uniqueId val="{00000009-32BA-4163-BF0B-D70648D6D5F5}"/>
            </c:ext>
          </c:extLst>
        </c:ser>
        <c:ser>
          <c:idx val="1"/>
          <c:order val="1"/>
          <c:tx>
            <c:strRef>
              <c:f>Sheet1!$C$1</c:f>
              <c:strCache>
                <c:ptCount val="1"/>
                <c:pt idx="0">
                  <c:v>2011 Survey</c:v>
                </c:pt>
              </c:strCache>
            </c:strRef>
          </c:tx>
          <c:invertIfNegative val="0"/>
          <c:dLbls>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Other (e.g. Taxes)</c:v>
                </c:pt>
                <c:pt idx="1">
                  <c:v>Institutional Aid App</c:v>
                </c:pt>
                <c:pt idx="2">
                  <c:v>FAFSA</c:v>
                </c:pt>
                <c:pt idx="3">
                  <c:v>Admitted</c:v>
                </c:pt>
              </c:strCache>
            </c:strRef>
          </c:cat>
          <c:val>
            <c:numRef>
              <c:f>Sheet1!$C$2:$C$5</c:f>
              <c:numCache>
                <c:formatCode>0%</c:formatCode>
                <c:ptCount val="4"/>
                <c:pt idx="0">
                  <c:v>7.0000000000000007E-2</c:v>
                </c:pt>
                <c:pt idx="1">
                  <c:v>0.25333333333333335</c:v>
                </c:pt>
                <c:pt idx="2">
                  <c:v>1</c:v>
                </c:pt>
                <c:pt idx="3">
                  <c:v>0.96103896103896103</c:v>
                </c:pt>
              </c:numCache>
            </c:numRef>
          </c:val>
          <c:extLst>
            <c:ext xmlns:c16="http://schemas.microsoft.com/office/drawing/2014/chart" uri="{C3380CC4-5D6E-409C-BE32-E72D297353CC}">
              <c16:uniqueId val="{0000000A-32BA-4163-BF0B-D70648D6D5F5}"/>
            </c:ext>
          </c:extLst>
        </c:ser>
        <c:ser>
          <c:idx val="2"/>
          <c:order val="2"/>
          <c:tx>
            <c:strRef>
              <c:f>Sheet1!$D$1</c:f>
              <c:strCache>
                <c:ptCount val="1"/>
                <c:pt idx="0">
                  <c:v>2015 Survey</c:v>
                </c:pt>
              </c:strCache>
            </c:strRef>
          </c:tx>
          <c:invertIfNegative val="0"/>
          <c:dLbls>
            <c:dLbl>
              <c:idx val="1"/>
              <c:layout>
                <c:manualLayout>
                  <c:x val="1.3888888888888888E-2"/>
                  <c:y val="0.1083687604162915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2BA-4163-BF0B-D70648D6D5F5}"/>
                </c:ext>
              </c:extLst>
            </c:dLbl>
            <c:dLbl>
              <c:idx val="2"/>
              <c:layout>
                <c:manualLayout>
                  <c:x val="1.3888888888888888E-2"/>
                  <c:y val="0.36905339261500814"/>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6.4853334305434038E-2"/>
                      <c:h val="6.6502974063199369E-2"/>
                    </c:manualLayout>
                  </c15:layout>
                </c:ext>
                <c:ext xmlns:c16="http://schemas.microsoft.com/office/drawing/2014/chart" uri="{C3380CC4-5D6E-409C-BE32-E72D297353CC}">
                  <c16:uniqueId val="{0000000C-32BA-4163-BF0B-D70648D6D5F5}"/>
                </c:ext>
              </c:extLst>
            </c:dLbl>
            <c:dLbl>
              <c:idx val="3"/>
              <c:layout>
                <c:manualLayout>
                  <c:x val="9.2592592592592587E-3"/>
                  <c:y val="0.3703430629017514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2BA-4163-BF0B-D70648D6D5F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Other (e.g. Taxes)</c:v>
                </c:pt>
                <c:pt idx="1">
                  <c:v>Institutional Aid App</c:v>
                </c:pt>
                <c:pt idx="2">
                  <c:v>FAFSA</c:v>
                </c:pt>
                <c:pt idx="3">
                  <c:v>Admitted</c:v>
                </c:pt>
              </c:strCache>
            </c:strRef>
          </c:cat>
          <c:val>
            <c:numRef>
              <c:f>Sheet1!$D$2:$D$5</c:f>
              <c:numCache>
                <c:formatCode>0%</c:formatCode>
                <c:ptCount val="4"/>
                <c:pt idx="0">
                  <c:v>0.04</c:v>
                </c:pt>
                <c:pt idx="1">
                  <c:v>0.19</c:v>
                </c:pt>
                <c:pt idx="2">
                  <c:v>0.98648648648648651</c:v>
                </c:pt>
                <c:pt idx="3">
                  <c:v>0.93243243243243246</c:v>
                </c:pt>
              </c:numCache>
            </c:numRef>
          </c:val>
          <c:extLst>
            <c:ext xmlns:c16="http://schemas.microsoft.com/office/drawing/2014/chart" uri="{C3380CC4-5D6E-409C-BE32-E72D297353CC}">
              <c16:uniqueId val="{0000000E-32BA-4163-BF0B-D70648D6D5F5}"/>
            </c:ext>
          </c:extLst>
        </c:ser>
        <c:ser>
          <c:idx val="3"/>
          <c:order val="3"/>
          <c:tx>
            <c:strRef>
              <c:f>Sheet1!$E$1</c:f>
              <c:strCache>
                <c:ptCount val="1"/>
                <c:pt idx="0">
                  <c:v>2019 Survey</c:v>
                </c:pt>
              </c:strCache>
            </c:strRef>
          </c:tx>
          <c:invertIfNegative val="0"/>
          <c:cat>
            <c:strRef>
              <c:f>Sheet1!$A$2:$A$5</c:f>
              <c:strCache>
                <c:ptCount val="4"/>
                <c:pt idx="0">
                  <c:v>Other (e.g. Taxes)</c:v>
                </c:pt>
                <c:pt idx="1">
                  <c:v>Institutional Aid App</c:v>
                </c:pt>
                <c:pt idx="2">
                  <c:v>FAFSA</c:v>
                </c:pt>
                <c:pt idx="3">
                  <c:v>Admitted</c:v>
                </c:pt>
              </c:strCache>
            </c:strRef>
          </c:cat>
          <c:val>
            <c:numRef>
              <c:f>Sheet1!$E$2:$E$5</c:f>
              <c:numCache>
                <c:formatCode>0%</c:formatCode>
                <c:ptCount val="4"/>
                <c:pt idx="0">
                  <c:v>0</c:v>
                </c:pt>
                <c:pt idx="1">
                  <c:v>0.22</c:v>
                </c:pt>
                <c:pt idx="2">
                  <c:v>0.97</c:v>
                </c:pt>
                <c:pt idx="3">
                  <c:v>0.93</c:v>
                </c:pt>
              </c:numCache>
            </c:numRef>
          </c:val>
          <c:extLst>
            <c:ext xmlns:c16="http://schemas.microsoft.com/office/drawing/2014/chart" uri="{C3380CC4-5D6E-409C-BE32-E72D297353CC}">
              <c16:uniqueId val="{00000000-17DA-4D45-97AB-29228F95C46A}"/>
            </c:ext>
          </c:extLst>
        </c:ser>
        <c:dLbls>
          <c:showLegendKey val="0"/>
          <c:showVal val="0"/>
          <c:showCatName val="0"/>
          <c:showSerName val="0"/>
          <c:showPercent val="0"/>
          <c:showBubbleSize val="0"/>
        </c:dLbls>
        <c:gapWidth val="150"/>
        <c:axId val="575430216"/>
        <c:axId val="575430608"/>
      </c:barChart>
      <c:catAx>
        <c:axId val="575430216"/>
        <c:scaling>
          <c:orientation val="minMax"/>
        </c:scaling>
        <c:delete val="0"/>
        <c:axPos val="b"/>
        <c:numFmt formatCode="General" sourceLinked="0"/>
        <c:majorTickMark val="out"/>
        <c:minorTickMark val="none"/>
        <c:tickLblPos val="nextTo"/>
        <c:crossAx val="575430608"/>
        <c:crosses val="autoZero"/>
        <c:auto val="1"/>
        <c:lblAlgn val="ctr"/>
        <c:lblOffset val="100"/>
        <c:noMultiLvlLbl val="0"/>
      </c:catAx>
      <c:valAx>
        <c:axId val="575430608"/>
        <c:scaling>
          <c:orientation val="minMax"/>
          <c:max val="1"/>
        </c:scaling>
        <c:delete val="0"/>
        <c:axPos val="l"/>
        <c:majorGridlines/>
        <c:numFmt formatCode="0%" sourceLinked="1"/>
        <c:majorTickMark val="out"/>
        <c:minorTickMark val="none"/>
        <c:tickLblPos val="nextTo"/>
        <c:crossAx val="575430216"/>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2007 Survey</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33-4273-AC3C-0703DAC97327}"/>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33-4273-AC3C-0703DAC97327}"/>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33-4273-AC3C-0703DAC97327}"/>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33-4273-AC3C-0703DAC97327}"/>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33-4273-AC3C-0703DAC97327}"/>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33-4273-AC3C-0703DAC97327}"/>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33-4273-AC3C-0703DAC97327}"/>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033-4273-AC3C-0703DAC97327}"/>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33-4273-AC3C-0703DAC97327}"/>
                </c:ext>
              </c:extLst>
            </c:dLbl>
            <c:spPr>
              <a:noFill/>
              <a:ln>
                <a:noFill/>
              </a:ln>
              <a:effectLst/>
            </c:spPr>
            <c:txPr>
              <a:bodyPr/>
              <a:lstStyle/>
              <a:p>
                <a:pPr>
                  <a:defRPr sz="120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Other (e.g. Taxes)</c:v>
                </c:pt>
                <c:pt idx="1">
                  <c:v>Institutional Aid App</c:v>
                </c:pt>
                <c:pt idx="2">
                  <c:v>FAFSA</c:v>
                </c:pt>
                <c:pt idx="3">
                  <c:v>Admitted</c:v>
                </c:pt>
              </c:strCache>
            </c:strRef>
          </c:cat>
          <c:val>
            <c:numRef>
              <c:f>Sheet1!$B$2:$B$5</c:f>
              <c:numCache>
                <c:formatCode>0%</c:formatCode>
                <c:ptCount val="4"/>
                <c:pt idx="0">
                  <c:v>0.01</c:v>
                </c:pt>
                <c:pt idx="1">
                  <c:v>0.22</c:v>
                </c:pt>
                <c:pt idx="2">
                  <c:v>0.09</c:v>
                </c:pt>
                <c:pt idx="3">
                  <c:v>0.91</c:v>
                </c:pt>
              </c:numCache>
            </c:numRef>
          </c:val>
          <c:extLst>
            <c:ext xmlns:c16="http://schemas.microsoft.com/office/drawing/2014/chart" uri="{C3380CC4-5D6E-409C-BE32-E72D297353CC}">
              <c16:uniqueId val="{00000009-2033-4273-AC3C-0703DAC97327}"/>
            </c:ext>
          </c:extLst>
        </c:ser>
        <c:ser>
          <c:idx val="1"/>
          <c:order val="1"/>
          <c:tx>
            <c:strRef>
              <c:f>Sheet1!$C$1</c:f>
              <c:strCache>
                <c:ptCount val="1"/>
                <c:pt idx="0">
                  <c:v>2011 Survey</c:v>
                </c:pt>
              </c:strCache>
            </c:strRef>
          </c:tx>
          <c:invertIfNegative val="0"/>
          <c:dLbls>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Other (e.g. Taxes)</c:v>
                </c:pt>
                <c:pt idx="1">
                  <c:v>Institutional Aid App</c:v>
                </c:pt>
                <c:pt idx="2">
                  <c:v>FAFSA</c:v>
                </c:pt>
                <c:pt idx="3">
                  <c:v>Admitted</c:v>
                </c:pt>
              </c:strCache>
            </c:strRef>
          </c:cat>
          <c:val>
            <c:numRef>
              <c:f>Sheet1!$C$2:$C$5</c:f>
              <c:numCache>
                <c:formatCode>0%</c:formatCode>
                <c:ptCount val="4"/>
                <c:pt idx="0">
                  <c:v>0.01</c:v>
                </c:pt>
                <c:pt idx="1">
                  <c:v>0.2</c:v>
                </c:pt>
                <c:pt idx="2">
                  <c:v>0.16</c:v>
                </c:pt>
                <c:pt idx="3">
                  <c:v>0.92</c:v>
                </c:pt>
              </c:numCache>
            </c:numRef>
          </c:val>
          <c:extLst>
            <c:ext xmlns:c16="http://schemas.microsoft.com/office/drawing/2014/chart" uri="{C3380CC4-5D6E-409C-BE32-E72D297353CC}">
              <c16:uniqueId val="{0000000A-2033-4273-AC3C-0703DAC97327}"/>
            </c:ext>
          </c:extLst>
        </c:ser>
        <c:ser>
          <c:idx val="2"/>
          <c:order val="2"/>
          <c:tx>
            <c:strRef>
              <c:f>Sheet1!$D$1</c:f>
              <c:strCache>
                <c:ptCount val="1"/>
                <c:pt idx="0">
                  <c:v>2015 Survey</c:v>
                </c:pt>
              </c:strCache>
            </c:strRef>
          </c:tx>
          <c:invertIfNegative val="0"/>
          <c:cat>
            <c:strRef>
              <c:f>Sheet1!$A$2:$A$5</c:f>
              <c:strCache>
                <c:ptCount val="4"/>
                <c:pt idx="0">
                  <c:v>Other (e.g. Taxes)</c:v>
                </c:pt>
                <c:pt idx="1">
                  <c:v>Institutional Aid App</c:v>
                </c:pt>
                <c:pt idx="2">
                  <c:v>FAFSA</c:v>
                </c:pt>
                <c:pt idx="3">
                  <c:v>Admitted</c:v>
                </c:pt>
              </c:strCache>
            </c:strRef>
          </c:cat>
          <c:val>
            <c:numRef>
              <c:f>Sheet1!$D$2:$D$5</c:f>
              <c:numCache>
                <c:formatCode>0%</c:formatCode>
                <c:ptCount val="4"/>
                <c:pt idx="0">
                  <c:v>0</c:v>
                </c:pt>
                <c:pt idx="1">
                  <c:v>0.14000000000000001</c:v>
                </c:pt>
                <c:pt idx="2">
                  <c:v>0.1</c:v>
                </c:pt>
                <c:pt idx="3">
                  <c:v>0.92</c:v>
                </c:pt>
              </c:numCache>
            </c:numRef>
          </c:val>
          <c:extLst>
            <c:ext xmlns:c16="http://schemas.microsoft.com/office/drawing/2014/chart" uri="{C3380CC4-5D6E-409C-BE32-E72D297353CC}">
              <c16:uniqueId val="{0000000E-2033-4273-AC3C-0703DAC97327}"/>
            </c:ext>
          </c:extLst>
        </c:ser>
        <c:ser>
          <c:idx val="3"/>
          <c:order val="3"/>
          <c:tx>
            <c:strRef>
              <c:f>Sheet1!$E$1</c:f>
              <c:strCache>
                <c:ptCount val="1"/>
                <c:pt idx="0">
                  <c:v>2019 Survey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Other (e.g. Taxes)</c:v>
                </c:pt>
                <c:pt idx="1">
                  <c:v>Institutional Aid App</c:v>
                </c:pt>
                <c:pt idx="2">
                  <c:v>FAFSA</c:v>
                </c:pt>
                <c:pt idx="3">
                  <c:v>Admitted</c:v>
                </c:pt>
              </c:strCache>
            </c:strRef>
          </c:cat>
          <c:val>
            <c:numRef>
              <c:f>Sheet1!$E$2:$E$5</c:f>
              <c:numCache>
                <c:formatCode>0%</c:formatCode>
                <c:ptCount val="4"/>
                <c:pt idx="0">
                  <c:v>0.02</c:v>
                </c:pt>
                <c:pt idx="1">
                  <c:v>0.19</c:v>
                </c:pt>
                <c:pt idx="2">
                  <c:v>0.2</c:v>
                </c:pt>
                <c:pt idx="3">
                  <c:v>0.9</c:v>
                </c:pt>
              </c:numCache>
            </c:numRef>
          </c:val>
          <c:extLst>
            <c:ext xmlns:c16="http://schemas.microsoft.com/office/drawing/2014/chart" uri="{C3380CC4-5D6E-409C-BE32-E72D297353CC}">
              <c16:uniqueId val="{00000000-FD0A-43DA-855A-2A7D4B15BF10}"/>
            </c:ext>
          </c:extLst>
        </c:ser>
        <c:dLbls>
          <c:showLegendKey val="0"/>
          <c:showVal val="0"/>
          <c:showCatName val="0"/>
          <c:showSerName val="0"/>
          <c:showPercent val="0"/>
          <c:showBubbleSize val="0"/>
        </c:dLbls>
        <c:gapWidth val="150"/>
        <c:axId val="575431392"/>
        <c:axId val="622554320"/>
      </c:barChart>
      <c:catAx>
        <c:axId val="575431392"/>
        <c:scaling>
          <c:orientation val="minMax"/>
        </c:scaling>
        <c:delete val="0"/>
        <c:axPos val="b"/>
        <c:numFmt formatCode="General" sourceLinked="0"/>
        <c:majorTickMark val="out"/>
        <c:minorTickMark val="none"/>
        <c:tickLblPos val="nextTo"/>
        <c:crossAx val="622554320"/>
        <c:crosses val="autoZero"/>
        <c:auto val="1"/>
        <c:lblAlgn val="ctr"/>
        <c:lblOffset val="100"/>
        <c:noMultiLvlLbl val="0"/>
      </c:catAx>
      <c:valAx>
        <c:axId val="622554320"/>
        <c:scaling>
          <c:orientation val="minMax"/>
          <c:max val="1"/>
        </c:scaling>
        <c:delete val="0"/>
        <c:axPos val="l"/>
        <c:majorGridlines/>
        <c:numFmt formatCode="0%" sourceLinked="1"/>
        <c:majorTickMark val="out"/>
        <c:minorTickMark val="none"/>
        <c:tickLblPos val="nextTo"/>
        <c:crossAx val="575431392"/>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2800" dirty="0"/>
              <a:t>Tuition and Fees</a:t>
            </a:r>
          </a:p>
        </c:rich>
      </c:tx>
      <c:overlay val="0"/>
    </c:title>
    <c:autoTitleDeleted val="0"/>
    <c:plotArea>
      <c:layout/>
      <c:lineChart>
        <c:grouping val="standard"/>
        <c:varyColors val="0"/>
        <c:ser>
          <c:idx val="6"/>
          <c:order val="0"/>
          <c:tx>
            <c:strRef>
              <c:f>'J1. COA - Tuition &amp; Fees'!$I$179</c:f>
              <c:strCache>
                <c:ptCount val="1"/>
                <c:pt idx="0">
                  <c:v> Minimum (CCCU) </c:v>
                </c:pt>
              </c:strCache>
            </c:strRef>
          </c:tx>
          <c:spPr>
            <a:ln w="31750">
              <a:solidFill>
                <a:srgbClr val="00B0F0"/>
              </a:solidFill>
            </a:ln>
          </c:spPr>
          <c:marker>
            <c:symbol val="diamond"/>
            <c:size val="7"/>
            <c:spPr>
              <a:solidFill>
                <a:schemeClr val="bg1"/>
              </a:solidFill>
              <a:ln>
                <a:solidFill>
                  <a:schemeClr val="tx1"/>
                </a:solidFill>
              </a:ln>
            </c:spPr>
          </c:marker>
          <c:cat>
            <c:strRef>
              <c:f>'J1. COA - Tuition &amp; Fees'!$K$8:$BS$8</c:f>
              <c:strCache>
                <c:ptCount val="17"/>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pt idx="16">
                  <c:v>2019-20</c:v>
                </c:pt>
              </c:strCache>
            </c:strRef>
          </c:cat>
          <c:val>
            <c:numRef>
              <c:f>'J1. COA - Tuition &amp; Fees'!$K$179:$BS$179</c:f>
              <c:numCache>
                <c:formatCode>"$"#,##0_);[Red]\("$"#,##0\)</c:formatCode>
                <c:ptCount val="17"/>
                <c:pt idx="0">
                  <c:v>5850</c:v>
                </c:pt>
                <c:pt idx="1">
                  <c:v>6160</c:v>
                </c:pt>
                <c:pt idx="2">
                  <c:v>6190</c:v>
                </c:pt>
                <c:pt idx="3">
                  <c:v>6830</c:v>
                </c:pt>
                <c:pt idx="4">
                  <c:v>1710</c:v>
                </c:pt>
                <c:pt idx="5">
                  <c:v>1765</c:v>
                </c:pt>
                <c:pt idx="6">
                  <c:v>1885</c:v>
                </c:pt>
                <c:pt idx="7">
                  <c:v>9100</c:v>
                </c:pt>
                <c:pt idx="8">
                  <c:v>6934</c:v>
                </c:pt>
                <c:pt idx="9">
                  <c:v>6934</c:v>
                </c:pt>
                <c:pt idx="10">
                  <c:v>7126</c:v>
                </c:pt>
                <c:pt idx="11">
                  <c:v>7870</c:v>
                </c:pt>
                <c:pt idx="12">
                  <c:v>8230</c:v>
                </c:pt>
                <c:pt idx="13">
                  <c:v>8950</c:v>
                </c:pt>
                <c:pt idx="14">
                  <c:v>9858</c:v>
                </c:pt>
                <c:pt idx="15">
                  <c:v>10630</c:v>
                </c:pt>
                <c:pt idx="16">
                  <c:v>10630</c:v>
                </c:pt>
              </c:numCache>
            </c:numRef>
          </c:val>
          <c:smooth val="0"/>
          <c:extLst>
            <c:ext xmlns:c16="http://schemas.microsoft.com/office/drawing/2014/chart" uri="{C3380CC4-5D6E-409C-BE32-E72D297353CC}">
              <c16:uniqueId val="{00000003-AAE6-495C-B29E-4D7FC55FCF04}"/>
            </c:ext>
          </c:extLst>
        </c:ser>
        <c:ser>
          <c:idx val="1"/>
          <c:order val="1"/>
          <c:tx>
            <c:strRef>
              <c:f>'J1. COA - Tuition &amp; Fees'!$I$181</c:f>
              <c:strCache>
                <c:ptCount val="1"/>
                <c:pt idx="0">
                  <c:v> First Quartile (CCCU) </c:v>
                </c:pt>
              </c:strCache>
            </c:strRef>
          </c:tx>
          <c:spPr>
            <a:ln w="31750">
              <a:solidFill>
                <a:srgbClr val="7030A0"/>
              </a:solidFill>
            </a:ln>
          </c:spPr>
          <c:marker>
            <c:symbol val="circle"/>
            <c:size val="8"/>
            <c:spPr>
              <a:solidFill>
                <a:srgbClr val="7030A0"/>
              </a:solidFill>
              <a:ln>
                <a:solidFill>
                  <a:schemeClr val="bg1"/>
                </a:solidFill>
              </a:ln>
            </c:spPr>
          </c:marker>
          <c:cat>
            <c:strRef>
              <c:f>'J1. COA - Tuition &amp; Fees'!$K$8:$BS$8</c:f>
              <c:strCache>
                <c:ptCount val="17"/>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pt idx="16">
                  <c:v>2019-20</c:v>
                </c:pt>
              </c:strCache>
            </c:strRef>
          </c:cat>
          <c:val>
            <c:numRef>
              <c:f>'J1. COA - Tuition &amp; Fees'!$K$181:$BS$181</c:f>
              <c:numCache>
                <c:formatCode>"$"#,##0_);[Red]\("$"#,##0\)</c:formatCode>
                <c:ptCount val="17"/>
                <c:pt idx="0">
                  <c:v>11310</c:v>
                </c:pt>
                <c:pt idx="1">
                  <c:v>12000</c:v>
                </c:pt>
                <c:pt idx="2">
                  <c:v>12640</c:v>
                </c:pt>
                <c:pt idx="3">
                  <c:v>13652</c:v>
                </c:pt>
                <c:pt idx="4">
                  <c:v>14560</c:v>
                </c:pt>
                <c:pt idx="5">
                  <c:v>15720.5</c:v>
                </c:pt>
                <c:pt idx="6">
                  <c:v>16448</c:v>
                </c:pt>
                <c:pt idx="7">
                  <c:v>17175</c:v>
                </c:pt>
                <c:pt idx="8">
                  <c:v>18045</c:v>
                </c:pt>
                <c:pt idx="9">
                  <c:v>18972.5</c:v>
                </c:pt>
                <c:pt idx="10">
                  <c:v>19745</c:v>
                </c:pt>
                <c:pt idx="11">
                  <c:v>20370.5</c:v>
                </c:pt>
                <c:pt idx="12">
                  <c:v>21354.5</c:v>
                </c:pt>
                <c:pt idx="13">
                  <c:v>21919.5</c:v>
                </c:pt>
                <c:pt idx="14">
                  <c:v>22610</c:v>
                </c:pt>
                <c:pt idx="15">
                  <c:v>23268</c:v>
                </c:pt>
                <c:pt idx="16">
                  <c:v>23860</c:v>
                </c:pt>
              </c:numCache>
            </c:numRef>
          </c:val>
          <c:smooth val="0"/>
          <c:extLst>
            <c:ext xmlns:c16="http://schemas.microsoft.com/office/drawing/2014/chart" uri="{C3380CC4-5D6E-409C-BE32-E72D297353CC}">
              <c16:uniqueId val="{00000008-AAE6-495C-B29E-4D7FC55FCF04}"/>
            </c:ext>
          </c:extLst>
        </c:ser>
        <c:ser>
          <c:idx val="4"/>
          <c:order val="3"/>
          <c:tx>
            <c:strRef>
              <c:f>'J1. COA - Tuition &amp; Fees'!$I$183</c:f>
              <c:strCache>
                <c:ptCount val="1"/>
                <c:pt idx="0">
                  <c:v> Third Quartile (CCCU) </c:v>
                </c:pt>
              </c:strCache>
            </c:strRef>
          </c:tx>
          <c:spPr>
            <a:ln w="31750">
              <a:solidFill>
                <a:srgbClr val="CC9900"/>
              </a:solidFill>
            </a:ln>
          </c:spPr>
          <c:marker>
            <c:symbol val="triangle"/>
            <c:size val="7"/>
            <c:spPr>
              <a:solidFill>
                <a:srgbClr val="CC9900"/>
              </a:solidFill>
              <a:ln>
                <a:solidFill>
                  <a:schemeClr val="tx1"/>
                </a:solidFill>
              </a:ln>
            </c:spPr>
          </c:marker>
          <c:cat>
            <c:strRef>
              <c:f>'J1. COA - Tuition &amp; Fees'!$K$8:$BS$8</c:f>
              <c:strCache>
                <c:ptCount val="17"/>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pt idx="16">
                  <c:v>2019-20</c:v>
                </c:pt>
              </c:strCache>
            </c:strRef>
          </c:cat>
          <c:val>
            <c:numRef>
              <c:f>'J1. COA - Tuition &amp; Fees'!$K$183:$BS$183</c:f>
              <c:numCache>
                <c:formatCode>"$"#,##0_);[Red]\("$"#,##0\)</c:formatCode>
                <c:ptCount val="17"/>
                <c:pt idx="0">
                  <c:v>16050</c:v>
                </c:pt>
                <c:pt idx="1">
                  <c:v>16957</c:v>
                </c:pt>
                <c:pt idx="2">
                  <c:v>18022</c:v>
                </c:pt>
                <c:pt idx="3">
                  <c:v>18945</c:v>
                </c:pt>
                <c:pt idx="4">
                  <c:v>20578.5</c:v>
                </c:pt>
                <c:pt idx="5">
                  <c:v>21891.5</c:v>
                </c:pt>
                <c:pt idx="6">
                  <c:v>22337</c:v>
                </c:pt>
                <c:pt idx="7">
                  <c:v>23385</c:v>
                </c:pt>
                <c:pt idx="8">
                  <c:v>24615</c:v>
                </c:pt>
                <c:pt idx="9">
                  <c:v>25552.5</c:v>
                </c:pt>
                <c:pt idx="10">
                  <c:v>26603.5</c:v>
                </c:pt>
                <c:pt idx="11">
                  <c:v>27477.5</c:v>
                </c:pt>
                <c:pt idx="12">
                  <c:v>28625.5</c:v>
                </c:pt>
                <c:pt idx="13">
                  <c:v>29542.5</c:v>
                </c:pt>
                <c:pt idx="14">
                  <c:v>30761</c:v>
                </c:pt>
                <c:pt idx="15">
                  <c:v>31687.5</c:v>
                </c:pt>
                <c:pt idx="16">
                  <c:v>32977</c:v>
                </c:pt>
              </c:numCache>
            </c:numRef>
          </c:val>
          <c:smooth val="0"/>
          <c:extLst>
            <c:ext xmlns:c16="http://schemas.microsoft.com/office/drawing/2014/chart" uri="{C3380CC4-5D6E-409C-BE32-E72D297353CC}">
              <c16:uniqueId val="{0000000C-AAE6-495C-B29E-4D7FC55FCF04}"/>
            </c:ext>
          </c:extLst>
        </c:ser>
        <c:ser>
          <c:idx val="3"/>
          <c:order val="4"/>
          <c:tx>
            <c:strRef>
              <c:f>'J1. COA - Tuition &amp; Fees'!$I$184</c:f>
              <c:strCache>
                <c:ptCount val="1"/>
                <c:pt idx="0">
                  <c:v> Fourth Quartile (CCCU maximum) </c:v>
                </c:pt>
              </c:strCache>
            </c:strRef>
          </c:tx>
          <c:spPr>
            <a:ln w="31750">
              <a:solidFill>
                <a:schemeClr val="bg1">
                  <a:lumMod val="65000"/>
                </a:schemeClr>
              </a:solidFill>
            </a:ln>
          </c:spPr>
          <c:marker>
            <c:symbol val="square"/>
            <c:size val="5"/>
            <c:spPr>
              <a:solidFill>
                <a:schemeClr val="accent5"/>
              </a:solidFill>
              <a:ln>
                <a:solidFill>
                  <a:schemeClr val="tx1"/>
                </a:solidFill>
              </a:ln>
            </c:spPr>
          </c:marker>
          <c:cat>
            <c:strRef>
              <c:f>'J1. COA - Tuition &amp; Fees'!$K$8:$BS$8</c:f>
              <c:strCache>
                <c:ptCount val="17"/>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pt idx="16">
                  <c:v>2019-20</c:v>
                </c:pt>
              </c:strCache>
            </c:strRef>
          </c:cat>
          <c:val>
            <c:numRef>
              <c:f>'J1. COA - Tuition &amp; Fees'!$K$184:$BS$184</c:f>
              <c:numCache>
                <c:formatCode>"$"#,##0_);[Red]\("$"#,##0\)</c:formatCode>
                <c:ptCount val="17"/>
                <c:pt idx="0">
                  <c:v>27520</c:v>
                </c:pt>
                <c:pt idx="1">
                  <c:v>28720</c:v>
                </c:pt>
                <c:pt idx="2">
                  <c:v>30860</c:v>
                </c:pt>
                <c:pt idx="3">
                  <c:v>32620</c:v>
                </c:pt>
                <c:pt idx="4">
                  <c:v>34700</c:v>
                </c:pt>
                <c:pt idx="5">
                  <c:v>36770</c:v>
                </c:pt>
                <c:pt idx="6">
                  <c:v>37850</c:v>
                </c:pt>
                <c:pt idx="7">
                  <c:v>39080</c:v>
                </c:pt>
                <c:pt idx="8">
                  <c:v>40752</c:v>
                </c:pt>
                <c:pt idx="9">
                  <c:v>42772</c:v>
                </c:pt>
                <c:pt idx="10">
                  <c:v>44902</c:v>
                </c:pt>
                <c:pt idx="11">
                  <c:v>46692</c:v>
                </c:pt>
                <c:pt idx="12">
                  <c:v>48342</c:v>
                </c:pt>
                <c:pt idx="13">
                  <c:v>50022</c:v>
                </c:pt>
                <c:pt idx="14">
                  <c:v>51992</c:v>
                </c:pt>
                <c:pt idx="15">
                  <c:v>53932</c:v>
                </c:pt>
                <c:pt idx="16">
                  <c:v>55892</c:v>
                </c:pt>
              </c:numCache>
            </c:numRef>
          </c:val>
          <c:smooth val="0"/>
          <c:extLst>
            <c:ext xmlns:c16="http://schemas.microsoft.com/office/drawing/2014/chart" uri="{C3380CC4-5D6E-409C-BE32-E72D297353CC}">
              <c16:uniqueId val="{0000000F-AAE6-495C-B29E-4D7FC55FCF04}"/>
            </c:ext>
          </c:extLst>
        </c:ser>
        <c:dLbls>
          <c:showLegendKey val="0"/>
          <c:showVal val="0"/>
          <c:showCatName val="0"/>
          <c:showSerName val="0"/>
          <c:showPercent val="0"/>
          <c:showBubbleSize val="0"/>
        </c:dLbls>
        <c:marker val="1"/>
        <c:smooth val="0"/>
        <c:axId val="154370048"/>
        <c:axId val="154371584"/>
      </c:lineChart>
      <c:lineChart>
        <c:grouping val="standard"/>
        <c:varyColors val="0"/>
        <c:ser>
          <c:idx val="2"/>
          <c:order val="2"/>
          <c:tx>
            <c:strRef>
              <c:f>'J1. COA - Tuition &amp; Fees'!$I$182</c:f>
              <c:strCache>
                <c:ptCount val="1"/>
                <c:pt idx="0">
                  <c:v> Second Quartile (CCCU median) </c:v>
                </c:pt>
              </c:strCache>
            </c:strRef>
          </c:tx>
          <c:spPr>
            <a:ln w="38100">
              <a:solidFill>
                <a:srgbClr val="92D050"/>
              </a:solidFill>
            </a:ln>
          </c:spPr>
          <c:marker>
            <c:symbol val="x"/>
            <c:size val="9"/>
            <c:spPr>
              <a:ln>
                <a:solidFill>
                  <a:schemeClr val="accent3">
                    <a:lumMod val="50000"/>
                  </a:schemeClr>
                </a:solidFill>
              </a:ln>
            </c:spPr>
          </c:marker>
          <c:cat>
            <c:strRef>
              <c:f>'J1. COA - Tuition &amp; Fees'!$K$8:$BS$8</c:f>
              <c:strCache>
                <c:ptCount val="17"/>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pt idx="16">
                  <c:v>2019-20</c:v>
                </c:pt>
              </c:strCache>
            </c:strRef>
          </c:cat>
          <c:val>
            <c:numRef>
              <c:f>'J1. COA - Tuition &amp; Fees'!$K$182:$BS$182</c:f>
              <c:numCache>
                <c:formatCode>"$"#,##0_);[Red]\("$"#,##0\)</c:formatCode>
                <c:ptCount val="17"/>
                <c:pt idx="0">
                  <c:v>14000</c:v>
                </c:pt>
                <c:pt idx="1">
                  <c:v>14700</c:v>
                </c:pt>
                <c:pt idx="2">
                  <c:v>15560</c:v>
                </c:pt>
                <c:pt idx="3">
                  <c:v>16670</c:v>
                </c:pt>
                <c:pt idx="4">
                  <c:v>17870</c:v>
                </c:pt>
                <c:pt idx="5">
                  <c:v>18775</c:v>
                </c:pt>
                <c:pt idx="6">
                  <c:v>19790</c:v>
                </c:pt>
                <c:pt idx="7">
                  <c:v>20700</c:v>
                </c:pt>
                <c:pt idx="8">
                  <c:v>21720</c:v>
                </c:pt>
                <c:pt idx="9">
                  <c:v>22580</c:v>
                </c:pt>
                <c:pt idx="10">
                  <c:v>23480</c:v>
                </c:pt>
                <c:pt idx="11">
                  <c:v>24355</c:v>
                </c:pt>
                <c:pt idx="12">
                  <c:v>25260</c:v>
                </c:pt>
                <c:pt idx="13">
                  <c:v>26055</c:v>
                </c:pt>
                <c:pt idx="14">
                  <c:v>27420</c:v>
                </c:pt>
                <c:pt idx="15">
                  <c:v>27950</c:v>
                </c:pt>
                <c:pt idx="16">
                  <c:v>28987</c:v>
                </c:pt>
              </c:numCache>
            </c:numRef>
          </c:val>
          <c:smooth val="0"/>
          <c:extLst>
            <c:ext xmlns:c16="http://schemas.microsoft.com/office/drawing/2014/chart" uri="{C3380CC4-5D6E-409C-BE32-E72D297353CC}">
              <c16:uniqueId val="{00000014-AAE6-495C-B29E-4D7FC55FCF04}"/>
            </c:ext>
          </c:extLst>
        </c:ser>
        <c:dLbls>
          <c:showLegendKey val="0"/>
          <c:showVal val="0"/>
          <c:showCatName val="0"/>
          <c:showSerName val="0"/>
          <c:showPercent val="0"/>
          <c:showBubbleSize val="0"/>
        </c:dLbls>
        <c:marker val="1"/>
        <c:smooth val="0"/>
        <c:axId val="850390256"/>
        <c:axId val="850385664"/>
      </c:lineChart>
      <c:catAx>
        <c:axId val="154370048"/>
        <c:scaling>
          <c:orientation val="minMax"/>
        </c:scaling>
        <c:delete val="0"/>
        <c:axPos val="b"/>
        <c:numFmt formatCode="General" sourceLinked="0"/>
        <c:majorTickMark val="out"/>
        <c:minorTickMark val="none"/>
        <c:tickLblPos val="nextTo"/>
        <c:crossAx val="154371584"/>
        <c:crosses val="autoZero"/>
        <c:auto val="1"/>
        <c:lblAlgn val="ctr"/>
        <c:lblOffset val="100"/>
        <c:noMultiLvlLbl val="0"/>
      </c:catAx>
      <c:valAx>
        <c:axId val="154371584"/>
        <c:scaling>
          <c:orientation val="minMax"/>
        </c:scaling>
        <c:delete val="0"/>
        <c:axPos val="l"/>
        <c:majorGridlines/>
        <c:numFmt formatCode="&quot;$&quot;#,##0_);[Red]\(&quot;$&quot;#,##0\)" sourceLinked="1"/>
        <c:majorTickMark val="out"/>
        <c:minorTickMark val="none"/>
        <c:tickLblPos val="nextTo"/>
        <c:crossAx val="154370048"/>
        <c:crosses val="autoZero"/>
        <c:crossBetween val="between"/>
      </c:valAx>
      <c:valAx>
        <c:axId val="850385664"/>
        <c:scaling>
          <c:orientation val="minMax"/>
          <c:max val="60000"/>
        </c:scaling>
        <c:delete val="0"/>
        <c:axPos val="r"/>
        <c:numFmt formatCode="&quot;$&quot;#,##0_);[Red]\(&quot;$&quot;#,##0\)" sourceLinked="1"/>
        <c:majorTickMark val="out"/>
        <c:minorTickMark val="none"/>
        <c:tickLblPos val="nextTo"/>
        <c:crossAx val="850390256"/>
        <c:crosses val="max"/>
        <c:crossBetween val="between"/>
      </c:valAx>
      <c:catAx>
        <c:axId val="850390256"/>
        <c:scaling>
          <c:orientation val="minMax"/>
        </c:scaling>
        <c:delete val="1"/>
        <c:axPos val="b"/>
        <c:numFmt formatCode="General" sourceLinked="1"/>
        <c:majorTickMark val="out"/>
        <c:minorTickMark val="none"/>
        <c:tickLblPos val="nextTo"/>
        <c:crossAx val="850385664"/>
        <c:crosses val="autoZero"/>
        <c:auto val="1"/>
        <c:lblAlgn val="ctr"/>
        <c:lblOffset val="100"/>
        <c:noMultiLvlLbl val="0"/>
      </c:catAx>
    </c:plotArea>
    <c:legend>
      <c:legendPos val="b"/>
      <c:overlay val="0"/>
    </c:legend>
    <c:plotVisOnly val="1"/>
    <c:dispBlanksAs val="gap"/>
    <c:showDLblsOverMax val="0"/>
  </c:chart>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2000" dirty="0"/>
              <a:t>YOY Change in Tuition and Fees (Sticker</a:t>
            </a:r>
            <a:r>
              <a:rPr lang="en-US" sz="2000" baseline="0" dirty="0"/>
              <a:t> Price)</a:t>
            </a:r>
            <a:r>
              <a:rPr lang="en-US" sz="1400" dirty="0"/>
              <a:t> </a:t>
            </a:r>
          </a:p>
          <a:p>
            <a:pPr>
              <a:defRPr/>
            </a:pPr>
            <a:r>
              <a:rPr lang="en-US" sz="1200" dirty="0"/>
              <a:t>for Traditional Undergraduate Programs</a:t>
            </a:r>
          </a:p>
        </c:rich>
      </c:tx>
      <c:overlay val="0"/>
    </c:title>
    <c:autoTitleDeleted val="0"/>
    <c:plotArea>
      <c:layout>
        <c:manualLayout>
          <c:layoutTarget val="inner"/>
          <c:xMode val="edge"/>
          <c:yMode val="edge"/>
          <c:x val="5.9362850358663302E-2"/>
          <c:y val="0.13058222864602465"/>
          <c:w val="0.85774551618547679"/>
          <c:h val="0.70943249521792429"/>
        </c:manualLayout>
      </c:layout>
      <c:lineChart>
        <c:grouping val="standard"/>
        <c:varyColors val="0"/>
        <c:ser>
          <c:idx val="2"/>
          <c:order val="0"/>
          <c:tx>
            <c:strRef>
              <c:f>'J1. COA - Tuition &amp; Fees'!$I$379</c:f>
              <c:strCache>
                <c:ptCount val="1"/>
                <c:pt idx="0">
                  <c:v> Mode </c:v>
                </c:pt>
              </c:strCache>
            </c:strRef>
          </c:tx>
          <c:marker>
            <c:symbol val="none"/>
          </c:marker>
          <c:dLbls>
            <c:dLbl>
              <c:idx val="0"/>
              <c:layout>
                <c:manualLayout>
                  <c:x val="-3.9613060457224306E-2"/>
                  <c:y val="-2.2244443665986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3C-4B4D-8DB5-B44CF11B87EC}"/>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3C-4B4D-8DB5-B44CF11B87E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'J1. COA - Tuition &amp; Fees'!$Z$376:$BS$376</c:f>
              <c:strCache>
                <c:ptCount val="17"/>
                <c:pt idx="0">
                  <c:v> 02-03 to 03-04 </c:v>
                </c:pt>
                <c:pt idx="1">
                  <c:v> 03-04 to 04-05 </c:v>
                </c:pt>
                <c:pt idx="2">
                  <c:v> 04-05 to 05-06 </c:v>
                </c:pt>
                <c:pt idx="3">
                  <c:v> 05-06 to 06-07 </c:v>
                </c:pt>
                <c:pt idx="4">
                  <c:v> 06-07 to 07-08 </c:v>
                </c:pt>
                <c:pt idx="5">
                  <c:v> 07-08 to 08-09 </c:v>
                </c:pt>
                <c:pt idx="6">
                  <c:v> 08-09 to 09-10 </c:v>
                </c:pt>
                <c:pt idx="7">
                  <c:v> 09-10 to 10-11 </c:v>
                </c:pt>
                <c:pt idx="8">
                  <c:v> 10-11 to 11-12 </c:v>
                </c:pt>
                <c:pt idx="9">
                  <c:v> 11-12 to 12-13 </c:v>
                </c:pt>
                <c:pt idx="10">
                  <c:v> 12-13 to 13-14 </c:v>
                </c:pt>
                <c:pt idx="11">
                  <c:v> 13-14 to 14-15 </c:v>
                </c:pt>
                <c:pt idx="12">
                  <c:v> 14-15 to 15-16 </c:v>
                </c:pt>
                <c:pt idx="13">
                  <c:v> 15-16 to 16-17 </c:v>
                </c:pt>
                <c:pt idx="14">
                  <c:v> 16-17 to 17-18 </c:v>
                </c:pt>
                <c:pt idx="15">
                  <c:v> 17-18 to 18-19 </c:v>
                </c:pt>
                <c:pt idx="16">
                  <c:v> 18-19 to 19-20 </c:v>
                </c:pt>
              </c:strCache>
            </c:strRef>
          </c:cat>
          <c:val>
            <c:numRef>
              <c:f>'J1. COA - Tuition &amp; Fees'!$D$379:$AI$379</c:f>
            </c:numRef>
          </c:val>
          <c:smooth val="0"/>
          <c:extLst>
            <c:ext xmlns:c16="http://schemas.microsoft.com/office/drawing/2014/chart" uri="{C3380CC4-5D6E-409C-BE32-E72D297353CC}">
              <c16:uniqueId val="{00000002-D53C-4B4D-8DB5-B44CF11B87EC}"/>
            </c:ext>
          </c:extLst>
        </c:ser>
        <c:ser>
          <c:idx val="4"/>
          <c:order val="1"/>
          <c:tx>
            <c:strRef>
              <c:f>'J1. COA - Tuition &amp; Fees'!$I$380</c:f>
              <c:strCache>
                <c:ptCount val="1"/>
                <c:pt idx="0">
                  <c:v> First Quartile </c:v>
                </c:pt>
              </c:strCache>
            </c:strRef>
          </c:tx>
          <c:spPr>
            <a:ln w="31750">
              <a:solidFill>
                <a:srgbClr val="7030A0"/>
              </a:solidFill>
            </a:ln>
          </c:spPr>
          <c:marker>
            <c:symbol val="circle"/>
            <c:size val="8"/>
            <c:spPr>
              <a:solidFill>
                <a:srgbClr val="7030A0"/>
              </a:solidFill>
              <a:ln>
                <a:solidFill>
                  <a:schemeClr val="bg1"/>
                </a:solidFill>
              </a:ln>
            </c:spPr>
          </c:marker>
          <c:dLbls>
            <c:dLbl>
              <c:idx val="0"/>
              <c:layout>
                <c:manualLayout>
                  <c:x val="-2.9317267778383618E-3"/>
                  <c:y val="-1.6154909041183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3C-4B4D-8DB5-B44CF11B87EC}"/>
                </c:ext>
              </c:extLst>
            </c:dLbl>
            <c:dLbl>
              <c:idx val="16"/>
              <c:layout>
                <c:manualLayout>
                  <c:x val="-1.6666666666666767E-2"/>
                  <c:y val="-3.0555823840348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E1-4CBD-B34C-A40F96089852}"/>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3C-4B4D-8DB5-B44CF11B87EC}"/>
                </c:ext>
              </c:extLst>
            </c:dLbl>
            <c:spPr>
              <a:noFill/>
              <a:ln>
                <a:noFill/>
              </a:ln>
              <a:effectLst/>
            </c:spPr>
            <c:txPr>
              <a:bodyPr wrap="square" lIns="38100" tIns="19050" rIns="38100" bIns="19050" anchor="ctr">
                <a:spAutoFit/>
              </a:bodyPr>
              <a:lstStyle/>
              <a:p>
                <a:pPr>
                  <a:defRPr>
                    <a:solidFill>
                      <a:schemeClr val="accent4">
                        <a:lumMod val="5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'J1. COA - Tuition &amp; Fees'!$Z$376:$BS$376</c:f>
              <c:strCache>
                <c:ptCount val="17"/>
                <c:pt idx="0">
                  <c:v> 02-03 to 03-04 </c:v>
                </c:pt>
                <c:pt idx="1">
                  <c:v> 03-04 to 04-05 </c:v>
                </c:pt>
                <c:pt idx="2">
                  <c:v> 04-05 to 05-06 </c:v>
                </c:pt>
                <c:pt idx="3">
                  <c:v> 05-06 to 06-07 </c:v>
                </c:pt>
                <c:pt idx="4">
                  <c:v> 06-07 to 07-08 </c:v>
                </c:pt>
                <c:pt idx="5">
                  <c:v> 07-08 to 08-09 </c:v>
                </c:pt>
                <c:pt idx="6">
                  <c:v> 08-09 to 09-10 </c:v>
                </c:pt>
                <c:pt idx="7">
                  <c:v> 09-10 to 10-11 </c:v>
                </c:pt>
                <c:pt idx="8">
                  <c:v> 10-11 to 11-12 </c:v>
                </c:pt>
                <c:pt idx="9">
                  <c:v> 11-12 to 12-13 </c:v>
                </c:pt>
                <c:pt idx="10">
                  <c:v> 12-13 to 13-14 </c:v>
                </c:pt>
                <c:pt idx="11">
                  <c:v> 13-14 to 14-15 </c:v>
                </c:pt>
                <c:pt idx="12">
                  <c:v> 14-15 to 15-16 </c:v>
                </c:pt>
                <c:pt idx="13">
                  <c:v> 15-16 to 16-17 </c:v>
                </c:pt>
                <c:pt idx="14">
                  <c:v> 16-17 to 17-18 </c:v>
                </c:pt>
                <c:pt idx="15">
                  <c:v> 17-18 to 18-19 </c:v>
                </c:pt>
                <c:pt idx="16">
                  <c:v> 18-19 to 19-20 </c:v>
                </c:pt>
              </c:strCache>
            </c:strRef>
          </c:cat>
          <c:val>
            <c:numRef>
              <c:f>'J1. COA - Tuition &amp; Fees'!$Z$380:$BS$380</c:f>
              <c:numCache>
                <c:formatCode>0.0%</c:formatCode>
                <c:ptCount val="17"/>
                <c:pt idx="0">
                  <c:v>4.7425474254742639E-2</c:v>
                </c:pt>
                <c:pt idx="1">
                  <c:v>4.716316222248329E-2</c:v>
                </c:pt>
                <c:pt idx="2">
                  <c:v>4.9435942913710673E-2</c:v>
                </c:pt>
                <c:pt idx="3">
                  <c:v>4.9698664158196793E-2</c:v>
                </c:pt>
                <c:pt idx="4">
                  <c:v>5.4404163779163683E-2</c:v>
                </c:pt>
                <c:pt idx="5">
                  <c:v>4.8994171903538331E-2</c:v>
                </c:pt>
                <c:pt idx="6">
                  <c:v>3.5316966753533907E-2</c:v>
                </c:pt>
                <c:pt idx="7">
                  <c:v>3.8339014539534366E-2</c:v>
                </c:pt>
                <c:pt idx="8">
                  <c:v>3.9400221329050189E-2</c:v>
                </c:pt>
                <c:pt idx="9">
                  <c:v>3.7697523508394726E-2</c:v>
                </c:pt>
                <c:pt idx="10">
                  <c:v>2.9752573114095571E-2</c:v>
                </c:pt>
                <c:pt idx="11">
                  <c:v>2.8545608649713616E-2</c:v>
                </c:pt>
                <c:pt idx="12">
                  <c:v>2.9758975884070449E-2</c:v>
                </c:pt>
                <c:pt idx="13">
                  <c:v>2.9584705337548867E-2</c:v>
                </c:pt>
                <c:pt idx="14">
                  <c:v>2.9128403465142561E-2</c:v>
                </c:pt>
                <c:pt idx="15">
                  <c:v>2.6230719339353226E-2</c:v>
                </c:pt>
                <c:pt idx="16">
                  <c:v>2.0499752687579309E-2</c:v>
                </c:pt>
              </c:numCache>
            </c:numRef>
          </c:val>
          <c:smooth val="0"/>
          <c:extLst>
            <c:ext xmlns:c16="http://schemas.microsoft.com/office/drawing/2014/chart" uri="{C3380CC4-5D6E-409C-BE32-E72D297353CC}">
              <c16:uniqueId val="{00000005-D53C-4B4D-8DB5-B44CF11B87EC}"/>
            </c:ext>
          </c:extLst>
        </c:ser>
        <c:ser>
          <c:idx val="0"/>
          <c:order val="3"/>
          <c:tx>
            <c:strRef>
              <c:f>'J1. COA - Tuition &amp; Fees'!$I$382</c:f>
              <c:strCache>
                <c:ptCount val="1"/>
                <c:pt idx="0">
                  <c:v> Third Quartile </c:v>
                </c:pt>
              </c:strCache>
            </c:strRef>
          </c:tx>
          <c:spPr>
            <a:ln w="31750">
              <a:solidFill>
                <a:srgbClr val="CC9900"/>
              </a:solidFill>
            </a:ln>
          </c:spPr>
          <c:marker>
            <c:symbol val="triangle"/>
            <c:size val="7"/>
            <c:spPr>
              <a:solidFill>
                <a:srgbClr val="CC9900"/>
              </a:solidFill>
              <a:ln>
                <a:solidFill>
                  <a:schemeClr val="tx1"/>
                </a:solidFill>
              </a:ln>
            </c:spPr>
          </c:marker>
          <c:dLbls>
            <c:dLbl>
              <c:idx val="0"/>
              <c:layout>
                <c:manualLayout>
                  <c:x val="-1.4658633889191809E-3"/>
                  <c:y val="-2.01936363014798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53C-4B4D-8DB5-B44CF11B87EC}"/>
                </c:ext>
              </c:extLst>
            </c:dLbl>
            <c:dLbl>
              <c:idx val="16"/>
              <c:layout>
                <c:manualLayout>
                  <c:x val="-1.6666666666666767E-2"/>
                  <c:y val="-3.05558238403480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E1-4CBD-B34C-A40F96089852}"/>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53C-4B4D-8DB5-B44CF11B87EC}"/>
                </c:ext>
              </c:extLst>
            </c:dLbl>
            <c:spPr>
              <a:noFill/>
              <a:ln>
                <a:noFill/>
              </a:ln>
              <a:effectLst/>
            </c:spPr>
            <c:txPr>
              <a:bodyPr wrap="square" lIns="38100" tIns="19050" rIns="38100" bIns="19050" anchor="ctr">
                <a:spAutoFit/>
              </a:bodyPr>
              <a:lstStyle/>
              <a:p>
                <a:pPr>
                  <a:defRPr>
                    <a:solidFill>
                      <a:schemeClr val="bg2">
                        <a:lumMod val="25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'J1. COA - Tuition &amp; Fees'!$Z$376:$BS$376</c:f>
              <c:strCache>
                <c:ptCount val="17"/>
                <c:pt idx="0">
                  <c:v> 02-03 to 03-04 </c:v>
                </c:pt>
                <c:pt idx="1">
                  <c:v> 03-04 to 04-05 </c:v>
                </c:pt>
                <c:pt idx="2">
                  <c:v> 04-05 to 05-06 </c:v>
                </c:pt>
                <c:pt idx="3">
                  <c:v> 05-06 to 06-07 </c:v>
                </c:pt>
                <c:pt idx="4">
                  <c:v> 06-07 to 07-08 </c:v>
                </c:pt>
                <c:pt idx="5">
                  <c:v> 07-08 to 08-09 </c:v>
                </c:pt>
                <c:pt idx="6">
                  <c:v> 08-09 to 09-10 </c:v>
                </c:pt>
                <c:pt idx="7">
                  <c:v> 09-10 to 10-11 </c:v>
                </c:pt>
                <c:pt idx="8">
                  <c:v> 10-11 to 11-12 </c:v>
                </c:pt>
                <c:pt idx="9">
                  <c:v> 11-12 to 12-13 </c:v>
                </c:pt>
                <c:pt idx="10">
                  <c:v> 12-13 to 13-14 </c:v>
                </c:pt>
                <c:pt idx="11">
                  <c:v> 13-14 to 14-15 </c:v>
                </c:pt>
                <c:pt idx="12">
                  <c:v> 14-15 to 15-16 </c:v>
                </c:pt>
                <c:pt idx="13">
                  <c:v> 15-16 to 16-17 </c:v>
                </c:pt>
                <c:pt idx="14">
                  <c:v> 16-17 to 17-18 </c:v>
                </c:pt>
                <c:pt idx="15">
                  <c:v> 17-18 to 18-19 </c:v>
                </c:pt>
                <c:pt idx="16">
                  <c:v> 18-19 to 19-20 </c:v>
                </c:pt>
              </c:strCache>
            </c:strRef>
          </c:cat>
          <c:val>
            <c:numRef>
              <c:f>'J1. COA - Tuition &amp; Fees'!$Z$382:$BS$382</c:f>
              <c:numCache>
                <c:formatCode>0.0%</c:formatCode>
                <c:ptCount val="17"/>
                <c:pt idx="0">
                  <c:v>7.4706634135006444E-2</c:v>
                </c:pt>
                <c:pt idx="1">
                  <c:v>7.2790294627383068E-2</c:v>
                </c:pt>
                <c:pt idx="2">
                  <c:v>7.0191807425735608E-2</c:v>
                </c:pt>
                <c:pt idx="3">
                  <c:v>8.5430766416681903E-2</c:v>
                </c:pt>
                <c:pt idx="4">
                  <c:v>9.0136129154199329E-2</c:v>
                </c:pt>
                <c:pt idx="5">
                  <c:v>7.0022037218413324E-2</c:v>
                </c:pt>
                <c:pt idx="6">
                  <c:v>6.2244847769416134E-2</c:v>
                </c:pt>
                <c:pt idx="7">
                  <c:v>6.4393825999910614E-2</c:v>
                </c:pt>
                <c:pt idx="8">
                  <c:v>6.0607055399794163E-2</c:v>
                </c:pt>
                <c:pt idx="9">
                  <c:v>5.2212484664978742E-2</c:v>
                </c:pt>
                <c:pt idx="10">
                  <c:v>4.8901513979196509E-2</c:v>
                </c:pt>
                <c:pt idx="11">
                  <c:v>4.3913894903365669E-2</c:v>
                </c:pt>
                <c:pt idx="12">
                  <c:v>4.9491956807422466E-2</c:v>
                </c:pt>
                <c:pt idx="13">
                  <c:v>4.7992413705433001E-2</c:v>
                </c:pt>
                <c:pt idx="14">
                  <c:v>4.2962927104774951E-2</c:v>
                </c:pt>
                <c:pt idx="15">
                  <c:v>4.3500329414384808E-2</c:v>
                </c:pt>
                <c:pt idx="16">
                  <c:v>4.1110616844602654E-2</c:v>
                </c:pt>
              </c:numCache>
            </c:numRef>
          </c:val>
          <c:smooth val="0"/>
          <c:extLst>
            <c:ext xmlns:c16="http://schemas.microsoft.com/office/drawing/2014/chart" uri="{C3380CC4-5D6E-409C-BE32-E72D297353CC}">
              <c16:uniqueId val="{00000008-D53C-4B4D-8DB5-B44CF11B87EC}"/>
            </c:ext>
          </c:extLst>
        </c:ser>
        <c:dLbls>
          <c:showLegendKey val="0"/>
          <c:showVal val="0"/>
          <c:showCatName val="0"/>
          <c:showSerName val="0"/>
          <c:showPercent val="0"/>
          <c:showBubbleSize val="0"/>
        </c:dLbls>
        <c:marker val="1"/>
        <c:smooth val="0"/>
        <c:axId val="153675264"/>
        <c:axId val="153676800"/>
      </c:lineChart>
      <c:lineChart>
        <c:grouping val="standard"/>
        <c:varyColors val="0"/>
        <c:ser>
          <c:idx val="3"/>
          <c:order val="2"/>
          <c:tx>
            <c:strRef>
              <c:f>'J1. COA - Tuition &amp; Fees'!$I$381</c:f>
              <c:strCache>
                <c:ptCount val="1"/>
                <c:pt idx="0">
                  <c:v> Second Quartile (median) </c:v>
                </c:pt>
              </c:strCache>
            </c:strRef>
          </c:tx>
          <c:spPr>
            <a:ln w="31750">
              <a:solidFill>
                <a:srgbClr val="92D050"/>
              </a:solidFill>
            </a:ln>
          </c:spPr>
          <c:marker>
            <c:symbol val="x"/>
            <c:size val="9"/>
            <c:spPr>
              <a:ln>
                <a:solidFill>
                  <a:schemeClr val="accent3">
                    <a:lumMod val="50000"/>
                  </a:schemeClr>
                </a:solidFill>
              </a:ln>
            </c:spPr>
          </c:marker>
          <c:dLbls>
            <c:dLbl>
              <c:idx val="0"/>
              <c:layout>
                <c:manualLayout>
                  <c:x val="-4.3975901667575425E-3"/>
                  <c:y val="-2.22129999316278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53C-4B4D-8DB5-B44CF11B87EC}"/>
                </c:ext>
              </c:extLst>
            </c:dLbl>
            <c:dLbl>
              <c:idx val="16"/>
              <c:layout>
                <c:manualLayout>
                  <c:x val="-9.7222222222222224E-3"/>
                  <c:y val="-3.0555823840348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E1-4CBD-B34C-A40F96089852}"/>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53C-4B4D-8DB5-B44CF11B87EC}"/>
                </c:ext>
              </c:extLst>
            </c:dLbl>
            <c:spPr>
              <a:noFill/>
              <a:ln>
                <a:noFill/>
              </a:ln>
              <a:effectLst/>
            </c:spPr>
            <c:txPr>
              <a:bodyPr wrap="square" lIns="38100" tIns="19050" rIns="38100" bIns="19050" anchor="ctr">
                <a:spAutoFit/>
              </a:bodyPr>
              <a:lstStyle/>
              <a:p>
                <a:pPr>
                  <a:defRPr b="1">
                    <a:solidFill>
                      <a:schemeClr val="accent3">
                        <a:lumMod val="5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'J1. COA - Tuition &amp; Fees'!$Z$376:$BS$376</c:f>
              <c:strCache>
                <c:ptCount val="17"/>
                <c:pt idx="0">
                  <c:v> 02-03 to 03-04 </c:v>
                </c:pt>
                <c:pt idx="1">
                  <c:v> 03-04 to 04-05 </c:v>
                </c:pt>
                <c:pt idx="2">
                  <c:v> 04-05 to 05-06 </c:v>
                </c:pt>
                <c:pt idx="3">
                  <c:v> 05-06 to 06-07 </c:v>
                </c:pt>
                <c:pt idx="4">
                  <c:v> 06-07 to 07-08 </c:v>
                </c:pt>
                <c:pt idx="5">
                  <c:v> 07-08 to 08-09 </c:v>
                </c:pt>
                <c:pt idx="6">
                  <c:v> 08-09 to 09-10 </c:v>
                </c:pt>
                <c:pt idx="7">
                  <c:v> 09-10 to 10-11 </c:v>
                </c:pt>
                <c:pt idx="8">
                  <c:v> 10-11 to 11-12 </c:v>
                </c:pt>
                <c:pt idx="9">
                  <c:v> 11-12 to 12-13 </c:v>
                </c:pt>
                <c:pt idx="10">
                  <c:v> 12-13 to 13-14 </c:v>
                </c:pt>
                <c:pt idx="11">
                  <c:v> 13-14 to 14-15 </c:v>
                </c:pt>
                <c:pt idx="12">
                  <c:v> 14-15 to 15-16 </c:v>
                </c:pt>
                <c:pt idx="13">
                  <c:v> 15-16 to 16-17 </c:v>
                </c:pt>
                <c:pt idx="14">
                  <c:v> 16-17 to 17-18 </c:v>
                </c:pt>
                <c:pt idx="15">
                  <c:v> 17-18 to 18-19 </c:v>
                </c:pt>
                <c:pt idx="16">
                  <c:v> 18-19 to 19-20 </c:v>
                </c:pt>
              </c:strCache>
            </c:strRef>
          </c:cat>
          <c:val>
            <c:numRef>
              <c:f>'J1. COA - Tuition &amp; Fees'!$Z$381:$BS$381</c:f>
              <c:numCache>
                <c:formatCode>0.0%</c:formatCode>
                <c:ptCount val="17"/>
                <c:pt idx="0">
                  <c:v>5.9944711188709476E-2</c:v>
                </c:pt>
                <c:pt idx="1">
                  <c:v>5.8846606512357846E-2</c:v>
                </c:pt>
                <c:pt idx="2">
                  <c:v>5.9679878048780388E-2</c:v>
                </c:pt>
                <c:pt idx="3">
                  <c:v>6.4864864864864868E-2</c:v>
                </c:pt>
                <c:pt idx="4">
                  <c:v>6.9970845481049482E-2</c:v>
                </c:pt>
                <c:pt idx="5">
                  <c:v>5.9833845966968724E-2</c:v>
                </c:pt>
                <c:pt idx="6">
                  <c:v>4.7234526478387551E-2</c:v>
                </c:pt>
                <c:pt idx="7">
                  <c:v>4.7239263803680931E-2</c:v>
                </c:pt>
                <c:pt idx="8">
                  <c:v>4.8780487804878092E-2</c:v>
                </c:pt>
                <c:pt idx="9">
                  <c:v>4.4426121791360407E-2</c:v>
                </c:pt>
                <c:pt idx="10">
                  <c:v>3.950960077358745E-2</c:v>
                </c:pt>
                <c:pt idx="11">
                  <c:v>3.5512234999873327E-2</c:v>
                </c:pt>
                <c:pt idx="12">
                  <c:v>3.8493289869184211E-2</c:v>
                </c:pt>
                <c:pt idx="13">
                  <c:v>3.680921201615206E-2</c:v>
                </c:pt>
                <c:pt idx="14">
                  <c:v>3.66528547074918E-2</c:v>
                </c:pt>
                <c:pt idx="15">
                  <c:v>3.3856940764671828E-2</c:v>
                </c:pt>
                <c:pt idx="16">
                  <c:v>3.3271190547361273E-2</c:v>
                </c:pt>
              </c:numCache>
            </c:numRef>
          </c:val>
          <c:smooth val="0"/>
          <c:extLst>
            <c:ext xmlns:c16="http://schemas.microsoft.com/office/drawing/2014/chart" uri="{C3380CC4-5D6E-409C-BE32-E72D297353CC}">
              <c16:uniqueId val="{0000000B-D53C-4B4D-8DB5-B44CF11B87EC}"/>
            </c:ext>
          </c:extLst>
        </c:ser>
        <c:dLbls>
          <c:showLegendKey val="0"/>
          <c:showVal val="0"/>
          <c:showCatName val="0"/>
          <c:showSerName val="0"/>
          <c:showPercent val="0"/>
          <c:showBubbleSize val="0"/>
        </c:dLbls>
        <c:marker val="1"/>
        <c:smooth val="0"/>
        <c:axId val="973048832"/>
        <c:axId val="973048176"/>
      </c:lineChart>
      <c:catAx>
        <c:axId val="153675264"/>
        <c:scaling>
          <c:orientation val="minMax"/>
        </c:scaling>
        <c:delete val="0"/>
        <c:axPos val="b"/>
        <c:numFmt formatCode="General" sourceLinked="0"/>
        <c:majorTickMark val="out"/>
        <c:minorTickMark val="none"/>
        <c:tickLblPos val="nextTo"/>
        <c:txPr>
          <a:bodyPr rot="1200000" vert="horz" anchor="ctr" anchorCtr="1"/>
          <a:lstStyle/>
          <a:p>
            <a:pPr>
              <a:defRPr sz="700"/>
            </a:pPr>
            <a:endParaRPr lang="en-US"/>
          </a:p>
        </c:txPr>
        <c:crossAx val="153676800"/>
        <c:crosses val="autoZero"/>
        <c:auto val="1"/>
        <c:lblAlgn val="ctr"/>
        <c:lblOffset val="100"/>
        <c:tickMarkSkip val="1"/>
        <c:noMultiLvlLbl val="0"/>
      </c:catAx>
      <c:valAx>
        <c:axId val="153676800"/>
        <c:scaling>
          <c:orientation val="minMax"/>
          <c:min val="0"/>
        </c:scaling>
        <c:delete val="0"/>
        <c:axPos val="l"/>
        <c:majorGridlines/>
        <c:numFmt formatCode="0.0%" sourceLinked="1"/>
        <c:majorTickMark val="out"/>
        <c:minorTickMark val="none"/>
        <c:tickLblPos val="nextTo"/>
        <c:txPr>
          <a:bodyPr/>
          <a:lstStyle/>
          <a:p>
            <a:pPr>
              <a:defRPr sz="1100"/>
            </a:pPr>
            <a:endParaRPr lang="en-US"/>
          </a:p>
        </c:txPr>
        <c:crossAx val="153675264"/>
        <c:crosses val="autoZero"/>
        <c:crossBetween val="midCat"/>
      </c:valAx>
      <c:valAx>
        <c:axId val="973048176"/>
        <c:scaling>
          <c:orientation val="minMax"/>
          <c:max val="0.1"/>
        </c:scaling>
        <c:delete val="0"/>
        <c:axPos val="r"/>
        <c:numFmt formatCode="0.0%" sourceLinked="1"/>
        <c:majorTickMark val="out"/>
        <c:minorTickMark val="none"/>
        <c:tickLblPos val="nextTo"/>
        <c:crossAx val="973048832"/>
        <c:crosses val="max"/>
        <c:crossBetween val="between"/>
      </c:valAx>
      <c:catAx>
        <c:axId val="973048832"/>
        <c:scaling>
          <c:orientation val="minMax"/>
        </c:scaling>
        <c:delete val="1"/>
        <c:axPos val="b"/>
        <c:numFmt formatCode="General" sourceLinked="1"/>
        <c:majorTickMark val="out"/>
        <c:minorTickMark val="none"/>
        <c:tickLblPos val="nextTo"/>
        <c:crossAx val="973048176"/>
        <c:crosses val="autoZero"/>
        <c:auto val="1"/>
        <c:lblAlgn val="ctr"/>
        <c:lblOffset val="100"/>
        <c:noMultiLvlLbl val="0"/>
      </c:catAx>
    </c:plotArea>
    <c:legend>
      <c:legendPos val="b"/>
      <c:overlay val="0"/>
      <c:txPr>
        <a:bodyPr/>
        <a:lstStyle/>
        <a:p>
          <a:pPr>
            <a:defRPr sz="1400"/>
          </a:pPr>
          <a:endParaRPr lang="en-US"/>
        </a:p>
      </c:txPr>
    </c:legend>
    <c:plotVisOnly val="1"/>
    <c:dispBlanksAs val="gap"/>
    <c:showDLblsOverMax val="0"/>
  </c:chart>
  <c:externalData r:id="rId2">
    <c:autoUpdate val="0"/>
  </c:externalData>
  <c:userShapes r:id="rId3"/>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n-US" dirty="0"/>
              <a:t>Tuition, Fees, Room, and Board</a:t>
            </a:r>
          </a:p>
        </c:rich>
      </c:tx>
      <c:overlay val="0"/>
    </c:title>
    <c:autoTitleDeleted val="0"/>
    <c:plotArea>
      <c:layout>
        <c:manualLayout>
          <c:layoutTarget val="inner"/>
          <c:xMode val="edge"/>
          <c:yMode val="edge"/>
          <c:x val="7.7947157073825213E-2"/>
          <c:y val="8.6998468937625903E-2"/>
          <c:w val="0.88689589275007852"/>
          <c:h val="0.72139390608367915"/>
        </c:manualLayout>
      </c:layout>
      <c:lineChart>
        <c:grouping val="standard"/>
        <c:varyColors val="0"/>
        <c:ser>
          <c:idx val="6"/>
          <c:order val="0"/>
          <c:tx>
            <c:strRef>
              <c:f>'J4. COA - TFRB'!$F$150</c:f>
              <c:strCache>
                <c:ptCount val="1"/>
                <c:pt idx="0">
                  <c:v> Minimum (CCCU) </c:v>
                </c:pt>
              </c:strCache>
            </c:strRef>
          </c:tx>
          <c:spPr>
            <a:ln w="31750">
              <a:solidFill>
                <a:srgbClr val="00B0F0"/>
              </a:solidFill>
            </a:ln>
          </c:spPr>
          <c:marker>
            <c:symbol val="diamond"/>
            <c:size val="7"/>
            <c:spPr>
              <a:solidFill>
                <a:schemeClr val="bg1"/>
              </a:solidFill>
              <a:ln>
                <a:solidFill>
                  <a:schemeClr val="tx1"/>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0-23F3-4831-BC7A-C29216D3E4EB}"/>
                </c:ext>
              </c:extLst>
            </c:dLbl>
            <c:dLbl>
              <c:idx val="10"/>
              <c:delete val="1"/>
              <c:extLst>
                <c:ext xmlns:c15="http://schemas.microsoft.com/office/drawing/2012/chart" uri="{CE6537A1-D6FC-4f65-9D91-7224C49458BB}"/>
                <c:ext xmlns:c16="http://schemas.microsoft.com/office/drawing/2014/chart" uri="{C3380CC4-5D6E-409C-BE32-E72D297353CC}">
                  <c16:uniqueId val="{00000001-23F3-4831-BC7A-C29216D3E4EB}"/>
                </c:ext>
              </c:extLst>
            </c:dLbl>
            <c:dLbl>
              <c:idx val="14"/>
              <c:delete val="1"/>
              <c:extLst>
                <c:ext xmlns:c15="http://schemas.microsoft.com/office/drawing/2012/chart" uri="{CE6537A1-D6FC-4f65-9D91-7224C49458BB}"/>
                <c:ext xmlns:c16="http://schemas.microsoft.com/office/drawing/2014/chart" uri="{C3380CC4-5D6E-409C-BE32-E72D297353CC}">
                  <c16:uniqueId val="{00000002-23F3-4831-BC7A-C29216D3E4EB}"/>
                </c:ext>
              </c:extLst>
            </c:dLbl>
            <c:dLbl>
              <c:idx val="18"/>
              <c:layout>
                <c:manualLayout>
                  <c:x val="-7.9644562296285124E-3"/>
                  <c:y val="-1.41176478061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F3-4831-BC7A-C29216D3E4EB}"/>
                </c:ext>
              </c:extLst>
            </c:dLbl>
            <c:spPr>
              <a:noFill/>
              <a:ln>
                <a:noFill/>
              </a:ln>
              <a:effectLst/>
            </c:spPr>
            <c:txPr>
              <a:bodyPr wrap="square" lIns="38100" tIns="19050" rIns="38100" bIns="19050" anchor="ctr">
                <a:spAutoFit/>
              </a:bodyPr>
              <a:lstStyle/>
              <a:p>
                <a:pPr>
                  <a:defRPr>
                    <a:solidFill>
                      <a:srgbClr val="0070C0"/>
                    </a:solidFill>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ext>
            </c:extLst>
          </c:dLbls>
          <c:cat>
            <c:strRef>
              <c:f>'J4. COA - TFRB'!$I$8:$BB$8</c:f>
              <c:strCache>
                <c:ptCount val="17"/>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pt idx="16">
                  <c:v>2019-20</c:v>
                </c:pt>
              </c:strCache>
            </c:strRef>
          </c:cat>
          <c:val>
            <c:numRef>
              <c:f>'J4. COA - TFRB'!$I$150:$BB$150</c:f>
              <c:numCache>
                <c:formatCode>_("$"* #,##0_);_("$"* \(#,##0\);_("$"* "-"??_);_(@_)</c:formatCode>
                <c:ptCount val="17"/>
                <c:pt idx="0">
                  <c:v>11283</c:v>
                </c:pt>
                <c:pt idx="1">
                  <c:v>12600</c:v>
                </c:pt>
                <c:pt idx="2">
                  <c:v>13450</c:v>
                </c:pt>
                <c:pt idx="3">
                  <c:v>15636</c:v>
                </c:pt>
                <c:pt idx="4">
                  <c:v>16460</c:v>
                </c:pt>
                <c:pt idx="5">
                  <c:v>17194</c:v>
                </c:pt>
                <c:pt idx="6">
                  <c:v>17510</c:v>
                </c:pt>
                <c:pt idx="7">
                  <c:v>14278</c:v>
                </c:pt>
                <c:pt idx="8">
                  <c:v>14803</c:v>
                </c:pt>
                <c:pt idx="9">
                  <c:v>19508</c:v>
                </c:pt>
                <c:pt idx="10">
                  <c:v>20656</c:v>
                </c:pt>
                <c:pt idx="11">
                  <c:v>21288</c:v>
                </c:pt>
                <c:pt idx="12">
                  <c:v>20632</c:v>
                </c:pt>
                <c:pt idx="13">
                  <c:v>20584</c:v>
                </c:pt>
                <c:pt idx="14">
                  <c:v>20584</c:v>
                </c:pt>
                <c:pt idx="15">
                  <c:v>20764</c:v>
                </c:pt>
                <c:pt idx="16">
                  <c:v>21154</c:v>
                </c:pt>
              </c:numCache>
            </c:numRef>
          </c:val>
          <c:smooth val="0"/>
          <c:extLst>
            <c:ext xmlns:c16="http://schemas.microsoft.com/office/drawing/2014/chart" uri="{C3380CC4-5D6E-409C-BE32-E72D297353CC}">
              <c16:uniqueId val="{00000004-23F3-4831-BC7A-C29216D3E4EB}"/>
            </c:ext>
          </c:extLst>
        </c:ser>
        <c:ser>
          <c:idx val="1"/>
          <c:order val="1"/>
          <c:tx>
            <c:strRef>
              <c:f>'J4. COA - TFRB'!$F$153</c:f>
              <c:strCache>
                <c:ptCount val="1"/>
                <c:pt idx="0">
                  <c:v> First Quartile (CCCU) </c:v>
                </c:pt>
              </c:strCache>
            </c:strRef>
          </c:tx>
          <c:spPr>
            <a:ln w="31750">
              <a:solidFill>
                <a:srgbClr val="7030A0"/>
              </a:solidFill>
            </a:ln>
          </c:spPr>
          <c:marker>
            <c:symbol val="circle"/>
            <c:size val="8"/>
            <c:spPr>
              <a:solidFill>
                <a:srgbClr val="7030A0"/>
              </a:solidFill>
              <a:ln>
                <a:solidFill>
                  <a:schemeClr val="bg1"/>
                </a:solidFill>
              </a:ln>
            </c:spPr>
          </c:marker>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3F3-4831-BC7A-C29216D3E4EB}"/>
                </c:ext>
              </c:extLst>
            </c:dLbl>
            <c:spPr>
              <a:noFill/>
              <a:ln>
                <a:noFill/>
              </a:ln>
              <a:effectLst/>
            </c:spPr>
            <c:txPr>
              <a:bodyPr wrap="square" lIns="38100" tIns="19050" rIns="38100" bIns="19050" anchor="ctr">
                <a:spAutoFit/>
              </a:bodyPr>
              <a:lstStyle/>
              <a:p>
                <a:pPr>
                  <a:defRPr>
                    <a:solidFill>
                      <a:srgbClr val="7030A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'J4. COA - TFRB'!$I$8:$BB$8</c:f>
              <c:strCache>
                <c:ptCount val="17"/>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pt idx="16">
                  <c:v>2019-20</c:v>
                </c:pt>
              </c:strCache>
            </c:strRef>
          </c:cat>
          <c:val>
            <c:numRef>
              <c:f>'J4. COA - TFRB'!$I$153:$BB$153</c:f>
              <c:numCache>
                <c:formatCode>_("$"* #,##0_);_("$"* \(#,##0\);_("$"* "-"??_);_(@_)</c:formatCode>
                <c:ptCount val="17"/>
                <c:pt idx="0">
                  <c:v>18546.5</c:v>
                </c:pt>
                <c:pt idx="1">
                  <c:v>19550</c:v>
                </c:pt>
                <c:pt idx="2">
                  <c:v>20600</c:v>
                </c:pt>
                <c:pt idx="3">
                  <c:v>22150</c:v>
                </c:pt>
                <c:pt idx="4">
                  <c:v>23106.5</c:v>
                </c:pt>
                <c:pt idx="5">
                  <c:v>24394</c:v>
                </c:pt>
                <c:pt idx="6">
                  <c:v>24997.5</c:v>
                </c:pt>
                <c:pt idx="7">
                  <c:v>25990</c:v>
                </c:pt>
                <c:pt idx="8">
                  <c:v>27205</c:v>
                </c:pt>
                <c:pt idx="9">
                  <c:v>28608.5</c:v>
                </c:pt>
                <c:pt idx="10">
                  <c:v>29576.5</c:v>
                </c:pt>
                <c:pt idx="11">
                  <c:v>31042</c:v>
                </c:pt>
                <c:pt idx="12">
                  <c:v>31479.5</c:v>
                </c:pt>
                <c:pt idx="13">
                  <c:v>32290</c:v>
                </c:pt>
                <c:pt idx="14">
                  <c:v>33952</c:v>
                </c:pt>
                <c:pt idx="15">
                  <c:v>34192.5</c:v>
                </c:pt>
                <c:pt idx="16">
                  <c:v>34999</c:v>
                </c:pt>
              </c:numCache>
            </c:numRef>
          </c:val>
          <c:smooth val="0"/>
          <c:extLst>
            <c:ext xmlns:c16="http://schemas.microsoft.com/office/drawing/2014/chart" uri="{C3380CC4-5D6E-409C-BE32-E72D297353CC}">
              <c16:uniqueId val="{00000007-23F3-4831-BC7A-C29216D3E4EB}"/>
            </c:ext>
          </c:extLst>
        </c:ser>
        <c:ser>
          <c:idx val="4"/>
          <c:order val="3"/>
          <c:tx>
            <c:strRef>
              <c:f>'J4. COA - TFRB'!$F$155</c:f>
              <c:strCache>
                <c:ptCount val="1"/>
                <c:pt idx="0">
                  <c:v> Third Quartile (CCCU) </c:v>
                </c:pt>
              </c:strCache>
            </c:strRef>
          </c:tx>
          <c:spPr>
            <a:ln w="31750">
              <a:solidFill>
                <a:srgbClr val="CC9900"/>
              </a:solidFill>
            </a:ln>
          </c:spPr>
          <c:marker>
            <c:symbol val="triangle"/>
            <c:size val="7"/>
            <c:spPr>
              <a:solidFill>
                <a:srgbClr val="CC9900"/>
              </a:solidFill>
              <a:ln>
                <a:solidFill>
                  <a:schemeClr val="tx1"/>
                </a:solidFill>
              </a:ln>
            </c:spPr>
          </c:marker>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3F3-4831-BC7A-C29216D3E4EB}"/>
                </c:ext>
              </c:extLst>
            </c:dLbl>
            <c:spPr>
              <a:noFill/>
              <a:ln>
                <a:noFill/>
              </a:ln>
              <a:effectLst/>
            </c:spPr>
            <c:txPr>
              <a:bodyPr wrap="square" lIns="38100" tIns="19050" rIns="38100" bIns="19050" anchor="ctr">
                <a:spAutoFit/>
              </a:bodyPr>
              <a:lstStyle/>
              <a:p>
                <a:pPr>
                  <a:defRPr>
                    <a:solidFill>
                      <a:srgbClr val="CC99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'J4. COA - TFRB'!$I$8:$BB$8</c:f>
              <c:strCache>
                <c:ptCount val="17"/>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pt idx="16">
                  <c:v>2019-20</c:v>
                </c:pt>
              </c:strCache>
            </c:strRef>
          </c:cat>
          <c:val>
            <c:numRef>
              <c:f>'J4. COA - TFRB'!$I$155:$BB$155</c:f>
              <c:numCache>
                <c:formatCode>_("$"* #,##0_);_("$"* \(#,##0\);_("$"* "-"??_);_(@_)</c:formatCode>
                <c:ptCount val="17"/>
                <c:pt idx="0">
                  <c:v>22253.25</c:v>
                </c:pt>
                <c:pt idx="1">
                  <c:v>23918.75</c:v>
                </c:pt>
                <c:pt idx="2">
                  <c:v>25050</c:v>
                </c:pt>
                <c:pt idx="3">
                  <c:v>26450</c:v>
                </c:pt>
                <c:pt idx="4">
                  <c:v>27926.5</c:v>
                </c:pt>
                <c:pt idx="5">
                  <c:v>29920</c:v>
                </c:pt>
                <c:pt idx="6">
                  <c:v>30898</c:v>
                </c:pt>
                <c:pt idx="7">
                  <c:v>32100</c:v>
                </c:pt>
                <c:pt idx="8">
                  <c:v>33539.5</c:v>
                </c:pt>
                <c:pt idx="9">
                  <c:v>35157</c:v>
                </c:pt>
                <c:pt idx="10">
                  <c:v>36596.5</c:v>
                </c:pt>
                <c:pt idx="11">
                  <c:v>37532</c:v>
                </c:pt>
                <c:pt idx="12">
                  <c:v>38018.5</c:v>
                </c:pt>
                <c:pt idx="13">
                  <c:v>39676</c:v>
                </c:pt>
                <c:pt idx="14">
                  <c:v>41715</c:v>
                </c:pt>
                <c:pt idx="15">
                  <c:v>42981</c:v>
                </c:pt>
                <c:pt idx="16">
                  <c:v>43761</c:v>
                </c:pt>
              </c:numCache>
            </c:numRef>
          </c:val>
          <c:smooth val="0"/>
          <c:extLst>
            <c:ext xmlns:c16="http://schemas.microsoft.com/office/drawing/2014/chart" uri="{C3380CC4-5D6E-409C-BE32-E72D297353CC}">
              <c16:uniqueId val="{0000000A-23F3-4831-BC7A-C29216D3E4EB}"/>
            </c:ext>
          </c:extLst>
        </c:ser>
        <c:ser>
          <c:idx val="0"/>
          <c:order val="4"/>
          <c:tx>
            <c:strRef>
              <c:f>'J4. COA - TFRB'!$F$152</c:f>
              <c:strCache>
                <c:ptCount val="1"/>
                <c:pt idx="0">
                  <c:v> Mode (CCCU) </c:v>
                </c:pt>
              </c:strCache>
            </c:strRef>
          </c:tx>
          <c:marker>
            <c:symbol val="none"/>
          </c:marker>
          <c:cat>
            <c:strRef>
              <c:f>'J4. COA - TFRB'!$I$8:$BB$8</c:f>
              <c:strCache>
                <c:ptCount val="17"/>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pt idx="16">
                  <c:v>2019-20</c:v>
                </c:pt>
              </c:strCache>
            </c:strRef>
          </c:cat>
          <c:val>
            <c:numRef>
              <c:f>'J4. COA - TFRB'!$B$152:$R$152</c:f>
            </c:numRef>
          </c:val>
          <c:smooth val="0"/>
          <c:extLst>
            <c:ext xmlns:c16="http://schemas.microsoft.com/office/drawing/2014/chart" uri="{C3380CC4-5D6E-409C-BE32-E72D297353CC}">
              <c16:uniqueId val="{0000000B-23F3-4831-BC7A-C29216D3E4EB}"/>
            </c:ext>
          </c:extLst>
        </c:ser>
        <c:ser>
          <c:idx val="3"/>
          <c:order val="5"/>
          <c:tx>
            <c:strRef>
              <c:f>'J4. COA - TFRB'!$F$156</c:f>
              <c:strCache>
                <c:ptCount val="1"/>
                <c:pt idx="0">
                  <c:v> Fourth Quartile (CCCU maximum) </c:v>
                </c:pt>
              </c:strCache>
            </c:strRef>
          </c:tx>
          <c:spPr>
            <a:ln w="31750">
              <a:solidFill>
                <a:schemeClr val="bg1">
                  <a:lumMod val="65000"/>
                </a:schemeClr>
              </a:solidFill>
            </a:ln>
          </c:spPr>
          <c:marker>
            <c:symbol val="square"/>
            <c:size val="5"/>
            <c:spPr>
              <a:solidFill>
                <a:schemeClr val="accent5"/>
              </a:solidFill>
              <a:ln>
                <a:solidFill>
                  <a:schemeClr val="tx1"/>
                </a:solidFill>
              </a:ln>
            </c:spPr>
          </c:marker>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3F3-4831-BC7A-C29216D3E4EB}"/>
                </c:ext>
              </c:extLst>
            </c:dLbl>
            <c:spPr>
              <a:noFill/>
              <a:ln>
                <a:noFill/>
              </a:ln>
              <a:effectLst/>
            </c:spPr>
            <c:txPr>
              <a:bodyPr wrap="square" lIns="38100" tIns="19050" rIns="38100" bIns="19050" anchor="ctr">
                <a:spAutoFit/>
              </a:bodyPr>
              <a:lstStyle/>
              <a:p>
                <a:pPr>
                  <a:defRPr>
                    <a:solidFill>
                      <a:schemeClr val="bg1">
                        <a:lumMod val="5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'J4. COA - TFRB'!$I$8:$BB$8</c:f>
              <c:strCache>
                <c:ptCount val="17"/>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pt idx="16">
                  <c:v>2019-20</c:v>
                </c:pt>
              </c:strCache>
            </c:strRef>
          </c:cat>
          <c:val>
            <c:numRef>
              <c:f>'J4. COA - TFRB'!$I$156:$BB$156</c:f>
              <c:numCache>
                <c:formatCode>_("$"* #,##0_);_("$"* \(#,##0\);_("$"* "-"??_);_(@_)</c:formatCode>
                <c:ptCount val="17"/>
                <c:pt idx="0">
                  <c:v>33268</c:v>
                </c:pt>
                <c:pt idx="1">
                  <c:v>34850</c:v>
                </c:pt>
                <c:pt idx="2">
                  <c:v>36672</c:v>
                </c:pt>
                <c:pt idx="3">
                  <c:v>38702</c:v>
                </c:pt>
                <c:pt idx="4">
                  <c:v>40834</c:v>
                </c:pt>
                <c:pt idx="5">
                  <c:v>43250</c:v>
                </c:pt>
                <c:pt idx="6">
                  <c:v>43740</c:v>
                </c:pt>
                <c:pt idx="7">
                  <c:v>45420</c:v>
                </c:pt>
                <c:pt idx="8">
                  <c:v>46990</c:v>
                </c:pt>
                <c:pt idx="9">
                  <c:v>48760</c:v>
                </c:pt>
                <c:pt idx="10">
                  <c:v>50670</c:v>
                </c:pt>
                <c:pt idx="11">
                  <c:v>52570</c:v>
                </c:pt>
                <c:pt idx="12">
                  <c:v>54400</c:v>
                </c:pt>
                <c:pt idx="13">
                  <c:v>56410</c:v>
                </c:pt>
                <c:pt idx="14">
                  <c:v>57930</c:v>
                </c:pt>
                <c:pt idx="15">
                  <c:v>69252</c:v>
                </c:pt>
                <c:pt idx="16">
                  <c:v>71562</c:v>
                </c:pt>
              </c:numCache>
            </c:numRef>
          </c:val>
          <c:smooth val="0"/>
          <c:extLst>
            <c:ext xmlns:c16="http://schemas.microsoft.com/office/drawing/2014/chart" uri="{C3380CC4-5D6E-409C-BE32-E72D297353CC}">
              <c16:uniqueId val="{0000000E-23F3-4831-BC7A-C29216D3E4EB}"/>
            </c:ext>
          </c:extLst>
        </c:ser>
        <c:dLbls>
          <c:showLegendKey val="0"/>
          <c:showVal val="0"/>
          <c:showCatName val="0"/>
          <c:showSerName val="0"/>
          <c:showPercent val="0"/>
          <c:showBubbleSize val="0"/>
        </c:dLbls>
        <c:marker val="1"/>
        <c:smooth val="0"/>
        <c:axId val="173053824"/>
        <c:axId val="173055360"/>
      </c:lineChart>
      <c:lineChart>
        <c:grouping val="standard"/>
        <c:varyColors val="0"/>
        <c:ser>
          <c:idx val="2"/>
          <c:order val="2"/>
          <c:tx>
            <c:strRef>
              <c:f>'J4. COA - TFRB'!$F$154</c:f>
              <c:strCache>
                <c:ptCount val="1"/>
                <c:pt idx="0">
                  <c:v> Second Quartile (CCCU median) </c:v>
                </c:pt>
              </c:strCache>
            </c:strRef>
          </c:tx>
          <c:spPr>
            <a:ln w="31750">
              <a:solidFill>
                <a:srgbClr val="92D050"/>
              </a:solidFill>
            </a:ln>
          </c:spPr>
          <c:marker>
            <c:symbol val="x"/>
            <c:size val="9"/>
            <c:spPr>
              <a:ln>
                <a:solidFill>
                  <a:schemeClr val="accent3">
                    <a:lumMod val="50000"/>
                  </a:schemeClr>
                </a:solidFill>
              </a:ln>
            </c:spPr>
          </c:marker>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3F3-4831-BC7A-C29216D3E4EB}"/>
                </c:ext>
              </c:extLst>
            </c:dLbl>
            <c:spPr>
              <a:noFill/>
              <a:ln>
                <a:noFill/>
              </a:ln>
              <a:effectLst/>
            </c:spPr>
            <c:txPr>
              <a:bodyPr wrap="square" lIns="38100" tIns="19050" rIns="38100" bIns="19050" anchor="ctr">
                <a:spAutoFit/>
              </a:bodyPr>
              <a:lstStyle/>
              <a:p>
                <a:pPr>
                  <a:defRPr>
                    <a:solidFill>
                      <a:schemeClr val="accent3">
                        <a:lumMod val="5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'J4. COA - TFRB'!$I$8:$BB$8</c:f>
              <c:strCache>
                <c:ptCount val="17"/>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pt idx="16">
                  <c:v>2019-20</c:v>
                </c:pt>
              </c:strCache>
            </c:strRef>
          </c:cat>
          <c:val>
            <c:numRef>
              <c:f>'J4. COA - TFRB'!$I$154:$BB$154</c:f>
              <c:numCache>
                <c:formatCode>_("$"* #,##0_);_("$"* \(#,##0\);_("$"* "-"??_);_(@_)</c:formatCode>
                <c:ptCount val="17"/>
                <c:pt idx="0">
                  <c:v>20220</c:v>
                </c:pt>
                <c:pt idx="1">
                  <c:v>21234</c:v>
                </c:pt>
                <c:pt idx="2">
                  <c:v>22590</c:v>
                </c:pt>
                <c:pt idx="3">
                  <c:v>23800</c:v>
                </c:pt>
                <c:pt idx="4">
                  <c:v>25102</c:v>
                </c:pt>
                <c:pt idx="5">
                  <c:v>27000</c:v>
                </c:pt>
                <c:pt idx="6">
                  <c:v>27813</c:v>
                </c:pt>
                <c:pt idx="7">
                  <c:v>29110</c:v>
                </c:pt>
                <c:pt idx="8">
                  <c:v>30262</c:v>
                </c:pt>
                <c:pt idx="9">
                  <c:v>31389</c:v>
                </c:pt>
                <c:pt idx="10">
                  <c:v>32195</c:v>
                </c:pt>
                <c:pt idx="11">
                  <c:v>33740</c:v>
                </c:pt>
                <c:pt idx="12">
                  <c:v>34625</c:v>
                </c:pt>
                <c:pt idx="13">
                  <c:v>35450</c:v>
                </c:pt>
                <c:pt idx="14">
                  <c:v>37390</c:v>
                </c:pt>
                <c:pt idx="15">
                  <c:v>37460</c:v>
                </c:pt>
                <c:pt idx="16">
                  <c:v>38645</c:v>
                </c:pt>
              </c:numCache>
            </c:numRef>
          </c:val>
          <c:smooth val="0"/>
          <c:extLst>
            <c:ext xmlns:c16="http://schemas.microsoft.com/office/drawing/2014/chart" uri="{C3380CC4-5D6E-409C-BE32-E72D297353CC}">
              <c16:uniqueId val="{00000011-23F3-4831-BC7A-C29216D3E4EB}"/>
            </c:ext>
          </c:extLst>
        </c:ser>
        <c:dLbls>
          <c:showLegendKey val="0"/>
          <c:showVal val="0"/>
          <c:showCatName val="0"/>
          <c:showSerName val="0"/>
          <c:showPercent val="0"/>
          <c:showBubbleSize val="0"/>
        </c:dLbls>
        <c:marker val="1"/>
        <c:smooth val="0"/>
        <c:axId val="1224713776"/>
        <c:axId val="1224710168"/>
      </c:lineChart>
      <c:catAx>
        <c:axId val="173053824"/>
        <c:scaling>
          <c:orientation val="minMax"/>
        </c:scaling>
        <c:delete val="0"/>
        <c:axPos val="b"/>
        <c:numFmt formatCode="General" sourceLinked="0"/>
        <c:majorTickMark val="out"/>
        <c:minorTickMark val="none"/>
        <c:tickLblPos val="nextTo"/>
        <c:crossAx val="173055360"/>
        <c:crosses val="autoZero"/>
        <c:auto val="1"/>
        <c:lblAlgn val="ctr"/>
        <c:lblOffset val="100"/>
        <c:noMultiLvlLbl val="0"/>
      </c:catAx>
      <c:valAx>
        <c:axId val="173055360"/>
        <c:scaling>
          <c:orientation val="minMax"/>
          <c:min val="0"/>
        </c:scaling>
        <c:delete val="0"/>
        <c:axPos val="l"/>
        <c:majorGridlines/>
        <c:numFmt formatCode="&quot;$&quot;#,##0" sourceLinked="0"/>
        <c:majorTickMark val="out"/>
        <c:minorTickMark val="none"/>
        <c:tickLblPos val="nextTo"/>
        <c:crossAx val="173053824"/>
        <c:crosses val="autoZero"/>
        <c:crossBetween val="between"/>
      </c:valAx>
      <c:valAx>
        <c:axId val="1224710168"/>
        <c:scaling>
          <c:orientation val="minMax"/>
          <c:max val="80000"/>
        </c:scaling>
        <c:delete val="0"/>
        <c:axPos val="r"/>
        <c:numFmt formatCode="&quot;$&quot;#,##0" sourceLinked="0"/>
        <c:majorTickMark val="out"/>
        <c:minorTickMark val="none"/>
        <c:tickLblPos val="nextTo"/>
        <c:crossAx val="1224713776"/>
        <c:crosses val="max"/>
        <c:crossBetween val="between"/>
      </c:valAx>
      <c:catAx>
        <c:axId val="1224713776"/>
        <c:scaling>
          <c:orientation val="minMax"/>
        </c:scaling>
        <c:delete val="1"/>
        <c:axPos val="b"/>
        <c:numFmt formatCode="General" sourceLinked="1"/>
        <c:majorTickMark val="out"/>
        <c:minorTickMark val="none"/>
        <c:tickLblPos val="nextTo"/>
        <c:crossAx val="1224710168"/>
        <c:crosses val="autoZero"/>
        <c:auto val="1"/>
        <c:lblAlgn val="ctr"/>
        <c:lblOffset val="100"/>
        <c:noMultiLvlLbl val="0"/>
      </c:catAx>
    </c:plotArea>
    <c:legend>
      <c:legendPos val="b"/>
      <c:layout>
        <c:manualLayout>
          <c:xMode val="edge"/>
          <c:yMode val="edge"/>
          <c:x val="0.15776104549431322"/>
          <c:y val="0.89965541951456596"/>
          <c:w val="0.77766415135608036"/>
          <c:h val="8.519774864806573E-2"/>
        </c:manualLayout>
      </c:layout>
      <c:overlay val="0"/>
    </c:legend>
    <c:plotVisOnly val="1"/>
    <c:dispBlanksAs val="gap"/>
    <c:showDLblsOverMax val="0"/>
  </c:chart>
  <c:externalData r:id="rId2">
    <c:autoUpdate val="0"/>
  </c:externalData>
  <c:userShapes r:id="rId3"/>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2800" dirty="0"/>
              <a:t>Average Institutional Gift Aid </a:t>
            </a:r>
          </a:p>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600" dirty="0"/>
              <a:t>(per enrolled student) in Traditional Undergraduate Programs</a:t>
            </a:r>
          </a:p>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100" b="0" i="1" baseline="0" dirty="0">
                <a:effectLst/>
              </a:rPr>
              <a:t>(includes funded and unfunded gift aid plus tuition remission)</a:t>
            </a:r>
            <a:endParaRPr lang="en-US" sz="1100" i="1" dirty="0">
              <a:effectLst/>
            </a:endParaRPr>
          </a:p>
        </c:rich>
      </c:tx>
      <c:overlay val="0"/>
    </c:title>
    <c:autoTitleDeleted val="0"/>
    <c:plotArea>
      <c:layout/>
      <c:lineChart>
        <c:grouping val="standard"/>
        <c:varyColors val="0"/>
        <c:ser>
          <c:idx val="0"/>
          <c:order val="0"/>
          <c:tx>
            <c:strRef>
              <c:f>'K7. IGA Total (UER+TR)'!$F$309</c:f>
              <c:strCache>
                <c:ptCount val="1"/>
                <c:pt idx="0">
                  <c:v> Minimum (CCCU) </c:v>
                </c:pt>
              </c:strCache>
            </c:strRef>
          </c:tx>
          <c:spPr>
            <a:ln w="31750">
              <a:solidFill>
                <a:srgbClr val="00B0F0"/>
              </a:solidFill>
            </a:ln>
          </c:spPr>
          <c:marker>
            <c:symbol val="diamond"/>
            <c:size val="7"/>
            <c:spPr>
              <a:solidFill>
                <a:schemeClr val="bg1"/>
              </a:solidFill>
              <a:ln>
                <a:solidFill>
                  <a:schemeClr val="tx1"/>
                </a:solidFill>
              </a:ln>
            </c:spPr>
          </c:marker>
          <c:dLbls>
            <c:delete val="1"/>
          </c:dLbls>
          <c:cat>
            <c:strRef>
              <c:f>'K7. IGA Total (UER+TR)'!$I$308:$BC$308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'K7. IGA Total (UER+TR)'!$I$309:$BB$309</c:f>
              <c:numCache>
                <c:formatCode>_("$"* #,##0_);_("$"* \(#,##0\);_("$"* "-"??_);_(@_)</c:formatCode>
                <c:ptCount val="19"/>
                <c:pt idx="0">
                  <c:v>1254.0085470085471</c:v>
                </c:pt>
                <c:pt idx="1">
                  <c:v>1169.6197916666667</c:v>
                </c:pt>
                <c:pt idx="2">
                  <c:v>756.58528574556601</c:v>
                </c:pt>
                <c:pt idx="3">
                  <c:v>1023.2634615384616</c:v>
                </c:pt>
                <c:pt idx="4">
                  <c:v>1370.3671065032988</c:v>
                </c:pt>
                <c:pt idx="5">
                  <c:v>1416.0108481262328</c:v>
                </c:pt>
                <c:pt idx="6">
                  <c:v>1036.5901162790697</c:v>
                </c:pt>
                <c:pt idx="7">
                  <c:v>1475.3654891304348</c:v>
                </c:pt>
                <c:pt idx="8">
                  <c:v>1935.6353251318103</c:v>
                </c:pt>
                <c:pt idx="9">
                  <c:v>2219.7835420393558</c:v>
                </c:pt>
                <c:pt idx="10">
                  <c:v>372.11368511368511</c:v>
                </c:pt>
                <c:pt idx="11">
                  <c:v>2249.0579470198677</c:v>
                </c:pt>
                <c:pt idx="12">
                  <c:v>2532.3457688808007</c:v>
                </c:pt>
                <c:pt idx="13">
                  <c:v>3163.8571428571427</c:v>
                </c:pt>
                <c:pt idx="14">
                  <c:v>3584.9994782154972</c:v>
                </c:pt>
                <c:pt idx="15">
                  <c:v>3373.0928961748632</c:v>
                </c:pt>
                <c:pt idx="16">
                  <c:v>2663.9744136460554</c:v>
                </c:pt>
                <c:pt idx="17">
                  <c:v>3073.0573065902577</c:v>
                </c:pt>
                <c:pt idx="18">
                  <c:v>3233.6053921568628</c:v>
                </c:pt>
              </c:numCache>
            </c:numRef>
          </c:val>
          <c:smooth val="0"/>
          <c:extLst>
            <c:ext xmlns:c16="http://schemas.microsoft.com/office/drawing/2014/chart" uri="{C3380CC4-5D6E-409C-BE32-E72D297353CC}">
              <c16:uniqueId val="{00000000-75B2-47D1-B083-DC8B3D790898}"/>
            </c:ext>
          </c:extLst>
        </c:ser>
        <c:ser>
          <c:idx val="3"/>
          <c:order val="1"/>
          <c:tx>
            <c:strRef>
              <c:f>'K7. IGA Total (UER+TR)'!$F$312</c:f>
              <c:strCache>
                <c:ptCount val="1"/>
                <c:pt idx="0">
                  <c:v> First Quartile (CCCU) </c:v>
                </c:pt>
              </c:strCache>
            </c:strRef>
          </c:tx>
          <c:spPr>
            <a:ln w="31750">
              <a:solidFill>
                <a:srgbClr val="7030A0"/>
              </a:solidFill>
            </a:ln>
          </c:spPr>
          <c:marker>
            <c:symbol val="circle"/>
            <c:size val="8"/>
            <c:spPr>
              <a:solidFill>
                <a:srgbClr val="7030A0"/>
              </a:solidFill>
              <a:ln>
                <a:solidFill>
                  <a:schemeClr val="bg1"/>
                </a:solidFill>
              </a:ln>
            </c:spPr>
          </c:marker>
          <c:dLbls>
            <c:delete val="1"/>
          </c:dLbls>
          <c:cat>
            <c:strRef>
              <c:f>'K7. IGA Total (UER+TR)'!$I$308:$BC$308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'K7. IGA Total (UER+TR)'!$I$312:$BB$312</c:f>
              <c:numCache>
                <c:formatCode>_("$"* #,##0_);_("$"* \(#,##0\);_("$"* "-"??_);_(@_)</c:formatCode>
                <c:ptCount val="19"/>
                <c:pt idx="0">
                  <c:v>2859.8232917409387</c:v>
                </c:pt>
                <c:pt idx="1">
                  <c:v>3091.7137311358083</c:v>
                </c:pt>
                <c:pt idx="2">
                  <c:v>3290.5905463077142</c:v>
                </c:pt>
                <c:pt idx="3">
                  <c:v>3252.463818657367</c:v>
                </c:pt>
                <c:pt idx="4">
                  <c:v>3270.2362115233354</c:v>
                </c:pt>
                <c:pt idx="5">
                  <c:v>3997.7208588957055</c:v>
                </c:pt>
                <c:pt idx="6">
                  <c:v>4556.3622466321831</c:v>
                </c:pt>
                <c:pt idx="7">
                  <c:v>4757.1391466376172</c:v>
                </c:pt>
                <c:pt idx="8">
                  <c:v>5395.0043728238961</c:v>
                </c:pt>
                <c:pt idx="9">
                  <c:v>6031.9262162213527</c:v>
                </c:pt>
                <c:pt idx="10">
                  <c:v>6294.5863354037265</c:v>
                </c:pt>
                <c:pt idx="11">
                  <c:v>6562.6936090225563</c:v>
                </c:pt>
                <c:pt idx="12">
                  <c:v>7289.8363720370926</c:v>
                </c:pt>
                <c:pt idx="13">
                  <c:v>7720.075088988362</c:v>
                </c:pt>
                <c:pt idx="14">
                  <c:v>8257.2401520400454</c:v>
                </c:pt>
                <c:pt idx="15">
                  <c:v>7519.2876934008</c:v>
                </c:pt>
                <c:pt idx="16">
                  <c:v>10183.967111925384</c:v>
                </c:pt>
                <c:pt idx="17">
                  <c:v>11404.986059638428</c:v>
                </c:pt>
                <c:pt idx="18">
                  <c:v>11292.836336541306</c:v>
                </c:pt>
              </c:numCache>
            </c:numRef>
          </c:val>
          <c:smooth val="0"/>
          <c:extLst>
            <c:ext xmlns:c16="http://schemas.microsoft.com/office/drawing/2014/chart" uri="{C3380CC4-5D6E-409C-BE32-E72D297353CC}">
              <c16:uniqueId val="{00000001-75B2-47D1-B083-DC8B3D790898}"/>
            </c:ext>
          </c:extLst>
        </c:ser>
        <c:ser>
          <c:idx val="5"/>
          <c:order val="3"/>
          <c:tx>
            <c:strRef>
              <c:f>'K7. IGA Total (UER+TR)'!$F$314</c:f>
              <c:strCache>
                <c:ptCount val="1"/>
                <c:pt idx="0">
                  <c:v> Third Quartile (CCCU) </c:v>
                </c:pt>
              </c:strCache>
            </c:strRef>
          </c:tx>
          <c:spPr>
            <a:ln w="31750">
              <a:solidFill>
                <a:srgbClr val="CC9900"/>
              </a:solidFill>
            </a:ln>
          </c:spPr>
          <c:marker>
            <c:symbol val="triangle"/>
            <c:size val="7"/>
            <c:spPr>
              <a:solidFill>
                <a:srgbClr val="CC9900"/>
              </a:solidFill>
              <a:ln>
                <a:solidFill>
                  <a:schemeClr val="tx1"/>
                </a:solidFill>
              </a:ln>
            </c:spPr>
          </c:marker>
          <c:dLbls>
            <c:delete val="1"/>
          </c:dLbls>
          <c:cat>
            <c:strRef>
              <c:f>'K7. IGA Total (UER+TR)'!$I$308:$BC$308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'K7. IGA Total (UER+TR)'!$I$314:$BB$314</c:f>
              <c:numCache>
                <c:formatCode>_("$"* #,##0_);_("$"* \(#,##0\);_("$"* "-"??_);_(@_)</c:formatCode>
                <c:ptCount val="19"/>
                <c:pt idx="0">
                  <c:v>4188.0968138292737</c:v>
                </c:pt>
                <c:pt idx="1">
                  <c:v>4629.3103989866504</c:v>
                </c:pt>
                <c:pt idx="2">
                  <c:v>4953.9496889945785</c:v>
                </c:pt>
                <c:pt idx="3">
                  <c:v>5055.8072776280324</c:v>
                </c:pt>
                <c:pt idx="4">
                  <c:v>5747.9101366120221</c:v>
                </c:pt>
                <c:pt idx="5">
                  <c:v>6475.5428571428574</c:v>
                </c:pt>
                <c:pt idx="6">
                  <c:v>7129.1800232769147</c:v>
                </c:pt>
                <c:pt idx="7">
                  <c:v>7198.0910813871924</c:v>
                </c:pt>
                <c:pt idx="8">
                  <c:v>7720.2149327814259</c:v>
                </c:pt>
                <c:pt idx="9">
                  <c:v>8642.2257819544684</c:v>
                </c:pt>
                <c:pt idx="10">
                  <c:v>9305.7634615384613</c:v>
                </c:pt>
                <c:pt idx="11">
                  <c:v>9484.7132018209413</c:v>
                </c:pt>
                <c:pt idx="12">
                  <c:v>10706.46175781724</c:v>
                </c:pt>
                <c:pt idx="13">
                  <c:v>11486.901584504769</c:v>
                </c:pt>
                <c:pt idx="14">
                  <c:v>11683.541559242831</c:v>
                </c:pt>
                <c:pt idx="15">
                  <c:v>12301.851075069051</c:v>
                </c:pt>
                <c:pt idx="16">
                  <c:v>14064.959767859569</c:v>
                </c:pt>
                <c:pt idx="17">
                  <c:v>15395.033314021988</c:v>
                </c:pt>
                <c:pt idx="18">
                  <c:v>16033.236281929991</c:v>
                </c:pt>
              </c:numCache>
            </c:numRef>
          </c:val>
          <c:smooth val="0"/>
          <c:extLst>
            <c:ext xmlns:c16="http://schemas.microsoft.com/office/drawing/2014/chart" uri="{C3380CC4-5D6E-409C-BE32-E72D297353CC}">
              <c16:uniqueId val="{00000002-75B2-47D1-B083-DC8B3D790898}"/>
            </c:ext>
          </c:extLst>
        </c:ser>
        <c:ser>
          <c:idx val="1"/>
          <c:order val="4"/>
          <c:tx>
            <c:strRef>
              <c:f>'K7. IGA Total (UER+TR)'!$F$315</c:f>
              <c:strCache>
                <c:ptCount val="1"/>
                <c:pt idx="0">
                  <c:v> Fourth Quartile (CCCU maximum) </c:v>
                </c:pt>
              </c:strCache>
            </c:strRef>
          </c:tx>
          <c:spPr>
            <a:ln w="31750">
              <a:solidFill>
                <a:schemeClr val="bg1">
                  <a:lumMod val="65000"/>
                </a:schemeClr>
              </a:solidFill>
            </a:ln>
          </c:spPr>
          <c:marker>
            <c:symbol val="square"/>
            <c:size val="5"/>
            <c:spPr>
              <a:solidFill>
                <a:schemeClr val="accent5"/>
              </a:solidFill>
              <a:ln>
                <a:solidFill>
                  <a:schemeClr val="tx1"/>
                </a:solidFill>
              </a:ln>
            </c:spPr>
          </c:marker>
          <c:dLbls>
            <c:delete val="1"/>
          </c:dLbls>
          <c:cat>
            <c:strRef>
              <c:f>'K7. IGA Total (UER+TR)'!$I$308:$BC$308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'K7. IGA Total (UER+TR)'!$I$315:$BB$315</c:f>
              <c:numCache>
                <c:formatCode>_("$"* #,##0_);_("$"* \(#,##0\);_("$"* "-"??_);_(@_)</c:formatCode>
                <c:ptCount val="19"/>
                <c:pt idx="0">
                  <c:v>7355.5500354861606</c:v>
                </c:pt>
                <c:pt idx="1">
                  <c:v>8589.910526315789</c:v>
                </c:pt>
                <c:pt idx="2">
                  <c:v>7237.8966809421845</c:v>
                </c:pt>
                <c:pt idx="3">
                  <c:v>7002.1760048721071</c:v>
                </c:pt>
                <c:pt idx="4">
                  <c:v>9267.4766666666674</c:v>
                </c:pt>
                <c:pt idx="5">
                  <c:v>9527.0796943231435</c:v>
                </c:pt>
                <c:pt idx="6">
                  <c:v>9515.164869029275</c:v>
                </c:pt>
                <c:pt idx="7">
                  <c:v>9738.0325670498078</c:v>
                </c:pt>
                <c:pt idx="8">
                  <c:v>10937.819599109131</c:v>
                </c:pt>
                <c:pt idx="9">
                  <c:v>12406.771581359817</c:v>
                </c:pt>
                <c:pt idx="10">
                  <c:v>14062.808404558404</c:v>
                </c:pt>
                <c:pt idx="11">
                  <c:v>14618.007278020379</c:v>
                </c:pt>
                <c:pt idx="12">
                  <c:v>14877.019244476123</c:v>
                </c:pt>
                <c:pt idx="13">
                  <c:v>16396.891364902505</c:v>
                </c:pt>
                <c:pt idx="14">
                  <c:v>16575.082851637766</c:v>
                </c:pt>
                <c:pt idx="15">
                  <c:v>18225.317635270541</c:v>
                </c:pt>
                <c:pt idx="16">
                  <c:v>18251.324583866837</c:v>
                </c:pt>
                <c:pt idx="17">
                  <c:v>20530.543173431735</c:v>
                </c:pt>
                <c:pt idx="18">
                  <c:v>21751.750547045951</c:v>
                </c:pt>
              </c:numCache>
            </c:numRef>
          </c:val>
          <c:smooth val="0"/>
          <c:extLst>
            <c:ext xmlns:c16="http://schemas.microsoft.com/office/drawing/2014/chart" uri="{C3380CC4-5D6E-409C-BE32-E72D297353CC}">
              <c16:uniqueId val="{00000003-75B2-47D1-B083-DC8B3D790898}"/>
            </c:ext>
          </c:extLst>
        </c:ser>
        <c:dLbls>
          <c:showLegendKey val="0"/>
          <c:showVal val="1"/>
          <c:showCatName val="0"/>
          <c:showSerName val="0"/>
          <c:showPercent val="0"/>
          <c:showBubbleSize val="0"/>
        </c:dLbls>
        <c:marker val="1"/>
        <c:smooth val="0"/>
        <c:axId val="178126848"/>
        <c:axId val="178128384"/>
      </c:lineChart>
      <c:lineChart>
        <c:grouping val="standard"/>
        <c:varyColors val="0"/>
        <c:ser>
          <c:idx val="4"/>
          <c:order val="2"/>
          <c:tx>
            <c:strRef>
              <c:f>'K7. IGA Total (UER+TR)'!$F$313</c:f>
              <c:strCache>
                <c:ptCount val="1"/>
                <c:pt idx="0">
                  <c:v> Second Quartile (CCCU median) </c:v>
                </c:pt>
              </c:strCache>
            </c:strRef>
          </c:tx>
          <c:spPr>
            <a:ln w="31750">
              <a:solidFill>
                <a:srgbClr val="92D050"/>
              </a:solidFill>
            </a:ln>
          </c:spPr>
          <c:marker>
            <c:symbol val="x"/>
            <c:size val="9"/>
            <c:spPr>
              <a:ln>
                <a:solidFill>
                  <a:schemeClr val="accent3">
                    <a:lumMod val="50000"/>
                  </a:schemeClr>
                </a:solidFill>
              </a:ln>
            </c:spPr>
          </c:marker>
          <c:cat>
            <c:strRef>
              <c:f>'K7. IGA Total (UER+TR)'!$I$308:$BC$308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'K7. IGA Total (UER+TR)'!$I$313:$BB$313</c:f>
              <c:numCache>
                <c:formatCode>_("$"* #,##0_);_("$"* \(#,##0\);_("$"* "-"??_);_(@_)</c:formatCode>
                <c:ptCount val="19"/>
                <c:pt idx="0">
                  <c:v>3659.8168416350236</c:v>
                </c:pt>
                <c:pt idx="1">
                  <c:v>4037.8856578111981</c:v>
                </c:pt>
                <c:pt idx="2">
                  <c:v>4328.1044776119406</c:v>
                </c:pt>
                <c:pt idx="3">
                  <c:v>4020.8053691275168</c:v>
                </c:pt>
                <c:pt idx="4">
                  <c:v>4333.4797889404708</c:v>
                </c:pt>
                <c:pt idx="5">
                  <c:v>5159.2893187552563</c:v>
                </c:pt>
                <c:pt idx="6">
                  <c:v>5619.931888544892</c:v>
                </c:pt>
                <c:pt idx="7">
                  <c:v>5987.1333333333332</c:v>
                </c:pt>
                <c:pt idx="8">
                  <c:v>6775.5249480249477</c:v>
                </c:pt>
                <c:pt idx="9">
                  <c:v>7637.1765997072489</c:v>
                </c:pt>
                <c:pt idx="10">
                  <c:v>7839.4407008086255</c:v>
                </c:pt>
                <c:pt idx="11">
                  <c:v>8477.1326781326788</c:v>
                </c:pt>
                <c:pt idx="12">
                  <c:v>9176.386283995671</c:v>
                </c:pt>
                <c:pt idx="13">
                  <c:v>9670.8834718826402</c:v>
                </c:pt>
                <c:pt idx="14">
                  <c:v>10322.267891414285</c:v>
                </c:pt>
                <c:pt idx="15">
                  <c:v>10361.333870967743</c:v>
                </c:pt>
                <c:pt idx="16">
                  <c:v>11530.20958386637</c:v>
                </c:pt>
                <c:pt idx="17">
                  <c:v>12223.787302871007</c:v>
                </c:pt>
                <c:pt idx="18">
                  <c:v>13036.816644084498</c:v>
                </c:pt>
              </c:numCache>
            </c:numRef>
          </c:val>
          <c:smooth val="0"/>
          <c:extLst>
            <c:ext xmlns:c16="http://schemas.microsoft.com/office/drawing/2014/chart" uri="{C3380CC4-5D6E-409C-BE32-E72D297353CC}">
              <c16:uniqueId val="{00000004-75B2-47D1-B083-DC8B3D790898}"/>
            </c:ext>
          </c:extLst>
        </c:ser>
        <c:dLbls>
          <c:showLegendKey val="0"/>
          <c:showVal val="0"/>
          <c:showCatName val="0"/>
          <c:showSerName val="0"/>
          <c:showPercent val="0"/>
          <c:showBubbleSize val="0"/>
        </c:dLbls>
        <c:marker val="1"/>
        <c:smooth val="0"/>
        <c:axId val="953990568"/>
        <c:axId val="953989912"/>
      </c:lineChart>
      <c:catAx>
        <c:axId val="178126848"/>
        <c:scaling>
          <c:orientation val="minMax"/>
        </c:scaling>
        <c:delete val="0"/>
        <c:axPos val="b"/>
        <c:numFmt formatCode="General" sourceLinked="0"/>
        <c:majorTickMark val="out"/>
        <c:minorTickMark val="none"/>
        <c:tickLblPos val="nextTo"/>
        <c:crossAx val="178128384"/>
        <c:crosses val="autoZero"/>
        <c:auto val="1"/>
        <c:lblAlgn val="ctr"/>
        <c:lblOffset val="100"/>
        <c:noMultiLvlLbl val="0"/>
      </c:catAx>
      <c:valAx>
        <c:axId val="178128384"/>
        <c:scaling>
          <c:orientation val="minMax"/>
          <c:max val="24000"/>
        </c:scaling>
        <c:delete val="0"/>
        <c:axPos val="l"/>
        <c:majorGridlines/>
        <c:numFmt formatCode="&quot;$&quot;#,##0" sourceLinked="0"/>
        <c:majorTickMark val="out"/>
        <c:minorTickMark val="none"/>
        <c:tickLblPos val="nextTo"/>
        <c:crossAx val="178126848"/>
        <c:crosses val="autoZero"/>
        <c:crossBetween val="between"/>
        <c:majorUnit val="3000"/>
      </c:valAx>
      <c:valAx>
        <c:axId val="953989912"/>
        <c:scaling>
          <c:orientation val="minMax"/>
          <c:max val="24000"/>
        </c:scaling>
        <c:delete val="0"/>
        <c:axPos val="r"/>
        <c:numFmt formatCode="&quot;$&quot;#,##0" sourceLinked="0"/>
        <c:majorTickMark val="out"/>
        <c:minorTickMark val="none"/>
        <c:tickLblPos val="nextTo"/>
        <c:crossAx val="953990568"/>
        <c:crosses val="max"/>
        <c:crossBetween val="between"/>
        <c:majorUnit val="3000"/>
      </c:valAx>
      <c:catAx>
        <c:axId val="953990568"/>
        <c:scaling>
          <c:orientation val="minMax"/>
        </c:scaling>
        <c:delete val="1"/>
        <c:axPos val="b"/>
        <c:numFmt formatCode="General" sourceLinked="1"/>
        <c:majorTickMark val="out"/>
        <c:minorTickMark val="none"/>
        <c:tickLblPos val="nextTo"/>
        <c:crossAx val="953989912"/>
        <c:crosses val="autoZero"/>
        <c:auto val="1"/>
        <c:lblAlgn val="ctr"/>
        <c:lblOffset val="100"/>
        <c:noMultiLvlLbl val="0"/>
      </c:catAx>
    </c:plotArea>
    <c:legend>
      <c:legendPos val="b"/>
      <c:overlay val="0"/>
    </c:legend>
    <c:plotVisOnly val="1"/>
    <c:dispBlanksAs val="gap"/>
    <c:showDLblsOverMax val="0"/>
  </c:chart>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Average Unfunded Institutional Gift Aid </a:t>
            </a:r>
          </a:p>
          <a:p>
            <a:pPr>
              <a:defRPr/>
            </a:pPr>
            <a:r>
              <a:rPr lang="en-US" sz="1400" dirty="0"/>
              <a:t>(per enrolled student) in Traditional Undergraduate Programs</a:t>
            </a:r>
          </a:p>
        </c:rich>
      </c:tx>
      <c:overlay val="0"/>
    </c:title>
    <c:autoTitleDeleted val="0"/>
    <c:plotArea>
      <c:layout/>
      <c:lineChart>
        <c:grouping val="standard"/>
        <c:varyColors val="0"/>
        <c:ser>
          <c:idx val="0"/>
          <c:order val="0"/>
          <c:tx>
            <c:strRef>
              <c:f>'K2. IGA.Unfunded per Student'!$F$150</c:f>
              <c:strCache>
                <c:ptCount val="1"/>
                <c:pt idx="0">
                  <c:v> Minimum (CCCU) </c:v>
                </c:pt>
              </c:strCache>
            </c:strRef>
          </c:tx>
          <c:spPr>
            <a:ln w="31750">
              <a:solidFill>
                <a:srgbClr val="00B0F0"/>
              </a:solidFill>
            </a:ln>
          </c:spPr>
          <c:marker>
            <c:symbol val="diamond"/>
            <c:size val="7"/>
            <c:spPr>
              <a:solidFill>
                <a:schemeClr val="bg1"/>
              </a:solidFill>
              <a:ln>
                <a:solidFill>
                  <a:schemeClr val="tx1"/>
                </a:solidFill>
              </a:ln>
            </c:spPr>
          </c:marker>
          <c:dLbls>
            <c:delete val="1"/>
          </c:dLbls>
          <c:cat>
            <c:strRef>
              <c:f>'K2. IGA.Unfunded per Student'!$G$8:$BB$8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'K2. IGA.Unfunded per Student'!$G$150:$BB$150</c:f>
              <c:numCache>
                <c:formatCode>"$"#,##0_);[Red]\("$"#,##0\)</c:formatCode>
                <c:ptCount val="19"/>
                <c:pt idx="0">
                  <c:v>749.94141082727913</c:v>
                </c:pt>
                <c:pt idx="1">
                  <c:v>781.3255086071988</c:v>
                </c:pt>
                <c:pt idx="2">
                  <c:v>439.09021239325597</c:v>
                </c:pt>
                <c:pt idx="3">
                  <c:v>443.66646415552856</c:v>
                </c:pt>
                <c:pt idx="4">
                  <c:v>781.15453567586951</c:v>
                </c:pt>
                <c:pt idx="5">
                  <c:v>0</c:v>
                </c:pt>
                <c:pt idx="6">
                  <c:v>295.38353658536585</c:v>
                </c:pt>
                <c:pt idx="7">
                  <c:v>0</c:v>
                </c:pt>
                <c:pt idx="8">
                  <c:v>1407.7701149425288</c:v>
                </c:pt>
                <c:pt idx="9">
                  <c:v>2067.6377459749551</c:v>
                </c:pt>
                <c:pt idx="10">
                  <c:v>2025.568352059925</c:v>
                </c:pt>
                <c:pt idx="11">
                  <c:v>2012.6465231788079</c:v>
                </c:pt>
                <c:pt idx="12">
                  <c:v>2298.0545950864421</c:v>
                </c:pt>
                <c:pt idx="13">
                  <c:v>149.40520896426409</c:v>
                </c:pt>
                <c:pt idx="14">
                  <c:v>3299.0764414296896</c:v>
                </c:pt>
                <c:pt idx="15">
                  <c:v>2884.4863387978144</c:v>
                </c:pt>
                <c:pt idx="16">
                  <c:v>0</c:v>
                </c:pt>
                <c:pt idx="17">
                  <c:v>2693.5264900662251</c:v>
                </c:pt>
                <c:pt idx="18">
                  <c:v>2155.35947258848</c:v>
                </c:pt>
              </c:numCache>
            </c:numRef>
          </c:val>
          <c:smooth val="0"/>
          <c:extLst>
            <c:ext xmlns:c16="http://schemas.microsoft.com/office/drawing/2014/chart" uri="{C3380CC4-5D6E-409C-BE32-E72D297353CC}">
              <c16:uniqueId val="{00000000-4D48-49A4-937B-4E04C9BF6ED2}"/>
            </c:ext>
          </c:extLst>
        </c:ser>
        <c:ser>
          <c:idx val="5"/>
          <c:order val="1"/>
          <c:tx>
            <c:strRef>
              <c:f>'K2. IGA.Unfunded per Student'!$F$152</c:f>
              <c:strCache>
                <c:ptCount val="1"/>
                <c:pt idx="0">
                  <c:v> First Quartile (CCCU) </c:v>
                </c:pt>
              </c:strCache>
            </c:strRef>
          </c:tx>
          <c:spPr>
            <a:ln w="31750">
              <a:solidFill>
                <a:srgbClr val="7030A0"/>
              </a:solidFill>
            </a:ln>
          </c:spPr>
          <c:marker>
            <c:symbol val="circle"/>
            <c:size val="8"/>
            <c:spPr>
              <a:solidFill>
                <a:srgbClr val="7030A0"/>
              </a:solidFill>
              <a:ln>
                <a:solidFill>
                  <a:schemeClr val="bg1"/>
                </a:solidFill>
              </a:ln>
            </c:spPr>
          </c:marker>
          <c:dLbls>
            <c:delete val="1"/>
          </c:dLbls>
          <c:cat>
            <c:strRef>
              <c:f>'K2. IGA.Unfunded per Student'!$G$8:$BB$8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'K2. IGA.Unfunded per Student'!$G$152:$BB$152</c:f>
              <c:numCache>
                <c:formatCode>"$"#,##0_);[Red]\("$"#,##0\)</c:formatCode>
                <c:ptCount val="19"/>
                <c:pt idx="0">
                  <c:v>2545.0423266602047</c:v>
                </c:pt>
                <c:pt idx="1">
                  <c:v>2503.5701367963666</c:v>
                </c:pt>
                <c:pt idx="2">
                  <c:v>2535.9241267995844</c:v>
                </c:pt>
                <c:pt idx="3">
                  <c:v>2640.4060985523934</c:v>
                </c:pt>
                <c:pt idx="4">
                  <c:v>2802.7206718924972</c:v>
                </c:pt>
                <c:pt idx="5">
                  <c:v>3059.1480435526651</c:v>
                </c:pt>
                <c:pt idx="6">
                  <c:v>3906.5014117922474</c:v>
                </c:pt>
                <c:pt idx="7">
                  <c:v>3973.353286524728</c:v>
                </c:pt>
                <c:pt idx="8">
                  <c:v>4499.3274735882642</c:v>
                </c:pt>
                <c:pt idx="9">
                  <c:v>5142.3979591836733</c:v>
                </c:pt>
                <c:pt idx="10">
                  <c:v>5428.8597191497993</c:v>
                </c:pt>
                <c:pt idx="11">
                  <c:v>5771.1166101694917</c:v>
                </c:pt>
                <c:pt idx="12">
                  <c:v>6569.6009825474448</c:v>
                </c:pt>
                <c:pt idx="13">
                  <c:v>7035.348431612083</c:v>
                </c:pt>
                <c:pt idx="14">
                  <c:v>7315.6807290270699</c:v>
                </c:pt>
                <c:pt idx="15">
                  <c:v>6862.7057575427152</c:v>
                </c:pt>
                <c:pt idx="16">
                  <c:v>8987.6822863066318</c:v>
                </c:pt>
                <c:pt idx="17">
                  <c:v>9934.724489795919</c:v>
                </c:pt>
                <c:pt idx="18">
                  <c:v>9661.2565887851288</c:v>
                </c:pt>
              </c:numCache>
            </c:numRef>
          </c:val>
          <c:smooth val="0"/>
          <c:extLst>
            <c:ext xmlns:c16="http://schemas.microsoft.com/office/drawing/2014/chart" uri="{C3380CC4-5D6E-409C-BE32-E72D297353CC}">
              <c16:uniqueId val="{00000001-4D48-49A4-937B-4E04C9BF6ED2}"/>
            </c:ext>
          </c:extLst>
        </c:ser>
        <c:ser>
          <c:idx val="2"/>
          <c:order val="3"/>
          <c:tx>
            <c:strRef>
              <c:f>'K2. IGA.Unfunded per Student'!$F$154</c:f>
              <c:strCache>
                <c:ptCount val="1"/>
                <c:pt idx="0">
                  <c:v> Third Quartile (CCCU) </c:v>
                </c:pt>
              </c:strCache>
            </c:strRef>
          </c:tx>
          <c:spPr>
            <a:ln w="31750">
              <a:solidFill>
                <a:srgbClr val="CC9900"/>
              </a:solidFill>
            </a:ln>
          </c:spPr>
          <c:marker>
            <c:symbol val="triangle"/>
            <c:size val="7"/>
            <c:spPr>
              <a:solidFill>
                <a:srgbClr val="CC9900"/>
              </a:solidFill>
              <a:ln>
                <a:solidFill>
                  <a:schemeClr val="tx1"/>
                </a:solidFill>
              </a:ln>
            </c:spPr>
          </c:marker>
          <c:dLbls>
            <c:delete val="1"/>
          </c:dLbls>
          <c:cat>
            <c:strRef>
              <c:f>'K2. IGA.Unfunded per Student'!$G$8:$BB$8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'K2. IGA.Unfunded per Student'!$G$154:$BB$154</c:f>
              <c:numCache>
                <c:formatCode>"$"#,##0_);[Red]\("$"#,##0\)</c:formatCode>
                <c:ptCount val="19"/>
                <c:pt idx="0">
                  <c:v>4154.8862375138733</c:v>
                </c:pt>
                <c:pt idx="1">
                  <c:v>3939.7644775655954</c:v>
                </c:pt>
                <c:pt idx="2">
                  <c:v>3905.6304342929052</c:v>
                </c:pt>
                <c:pt idx="3">
                  <c:v>4132.1651771851703</c:v>
                </c:pt>
                <c:pt idx="4">
                  <c:v>5019.2165476316904</c:v>
                </c:pt>
                <c:pt idx="5">
                  <c:v>5586.7293741295498</c:v>
                </c:pt>
                <c:pt idx="6">
                  <c:v>5972.85081156255</c:v>
                </c:pt>
                <c:pt idx="7">
                  <c:v>6350.3075402749673</c:v>
                </c:pt>
                <c:pt idx="8">
                  <c:v>6815.5334026499231</c:v>
                </c:pt>
                <c:pt idx="9">
                  <c:v>7867.4184914841853</c:v>
                </c:pt>
                <c:pt idx="10">
                  <c:v>8215.1832482993195</c:v>
                </c:pt>
                <c:pt idx="11">
                  <c:v>8477.6780185758507</c:v>
                </c:pt>
                <c:pt idx="12">
                  <c:v>9418.9450645716752</c:v>
                </c:pt>
                <c:pt idx="13">
                  <c:v>10306.765626859196</c:v>
                </c:pt>
                <c:pt idx="14">
                  <c:v>10763.189928119053</c:v>
                </c:pt>
                <c:pt idx="15">
                  <c:v>11304.935923149944</c:v>
                </c:pt>
                <c:pt idx="16">
                  <c:v>12847.715736310474</c:v>
                </c:pt>
                <c:pt idx="17">
                  <c:v>13444.377018043684</c:v>
                </c:pt>
                <c:pt idx="18">
                  <c:v>14218.128447942243</c:v>
                </c:pt>
              </c:numCache>
            </c:numRef>
          </c:val>
          <c:smooth val="0"/>
          <c:extLst>
            <c:ext xmlns:c16="http://schemas.microsoft.com/office/drawing/2014/chart" uri="{C3380CC4-5D6E-409C-BE32-E72D297353CC}">
              <c16:uniqueId val="{00000002-4D48-49A4-937B-4E04C9BF6ED2}"/>
            </c:ext>
          </c:extLst>
        </c:ser>
        <c:ser>
          <c:idx val="6"/>
          <c:order val="4"/>
          <c:tx>
            <c:strRef>
              <c:f>'K2. IGA.Unfunded per Student'!$F$155</c:f>
              <c:strCache>
                <c:ptCount val="1"/>
                <c:pt idx="0">
                  <c:v> Fourth Quartile (CCCU maximum) </c:v>
                </c:pt>
              </c:strCache>
            </c:strRef>
          </c:tx>
          <c:spPr>
            <a:ln w="31750">
              <a:solidFill>
                <a:schemeClr val="bg1">
                  <a:lumMod val="50000"/>
                </a:schemeClr>
              </a:solidFill>
            </a:ln>
          </c:spPr>
          <c:marker>
            <c:symbol val="square"/>
            <c:size val="5"/>
            <c:spPr>
              <a:solidFill>
                <a:schemeClr val="accent5"/>
              </a:solidFill>
              <a:ln>
                <a:solidFill>
                  <a:schemeClr val="tx1"/>
                </a:solidFill>
              </a:ln>
            </c:spPr>
          </c:marker>
          <c:dLbls>
            <c:delete val="1"/>
          </c:dLbls>
          <c:cat>
            <c:strRef>
              <c:f>'K2. IGA.Unfunded per Student'!$G$8:$BB$8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'K2. IGA.Unfunded per Student'!$G$155:$BB$155</c:f>
              <c:numCache>
                <c:formatCode>"$"#,##0_);[Red]\("$"#,##0\)</c:formatCode>
                <c:ptCount val="19"/>
                <c:pt idx="0">
                  <c:v>6448.3793517406966</c:v>
                </c:pt>
                <c:pt idx="1">
                  <c:v>10825.311764705883</c:v>
                </c:pt>
                <c:pt idx="2">
                  <c:v>6458.7103854389725</c:v>
                </c:pt>
                <c:pt idx="3">
                  <c:v>5850.5992141453835</c:v>
                </c:pt>
                <c:pt idx="4">
                  <c:v>7571.0133333333333</c:v>
                </c:pt>
                <c:pt idx="5">
                  <c:v>8019.6048034934502</c:v>
                </c:pt>
                <c:pt idx="6">
                  <c:v>7970.4243093922651</c:v>
                </c:pt>
                <c:pt idx="7">
                  <c:v>8641.1126865671649</c:v>
                </c:pt>
                <c:pt idx="8">
                  <c:v>8626.8596881959911</c:v>
                </c:pt>
                <c:pt idx="9">
                  <c:v>10037.515660809779</c:v>
                </c:pt>
                <c:pt idx="10">
                  <c:v>11541.538461538461</c:v>
                </c:pt>
                <c:pt idx="11">
                  <c:v>12351.668122270743</c:v>
                </c:pt>
                <c:pt idx="12">
                  <c:v>13149.05569091542</c:v>
                </c:pt>
                <c:pt idx="13">
                  <c:v>15407.633008356546</c:v>
                </c:pt>
                <c:pt idx="14">
                  <c:v>15507.95215157354</c:v>
                </c:pt>
                <c:pt idx="15">
                  <c:v>17514.0703125</c:v>
                </c:pt>
                <c:pt idx="16">
                  <c:v>17046.349551856594</c:v>
                </c:pt>
                <c:pt idx="17">
                  <c:v>19016.216722408026</c:v>
                </c:pt>
                <c:pt idx="18">
                  <c:v>19190.312688316037</c:v>
                </c:pt>
              </c:numCache>
            </c:numRef>
          </c:val>
          <c:smooth val="0"/>
          <c:extLst>
            <c:ext xmlns:c16="http://schemas.microsoft.com/office/drawing/2014/chart" uri="{C3380CC4-5D6E-409C-BE32-E72D297353CC}">
              <c16:uniqueId val="{00000003-4D48-49A4-937B-4E04C9BF6ED2}"/>
            </c:ext>
          </c:extLst>
        </c:ser>
        <c:dLbls>
          <c:showLegendKey val="0"/>
          <c:showVal val="1"/>
          <c:showCatName val="0"/>
          <c:showSerName val="0"/>
          <c:showPercent val="0"/>
          <c:showBubbleSize val="0"/>
        </c:dLbls>
        <c:marker val="1"/>
        <c:smooth val="0"/>
        <c:axId val="180855936"/>
        <c:axId val="180857472"/>
        <c:extLst>
          <c:ext xmlns:c15="http://schemas.microsoft.com/office/drawing/2012/chart" uri="{02D57815-91ED-43cb-92C2-25804820EDAC}">
            <c15:filteredLineSeries>
              <c15:ser>
                <c:idx val="3"/>
                <c:order val="5"/>
                <c:tx>
                  <c:strRef>
                    <c:extLst>
                      <c:ext uri="{02D57815-91ED-43cb-92C2-25804820EDAC}">
                        <c15:formulaRef>
                          <c15:sqref>'K2. IGA.Unfunded per Student'!$F$151</c15:sqref>
                        </c15:formulaRef>
                      </c:ext>
                    </c:extLst>
                    <c:strCache>
                      <c:ptCount val="1"/>
                      <c:pt idx="0">
                        <c:v> Average (CCCU mean) </c:v>
                      </c:pt>
                    </c:strCache>
                  </c:strRef>
                </c:tx>
                <c:spPr>
                  <a:ln w="38100">
                    <a:solidFill>
                      <a:srgbClr val="FF0066"/>
                    </a:solidFill>
                  </a:ln>
                </c:spPr>
                <c:marker>
                  <c:symbol val="none"/>
                </c:marker>
                <c:dLbls>
                  <c:delete val="1"/>
                </c:dLbls>
                <c:cat>
                  <c:strRef>
                    <c:extLst>
                      <c:ext uri="{02D57815-91ED-43cb-92C2-25804820EDAC}">
                        <c15:formulaRef>
                          <c15:sqref>'K2. IGA.Unfunded per Student'!$G$8:$BB$8</c15:sqref>
                        </c15:formulaRef>
                      </c:ext>
                    </c:extLst>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extLst>
                      <c:ext uri="{02D57815-91ED-43cb-92C2-25804820EDAC}">
                        <c15:formulaRef>
                          <c15:sqref>'K2. IGA.Unfunded per Student'!$G$151:$BB$151</c15:sqref>
                        </c15:formulaRef>
                      </c:ext>
                    </c:extLst>
                    <c:numCache>
                      <c:formatCode>"$"#,##0_);[Red]\("$"#,##0\)</c:formatCode>
                      <c:ptCount val="19"/>
                      <c:pt idx="0">
                        <c:v>3256.6427735678717</c:v>
                      </c:pt>
                      <c:pt idx="1">
                        <c:v>3347.2056773924305</c:v>
                      </c:pt>
                      <c:pt idx="2">
                        <c:v>3269.4160564841995</c:v>
                      </c:pt>
                      <c:pt idx="3">
                        <c:v>3414.5117184882133</c:v>
                      </c:pt>
                      <c:pt idx="4">
                        <c:v>3846.240197209544</c:v>
                      </c:pt>
                      <c:pt idx="5">
                        <c:v>4272.4956852047617</c:v>
                      </c:pt>
                      <c:pt idx="6">
                        <c:v>4654.9113070424683</c:v>
                      </c:pt>
                      <c:pt idx="7">
                        <c:v>5001.8785213011533</c:v>
                      </c:pt>
                      <c:pt idx="8">
                        <c:v>5610.2402100823729</c:v>
                      </c:pt>
                      <c:pt idx="9">
                        <c:v>6352.8015882257578</c:v>
                      </c:pt>
                      <c:pt idx="10">
                        <c:v>6724.1413945776985</c:v>
                      </c:pt>
                      <c:pt idx="11">
                        <c:v>7079.0838969099023</c:v>
                      </c:pt>
                      <c:pt idx="12">
                        <c:v>7886.8065291122257</c:v>
                      </c:pt>
                      <c:pt idx="13">
                        <c:v>8389.3300314536827</c:v>
                      </c:pt>
                      <c:pt idx="14">
                        <c:v>8851.0255639391362</c:v>
                      </c:pt>
                      <c:pt idx="15">
                        <c:v>9206.3648852429978</c:v>
                      </c:pt>
                      <c:pt idx="16">
                        <c:v>10245.915098235846</c:v>
                      </c:pt>
                      <c:pt idx="17">
                        <c:v>11291.203100614059</c:v>
                      </c:pt>
                      <c:pt idx="18">
                        <c:v>11464.171888381163</c:v>
                      </c:pt>
                    </c:numCache>
                  </c:numRef>
                </c:val>
                <c:smooth val="0"/>
                <c:extLst>
                  <c:ext xmlns:c16="http://schemas.microsoft.com/office/drawing/2014/chart" uri="{C3380CC4-5D6E-409C-BE32-E72D297353CC}">
                    <c16:uniqueId val="{00000005-4D48-49A4-937B-4E04C9BF6ED2}"/>
                  </c:ext>
                </c:extLst>
              </c15:ser>
            </c15:filteredLineSeries>
          </c:ext>
        </c:extLst>
      </c:lineChart>
      <c:lineChart>
        <c:grouping val="standard"/>
        <c:varyColors val="0"/>
        <c:ser>
          <c:idx val="1"/>
          <c:order val="2"/>
          <c:tx>
            <c:strRef>
              <c:f>'K2. IGA.Unfunded per Student'!$F$153</c:f>
              <c:strCache>
                <c:ptCount val="1"/>
                <c:pt idx="0">
                  <c:v> Second Quartile (CCCU median) </c:v>
                </c:pt>
              </c:strCache>
            </c:strRef>
          </c:tx>
          <c:spPr>
            <a:ln w="31750">
              <a:solidFill>
                <a:srgbClr val="92D050"/>
              </a:solidFill>
            </a:ln>
          </c:spPr>
          <c:marker>
            <c:symbol val="x"/>
            <c:size val="9"/>
            <c:spPr>
              <a:ln>
                <a:solidFill>
                  <a:schemeClr val="accent3">
                    <a:lumMod val="50000"/>
                  </a:schemeClr>
                </a:solidFill>
              </a:ln>
            </c:spPr>
          </c:marker>
          <c:cat>
            <c:strRef>
              <c:f>'K1. IGA.Unfunded(U) Total'!$G$8:$BB$8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'K2. IGA.Unfunded per Student'!$G$153:$BB$153</c:f>
              <c:numCache>
                <c:formatCode>"$"#,##0_);[Red]\("$"#,##0\)</c:formatCode>
                <c:ptCount val="19"/>
                <c:pt idx="0">
                  <c:v>3238.7759660486931</c:v>
                </c:pt>
                <c:pt idx="1">
                  <c:v>3091.3321167883209</c:v>
                </c:pt>
                <c:pt idx="2">
                  <c:v>3364.5283711021202</c:v>
                </c:pt>
                <c:pt idx="3">
                  <c:v>3459.065266182934</c:v>
                </c:pt>
                <c:pt idx="4">
                  <c:v>3701.847814639284</c:v>
                </c:pt>
                <c:pt idx="5">
                  <c:v>4091.1380598584883</c:v>
                </c:pt>
                <c:pt idx="6">
                  <c:v>4656.4414893617022</c:v>
                </c:pt>
                <c:pt idx="7">
                  <c:v>4986.017679558011</c:v>
                </c:pt>
                <c:pt idx="8">
                  <c:v>5834.242025649457</c:v>
                </c:pt>
                <c:pt idx="9">
                  <c:v>6509.9624671288548</c:v>
                </c:pt>
                <c:pt idx="10">
                  <c:v>6890.7398805650391</c:v>
                </c:pt>
                <c:pt idx="11">
                  <c:v>7173.5163381742741</c:v>
                </c:pt>
                <c:pt idx="12">
                  <c:v>8065.7613048211806</c:v>
                </c:pt>
                <c:pt idx="13">
                  <c:v>8439.763136272788</c:v>
                </c:pt>
                <c:pt idx="14">
                  <c:v>9208.705512909979</c:v>
                </c:pt>
                <c:pt idx="15">
                  <c:v>9384.5759025667485</c:v>
                </c:pt>
                <c:pt idx="16">
                  <c:v>10313.958756514867</c:v>
                </c:pt>
                <c:pt idx="17">
                  <c:v>11169.449369662465</c:v>
                </c:pt>
                <c:pt idx="18">
                  <c:v>11489.888612501254</c:v>
                </c:pt>
              </c:numCache>
            </c:numRef>
          </c:val>
          <c:smooth val="0"/>
          <c:extLst>
            <c:ext xmlns:c16="http://schemas.microsoft.com/office/drawing/2014/chart" uri="{C3380CC4-5D6E-409C-BE32-E72D297353CC}">
              <c16:uniqueId val="{00000004-4D48-49A4-937B-4E04C9BF6ED2}"/>
            </c:ext>
          </c:extLst>
        </c:ser>
        <c:dLbls>
          <c:showLegendKey val="0"/>
          <c:showVal val="0"/>
          <c:showCatName val="0"/>
          <c:showSerName val="0"/>
          <c:showPercent val="0"/>
          <c:showBubbleSize val="0"/>
        </c:dLbls>
        <c:marker val="1"/>
        <c:smooth val="0"/>
        <c:axId val="943841632"/>
        <c:axId val="943839992"/>
      </c:lineChart>
      <c:catAx>
        <c:axId val="180855936"/>
        <c:scaling>
          <c:orientation val="minMax"/>
        </c:scaling>
        <c:delete val="0"/>
        <c:axPos val="b"/>
        <c:numFmt formatCode="General" sourceLinked="0"/>
        <c:majorTickMark val="out"/>
        <c:minorTickMark val="none"/>
        <c:tickLblPos val="nextTo"/>
        <c:txPr>
          <a:bodyPr/>
          <a:lstStyle/>
          <a:p>
            <a:pPr>
              <a:defRPr sz="900"/>
            </a:pPr>
            <a:endParaRPr lang="en-US"/>
          </a:p>
        </c:txPr>
        <c:crossAx val="180857472"/>
        <c:crosses val="autoZero"/>
        <c:auto val="1"/>
        <c:lblAlgn val="ctr"/>
        <c:lblOffset val="100"/>
        <c:noMultiLvlLbl val="0"/>
      </c:catAx>
      <c:valAx>
        <c:axId val="180857472"/>
        <c:scaling>
          <c:orientation val="minMax"/>
          <c:max val="20000"/>
        </c:scaling>
        <c:delete val="0"/>
        <c:axPos val="l"/>
        <c:majorGridlines/>
        <c:numFmt formatCode="&quot;$&quot;#,##0_);[Red]\(&quot;$&quot;#,##0\)" sourceLinked="1"/>
        <c:majorTickMark val="out"/>
        <c:minorTickMark val="none"/>
        <c:tickLblPos val="nextTo"/>
        <c:crossAx val="180855936"/>
        <c:crosses val="autoZero"/>
        <c:crossBetween val="between"/>
      </c:valAx>
      <c:valAx>
        <c:axId val="943839992"/>
        <c:scaling>
          <c:orientation val="minMax"/>
          <c:max val="20000"/>
        </c:scaling>
        <c:delete val="0"/>
        <c:axPos val="r"/>
        <c:numFmt formatCode="&quot;$&quot;#,##0_);[Red]\(&quot;$&quot;#,##0\)" sourceLinked="1"/>
        <c:majorTickMark val="out"/>
        <c:minorTickMark val="none"/>
        <c:tickLblPos val="nextTo"/>
        <c:crossAx val="943841632"/>
        <c:crosses val="max"/>
        <c:crossBetween val="between"/>
      </c:valAx>
      <c:catAx>
        <c:axId val="943841632"/>
        <c:scaling>
          <c:orientation val="minMax"/>
        </c:scaling>
        <c:delete val="1"/>
        <c:axPos val="b"/>
        <c:numFmt formatCode="General" sourceLinked="1"/>
        <c:majorTickMark val="out"/>
        <c:minorTickMark val="none"/>
        <c:tickLblPos val="nextTo"/>
        <c:crossAx val="943839992"/>
        <c:crosses val="autoZero"/>
        <c:auto val="1"/>
        <c:lblAlgn val="ctr"/>
        <c:lblOffset val="100"/>
        <c:noMultiLvlLbl val="0"/>
      </c:catAx>
    </c:plotArea>
    <c:legend>
      <c:legendPos val="b"/>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2800" dirty="0"/>
              <a:t>Other Undergraduate Enrollment</a:t>
            </a:r>
          </a:p>
        </c:rich>
      </c:tx>
      <c:overlay val="0"/>
    </c:title>
    <c:autoTitleDeleted val="0"/>
    <c:plotArea>
      <c:layout/>
      <c:lineChart>
        <c:grouping val="standard"/>
        <c:varyColors val="0"/>
        <c:ser>
          <c:idx val="3"/>
          <c:order val="0"/>
          <c:tx>
            <c:strRef>
              <c:f>'G2. Enrollment-Other Undg'!$F$157</c:f>
              <c:strCache>
                <c:ptCount val="1"/>
                <c:pt idx="0">
                  <c:v> First Quartile (CCCU) </c:v>
                </c:pt>
              </c:strCache>
            </c:strRef>
          </c:tx>
          <c:spPr>
            <a:ln w="31750">
              <a:solidFill>
                <a:srgbClr val="7030A0"/>
              </a:solidFill>
            </a:ln>
          </c:spPr>
          <c:marker>
            <c:symbol val="circle"/>
            <c:size val="8"/>
            <c:spPr>
              <a:solidFill>
                <a:srgbClr val="7030A0"/>
              </a:solidFill>
              <a:ln>
                <a:solidFill>
                  <a:sysClr val="window" lastClr="FFFFFF"/>
                </a:solidFill>
              </a:ln>
            </c:spPr>
          </c:marker>
          <c:dLbls>
            <c:dLbl>
              <c:idx val="0"/>
              <c:layout>
                <c:manualLayout>
                  <c:x val="-4.249470085426694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D0-48A5-A41A-93041F0674C3}"/>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D0-48A5-A41A-93041F0674C3}"/>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D0-48A5-A41A-93041F0674C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'G2. Enrollment-Other Undg'!$I$153:$BB$153</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'G2. Enrollment-Other Undg'!$I$157:$BB$157</c:f>
              <c:numCache>
                <c:formatCode>#,##0</c:formatCode>
                <c:ptCount val="10"/>
                <c:pt idx="0">
                  <c:v>230.75</c:v>
                </c:pt>
                <c:pt idx="1">
                  <c:v>249.25</c:v>
                </c:pt>
                <c:pt idx="2">
                  <c:v>245.5</c:v>
                </c:pt>
                <c:pt idx="3">
                  <c:v>189.5</c:v>
                </c:pt>
                <c:pt idx="4">
                  <c:v>218</c:v>
                </c:pt>
                <c:pt idx="5">
                  <c:v>241.25</c:v>
                </c:pt>
                <c:pt idx="6">
                  <c:v>254.5</c:v>
                </c:pt>
                <c:pt idx="7">
                  <c:v>222.5</c:v>
                </c:pt>
                <c:pt idx="8">
                  <c:v>163</c:v>
                </c:pt>
                <c:pt idx="9">
                  <c:v>185</c:v>
                </c:pt>
              </c:numCache>
            </c:numRef>
          </c:val>
          <c:smooth val="0"/>
          <c:extLst>
            <c:ext xmlns:c16="http://schemas.microsoft.com/office/drawing/2014/chart" uri="{C3380CC4-5D6E-409C-BE32-E72D297353CC}">
              <c16:uniqueId val="{00000003-47D0-48A5-A41A-93041F0674C3}"/>
            </c:ext>
          </c:extLst>
        </c:ser>
        <c:ser>
          <c:idx val="5"/>
          <c:order val="2"/>
          <c:tx>
            <c:strRef>
              <c:f>'G2. Enrollment-Other Undg'!$F$159</c:f>
              <c:strCache>
                <c:ptCount val="1"/>
                <c:pt idx="0">
                  <c:v> Third Quartile (CCCU) </c:v>
                </c:pt>
              </c:strCache>
            </c:strRef>
          </c:tx>
          <c:spPr>
            <a:ln w="31750">
              <a:solidFill>
                <a:srgbClr val="CC9900"/>
              </a:solidFill>
            </a:ln>
          </c:spPr>
          <c:marker>
            <c:symbol val="triangle"/>
            <c:size val="7"/>
            <c:spPr>
              <a:solidFill>
                <a:srgbClr val="CC9900"/>
              </a:solidFill>
              <a:ln>
                <a:solidFill>
                  <a:sysClr val="windowText" lastClr="000000"/>
                </a:solidFill>
              </a:ln>
            </c:spPr>
          </c:marker>
          <c:dLbls>
            <c:dLbl>
              <c:idx val="0"/>
              <c:layout>
                <c:manualLayout>
                  <c:x val="-4.3960035366483047E-2"/>
                  <c:y val="1.00833327907918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D0-48A5-A41A-93041F0674C3}"/>
                </c:ext>
              </c:extLst>
            </c:dLbl>
            <c:dLbl>
              <c:idx val="9"/>
              <c:layout>
                <c:manualLayout>
                  <c:x val="-1.4660358179231733E-3"/>
                  <c:y val="-1.41348522196838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D0-48A5-A41A-93041F0674C3}"/>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D0-48A5-A41A-93041F0674C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'G2. Enrollment-Other Undg'!$I$153:$BB$153</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'G2. Enrollment-Other Undg'!$I$159:$BB$159</c:f>
              <c:numCache>
                <c:formatCode>#,##0</c:formatCode>
                <c:ptCount val="10"/>
                <c:pt idx="0">
                  <c:v>883.5</c:v>
                </c:pt>
                <c:pt idx="1">
                  <c:v>857.5</c:v>
                </c:pt>
                <c:pt idx="2">
                  <c:v>794.75</c:v>
                </c:pt>
                <c:pt idx="3">
                  <c:v>600.5</c:v>
                </c:pt>
                <c:pt idx="4">
                  <c:v>768.75</c:v>
                </c:pt>
                <c:pt idx="5">
                  <c:v>622.25</c:v>
                </c:pt>
                <c:pt idx="6">
                  <c:v>848.25</c:v>
                </c:pt>
                <c:pt idx="7">
                  <c:v>705.25</c:v>
                </c:pt>
                <c:pt idx="8">
                  <c:v>617</c:v>
                </c:pt>
                <c:pt idx="9">
                  <c:v>620</c:v>
                </c:pt>
              </c:numCache>
            </c:numRef>
          </c:val>
          <c:smooth val="0"/>
          <c:extLst>
            <c:ext xmlns:c16="http://schemas.microsoft.com/office/drawing/2014/chart" uri="{C3380CC4-5D6E-409C-BE32-E72D297353CC}">
              <c16:uniqueId val="{00000007-47D0-48A5-A41A-93041F0674C3}"/>
            </c:ext>
          </c:extLst>
        </c:ser>
        <c:ser>
          <c:idx val="0"/>
          <c:order val="3"/>
          <c:tx>
            <c:strRef>
              <c:f>'G2. Enrollment-Other Undg'!$F$155</c:f>
              <c:strCache>
                <c:ptCount val="1"/>
                <c:pt idx="0">
                  <c:v> Average (CCCU mean) </c:v>
                </c:pt>
              </c:strCache>
            </c:strRef>
          </c:tx>
          <c:spPr>
            <a:ln w="31750">
              <a:solidFill>
                <a:srgbClr val="FF0066"/>
              </a:solidFill>
            </a:ln>
          </c:spPr>
          <c:marker>
            <c:symbol val="none"/>
          </c:marker>
          <c:dLbls>
            <c:dLbl>
              <c:idx val="0"/>
              <c:layout>
                <c:manualLayout>
                  <c:x val="-3.6633362805402539E-2"/>
                  <c:y val="-1.6133332465266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D0-48A5-A41A-93041F0674C3}"/>
                </c:ext>
              </c:extLst>
            </c:dLbl>
            <c:dLbl>
              <c:idx val="9"/>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D0-48A5-A41A-93041F0674C3}"/>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D0-48A5-A41A-93041F0674C3}"/>
                </c:ext>
              </c:extLst>
            </c:dLbl>
            <c:spPr>
              <a:noFill/>
              <a:ln>
                <a:noFill/>
              </a:ln>
              <a:effectLst/>
            </c:spPr>
            <c:txPr>
              <a:bodyPr wrap="square" lIns="38100" tIns="19050" rIns="38100" bIns="19050" anchor="ctr">
                <a:spAutoFit/>
              </a:bodyPr>
              <a:lstStyle/>
              <a:p>
                <a:pPr>
                  <a:defRPr>
                    <a:solidFill>
                      <a:srgbClr val="C0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'G2. Enrollment-Other Undg'!$I$153:$BB$153</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'G2. Enrollment-Other Undg'!$I$155:$BB$155</c:f>
              <c:numCache>
                <c:formatCode>#,##0</c:formatCode>
                <c:ptCount val="10"/>
                <c:pt idx="0">
                  <c:v>850.54</c:v>
                </c:pt>
                <c:pt idx="1">
                  <c:v>802.94827586206895</c:v>
                </c:pt>
                <c:pt idx="2">
                  <c:v>829.66129032258061</c:v>
                </c:pt>
                <c:pt idx="3">
                  <c:v>701.40909090909088</c:v>
                </c:pt>
                <c:pt idx="4">
                  <c:v>744.58333333333337</c:v>
                </c:pt>
                <c:pt idx="5">
                  <c:v>730.78571428571433</c:v>
                </c:pt>
                <c:pt idx="6">
                  <c:v>920.02631578947364</c:v>
                </c:pt>
                <c:pt idx="7">
                  <c:v>703.60869565217388</c:v>
                </c:pt>
                <c:pt idx="8">
                  <c:v>767.48979591836735</c:v>
                </c:pt>
                <c:pt idx="9">
                  <c:v>816.19512195121956</c:v>
                </c:pt>
              </c:numCache>
            </c:numRef>
          </c:val>
          <c:smooth val="0"/>
          <c:extLst>
            <c:ext xmlns:c16="http://schemas.microsoft.com/office/drawing/2014/chart" uri="{C3380CC4-5D6E-409C-BE32-E72D297353CC}">
              <c16:uniqueId val="{0000000B-47D0-48A5-A41A-93041F0674C3}"/>
            </c:ext>
          </c:extLst>
        </c:ser>
        <c:dLbls>
          <c:showLegendKey val="0"/>
          <c:showVal val="0"/>
          <c:showCatName val="0"/>
          <c:showSerName val="0"/>
          <c:showPercent val="0"/>
          <c:showBubbleSize val="0"/>
        </c:dLbls>
        <c:marker val="1"/>
        <c:smooth val="0"/>
        <c:axId val="151545728"/>
        <c:axId val="151547264"/>
      </c:lineChart>
      <c:lineChart>
        <c:grouping val="standard"/>
        <c:varyColors val="0"/>
        <c:ser>
          <c:idx val="4"/>
          <c:order val="1"/>
          <c:tx>
            <c:strRef>
              <c:f>'G2. Enrollment-Other Undg'!$F$158</c:f>
              <c:strCache>
                <c:ptCount val="1"/>
                <c:pt idx="0">
                  <c:v> Second Quartile (CCCU median) </c:v>
                </c:pt>
              </c:strCache>
            </c:strRef>
          </c:tx>
          <c:spPr>
            <a:ln w="31750">
              <a:solidFill>
                <a:srgbClr val="92D050"/>
              </a:solidFill>
            </a:ln>
          </c:spPr>
          <c:marker>
            <c:symbol val="x"/>
            <c:size val="9"/>
            <c:spPr>
              <a:ln>
                <a:solidFill>
                  <a:srgbClr val="9BBB59">
                    <a:lumMod val="50000"/>
                  </a:srgbClr>
                </a:solidFill>
              </a:ln>
            </c:spPr>
          </c:marker>
          <c:dLbls>
            <c:dLbl>
              <c:idx val="0"/>
              <c:layout>
                <c:manualLayout>
                  <c:x val="-4.2494700854266945E-2"/>
                  <c:y val="6.04999967447508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7D0-48A5-A41A-93041F0674C3}"/>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7D0-48A5-A41A-93041F0674C3}"/>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7D0-48A5-A41A-93041F0674C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'G2. Enrollment-Other Undg'!$I$153:$BB$153</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'G2. Enrollment-Other Undg'!$I$158:$BB$158</c:f>
              <c:numCache>
                <c:formatCode>#,##0</c:formatCode>
                <c:ptCount val="10"/>
                <c:pt idx="0">
                  <c:v>372.5</c:v>
                </c:pt>
                <c:pt idx="1">
                  <c:v>422</c:v>
                </c:pt>
                <c:pt idx="2">
                  <c:v>408</c:v>
                </c:pt>
                <c:pt idx="3">
                  <c:v>354.5</c:v>
                </c:pt>
                <c:pt idx="4">
                  <c:v>330</c:v>
                </c:pt>
                <c:pt idx="5">
                  <c:v>376.5</c:v>
                </c:pt>
                <c:pt idx="6">
                  <c:v>414</c:v>
                </c:pt>
                <c:pt idx="7">
                  <c:v>411.5</c:v>
                </c:pt>
                <c:pt idx="8">
                  <c:v>333</c:v>
                </c:pt>
                <c:pt idx="9">
                  <c:v>366</c:v>
                </c:pt>
              </c:numCache>
            </c:numRef>
          </c:val>
          <c:smooth val="0"/>
          <c:extLst>
            <c:ext xmlns:c16="http://schemas.microsoft.com/office/drawing/2014/chart" uri="{C3380CC4-5D6E-409C-BE32-E72D297353CC}">
              <c16:uniqueId val="{0000000F-47D0-48A5-A41A-93041F0674C3}"/>
            </c:ext>
          </c:extLst>
        </c:ser>
        <c:dLbls>
          <c:showLegendKey val="0"/>
          <c:showVal val="0"/>
          <c:showCatName val="0"/>
          <c:showSerName val="0"/>
          <c:showPercent val="0"/>
          <c:showBubbleSize val="0"/>
        </c:dLbls>
        <c:marker val="1"/>
        <c:smooth val="0"/>
        <c:axId val="1116840504"/>
        <c:axId val="1116839520"/>
      </c:lineChart>
      <c:catAx>
        <c:axId val="151545728"/>
        <c:scaling>
          <c:orientation val="minMax"/>
        </c:scaling>
        <c:delete val="0"/>
        <c:axPos val="b"/>
        <c:numFmt formatCode="General" sourceLinked="0"/>
        <c:majorTickMark val="out"/>
        <c:minorTickMark val="none"/>
        <c:tickLblPos val="nextTo"/>
        <c:crossAx val="151547264"/>
        <c:crosses val="autoZero"/>
        <c:auto val="1"/>
        <c:lblAlgn val="ctr"/>
        <c:lblOffset val="100"/>
        <c:noMultiLvlLbl val="0"/>
      </c:catAx>
      <c:valAx>
        <c:axId val="151547264"/>
        <c:scaling>
          <c:orientation val="minMax"/>
        </c:scaling>
        <c:delete val="0"/>
        <c:axPos val="l"/>
        <c:majorGridlines/>
        <c:numFmt formatCode="#,##0" sourceLinked="1"/>
        <c:majorTickMark val="out"/>
        <c:minorTickMark val="none"/>
        <c:tickLblPos val="nextTo"/>
        <c:crossAx val="151545728"/>
        <c:crosses val="autoZero"/>
        <c:crossBetween val="between"/>
      </c:valAx>
      <c:valAx>
        <c:axId val="1116839520"/>
        <c:scaling>
          <c:orientation val="minMax"/>
          <c:max val="1000"/>
        </c:scaling>
        <c:delete val="0"/>
        <c:axPos val="r"/>
        <c:numFmt formatCode="#,##0" sourceLinked="1"/>
        <c:majorTickMark val="out"/>
        <c:minorTickMark val="none"/>
        <c:tickLblPos val="nextTo"/>
        <c:crossAx val="1116840504"/>
        <c:crosses val="max"/>
        <c:crossBetween val="between"/>
      </c:valAx>
      <c:catAx>
        <c:axId val="1116840504"/>
        <c:scaling>
          <c:orientation val="minMax"/>
        </c:scaling>
        <c:delete val="1"/>
        <c:axPos val="b"/>
        <c:numFmt formatCode="General" sourceLinked="1"/>
        <c:majorTickMark val="out"/>
        <c:minorTickMark val="none"/>
        <c:tickLblPos val="nextTo"/>
        <c:crossAx val="1116839520"/>
        <c:crosses val="autoZero"/>
        <c:auto val="1"/>
        <c:lblAlgn val="ctr"/>
        <c:lblOffset val="100"/>
        <c:noMultiLvlLbl val="0"/>
      </c:catAx>
    </c:plotArea>
    <c:legend>
      <c:legendPos val="b"/>
      <c:overlay val="0"/>
    </c:legend>
    <c:plotVisOnly val="1"/>
    <c:dispBlanksAs val="gap"/>
    <c:showDLblsOverMax val="0"/>
  </c:chart>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Average Federal Gift Aid </a:t>
            </a:r>
          </a:p>
          <a:p>
            <a:pPr>
              <a:defRPr/>
            </a:pPr>
            <a:r>
              <a:rPr lang="en-US" sz="1200" dirty="0"/>
              <a:t>(per enrolled student) in Traditional Undergraduate Programs</a:t>
            </a:r>
          </a:p>
        </c:rich>
      </c:tx>
      <c:overlay val="0"/>
    </c:title>
    <c:autoTitleDeleted val="0"/>
    <c:plotArea>
      <c:layout/>
      <c:lineChart>
        <c:grouping val="standard"/>
        <c:varyColors val="0"/>
        <c:ser>
          <c:idx val="0"/>
          <c:order val="0"/>
          <c:tx>
            <c:strRef>
              <c:f>'K10. GA-Federal (FGA)'!$F$310</c:f>
              <c:strCache>
                <c:ptCount val="1"/>
                <c:pt idx="0">
                  <c:v> Minimum (CCCU) </c:v>
                </c:pt>
              </c:strCache>
            </c:strRef>
          </c:tx>
          <c:spPr>
            <a:ln w="31750">
              <a:solidFill>
                <a:srgbClr val="00B0F0"/>
              </a:solidFill>
            </a:ln>
          </c:spPr>
          <c:marker>
            <c:symbol val="diamond"/>
            <c:size val="7"/>
            <c:spPr>
              <a:solidFill>
                <a:schemeClr val="bg1"/>
              </a:solidFill>
              <a:ln>
                <a:solidFill>
                  <a:schemeClr val="tx1"/>
                </a:solidFill>
              </a:ln>
            </c:spPr>
          </c:marker>
          <c:dLbls>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37-44A9-80CD-20EE4EBC3309}"/>
                </c:ext>
              </c:extLst>
            </c:dLbl>
            <c:spPr>
              <a:noFill/>
              <a:ln>
                <a:noFill/>
              </a:ln>
              <a:effectLst/>
            </c:spPr>
            <c:txPr>
              <a:bodyPr wrap="square" lIns="38100" tIns="19050" rIns="38100" bIns="19050" anchor="ctr">
                <a:spAutoFit/>
              </a:bodyPr>
              <a:lstStyle/>
              <a:p>
                <a:pPr>
                  <a:defRPr>
                    <a:solidFill>
                      <a:srgbClr val="0070C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'K10. GA-Federal (FGA)'!$I$309:$BB$309</c:f>
              <c:strCache>
                <c:ptCount val="15"/>
                <c:pt idx="0">
                  <c:v>2004-05</c:v>
                </c:pt>
                <c:pt idx="1">
                  <c:v>2005-06</c:v>
                </c:pt>
                <c:pt idx="2">
                  <c:v>2006-07</c:v>
                </c:pt>
                <c:pt idx="3">
                  <c:v>2007-08</c:v>
                </c:pt>
                <c:pt idx="4">
                  <c:v>2008-09</c:v>
                </c:pt>
                <c:pt idx="5">
                  <c:v>2009-10</c:v>
                </c:pt>
                <c:pt idx="6">
                  <c:v>2010-11</c:v>
                </c:pt>
                <c:pt idx="7">
                  <c:v>2011-12</c:v>
                </c:pt>
                <c:pt idx="8">
                  <c:v>2012-13</c:v>
                </c:pt>
                <c:pt idx="9">
                  <c:v>2013-14</c:v>
                </c:pt>
                <c:pt idx="10">
                  <c:v>2014-15</c:v>
                </c:pt>
                <c:pt idx="11">
                  <c:v>2015-16</c:v>
                </c:pt>
                <c:pt idx="12">
                  <c:v>2016-17</c:v>
                </c:pt>
                <c:pt idx="13">
                  <c:v>2017-18</c:v>
                </c:pt>
                <c:pt idx="14">
                  <c:v>2018-19</c:v>
                </c:pt>
              </c:strCache>
            </c:strRef>
          </c:cat>
          <c:val>
            <c:numRef>
              <c:f>'K10. GA-Federal (FGA)'!$I$310:$BB$310</c:f>
              <c:numCache>
                <c:formatCode>_("$"* #,##0_);_("$"* \(#,##0\);_("$"* "-"??_);_(@_)</c:formatCode>
                <c:ptCount val="15"/>
                <c:pt idx="0">
                  <c:v>326.47668997668995</c:v>
                </c:pt>
                <c:pt idx="1">
                  <c:v>459.08541793776692</c:v>
                </c:pt>
                <c:pt idx="2">
                  <c:v>504.6726226529376</c:v>
                </c:pt>
                <c:pt idx="3">
                  <c:v>425.52106741573033</c:v>
                </c:pt>
                <c:pt idx="4">
                  <c:v>551.58057475445617</c:v>
                </c:pt>
                <c:pt idx="5">
                  <c:v>0</c:v>
                </c:pt>
                <c:pt idx="6">
                  <c:v>990.13031358885019</c:v>
                </c:pt>
                <c:pt idx="7">
                  <c:v>814.39367565999419</c:v>
                </c:pt>
                <c:pt idx="8">
                  <c:v>799.95348837209303</c:v>
                </c:pt>
                <c:pt idx="9">
                  <c:v>803.36549539170505</c:v>
                </c:pt>
                <c:pt idx="10">
                  <c:v>803.25316455696202</c:v>
                </c:pt>
                <c:pt idx="11">
                  <c:v>876.53134110787175</c:v>
                </c:pt>
                <c:pt idx="12">
                  <c:v>727.12496626180837</c:v>
                </c:pt>
                <c:pt idx="13">
                  <c:v>920.771897810219</c:v>
                </c:pt>
                <c:pt idx="14">
                  <c:v>850.3978407557355</c:v>
                </c:pt>
              </c:numCache>
            </c:numRef>
          </c:val>
          <c:smooth val="0"/>
          <c:extLst>
            <c:ext xmlns:c16="http://schemas.microsoft.com/office/drawing/2014/chart" uri="{C3380CC4-5D6E-409C-BE32-E72D297353CC}">
              <c16:uniqueId val="{00000001-EF37-44A9-80CD-20EE4EBC3309}"/>
            </c:ext>
          </c:extLst>
        </c:ser>
        <c:ser>
          <c:idx val="2"/>
          <c:order val="1"/>
          <c:tx>
            <c:strRef>
              <c:f>'K10. GA-Federal (FGA)'!$F$312</c:f>
              <c:strCache>
                <c:ptCount val="1"/>
                <c:pt idx="0">
                  <c:v> Mode (CCCU) </c:v>
                </c:pt>
              </c:strCache>
            </c:strRef>
          </c:tx>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'K10. GA-Federal (FGA)'!$I$309:$BB$309</c:f>
              <c:strCache>
                <c:ptCount val="15"/>
                <c:pt idx="0">
                  <c:v>2004-05</c:v>
                </c:pt>
                <c:pt idx="1">
                  <c:v>2005-06</c:v>
                </c:pt>
                <c:pt idx="2">
                  <c:v>2006-07</c:v>
                </c:pt>
                <c:pt idx="3">
                  <c:v>2007-08</c:v>
                </c:pt>
                <c:pt idx="4">
                  <c:v>2008-09</c:v>
                </c:pt>
                <c:pt idx="5">
                  <c:v>2009-10</c:v>
                </c:pt>
                <c:pt idx="6">
                  <c:v>2010-11</c:v>
                </c:pt>
                <c:pt idx="7">
                  <c:v>2011-12</c:v>
                </c:pt>
                <c:pt idx="8">
                  <c:v>2012-13</c:v>
                </c:pt>
                <c:pt idx="9">
                  <c:v>2013-14</c:v>
                </c:pt>
                <c:pt idx="10">
                  <c:v>2014-15</c:v>
                </c:pt>
                <c:pt idx="11">
                  <c:v>2015-16</c:v>
                </c:pt>
                <c:pt idx="12">
                  <c:v>2016-17</c:v>
                </c:pt>
                <c:pt idx="13">
                  <c:v>2017-18</c:v>
                </c:pt>
                <c:pt idx="14">
                  <c:v>2018-19</c:v>
                </c:pt>
              </c:strCache>
            </c:strRef>
          </c:cat>
          <c:val>
            <c:numRef>
              <c:f>'K10. GA-Federal (FGA)'!$I$312:$Q$312</c:f>
            </c:numRef>
          </c:val>
          <c:smooth val="0"/>
          <c:extLst>
            <c:ext xmlns:c16="http://schemas.microsoft.com/office/drawing/2014/chart" uri="{C3380CC4-5D6E-409C-BE32-E72D297353CC}">
              <c16:uniqueId val="{00000002-EF37-44A9-80CD-20EE4EBC3309}"/>
            </c:ext>
          </c:extLst>
        </c:ser>
        <c:ser>
          <c:idx val="3"/>
          <c:order val="2"/>
          <c:tx>
            <c:strRef>
              <c:f>'K10. GA-Federal (FGA)'!$F$313</c:f>
              <c:strCache>
                <c:ptCount val="1"/>
                <c:pt idx="0">
                  <c:v> First Quartile (CCCU) </c:v>
                </c:pt>
              </c:strCache>
            </c:strRef>
          </c:tx>
          <c:spPr>
            <a:ln w="31750"/>
          </c:spPr>
          <c:marker>
            <c:symbol val="circle"/>
            <c:size val="8"/>
            <c:spPr>
              <a:solidFill>
                <a:srgbClr val="7030A0"/>
              </a:solidFill>
              <a:ln>
                <a:solidFill>
                  <a:schemeClr val="bg1"/>
                </a:solidFill>
              </a:ln>
            </c:spPr>
          </c:marker>
          <c:dLbls>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37-44A9-80CD-20EE4EBC3309}"/>
                </c:ext>
              </c:extLst>
            </c:dLbl>
            <c:spPr>
              <a:noFill/>
              <a:ln>
                <a:noFill/>
              </a:ln>
              <a:effectLst/>
            </c:spPr>
            <c:txPr>
              <a:bodyPr wrap="square" lIns="38100" tIns="19050" rIns="38100" bIns="19050" anchor="ctr">
                <a:spAutoFit/>
              </a:bodyPr>
              <a:lstStyle/>
              <a:p>
                <a:pPr>
                  <a:defRPr>
                    <a:solidFill>
                      <a:srgbClr val="7030A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'K10. GA-Federal (FGA)'!$I$309:$BB$309</c:f>
              <c:strCache>
                <c:ptCount val="15"/>
                <c:pt idx="0">
                  <c:v>2004-05</c:v>
                </c:pt>
                <c:pt idx="1">
                  <c:v>2005-06</c:v>
                </c:pt>
                <c:pt idx="2">
                  <c:v>2006-07</c:v>
                </c:pt>
                <c:pt idx="3">
                  <c:v>2007-08</c:v>
                </c:pt>
                <c:pt idx="4">
                  <c:v>2008-09</c:v>
                </c:pt>
                <c:pt idx="5">
                  <c:v>2009-10</c:v>
                </c:pt>
                <c:pt idx="6">
                  <c:v>2010-11</c:v>
                </c:pt>
                <c:pt idx="7">
                  <c:v>2011-12</c:v>
                </c:pt>
                <c:pt idx="8">
                  <c:v>2012-13</c:v>
                </c:pt>
                <c:pt idx="9">
                  <c:v>2013-14</c:v>
                </c:pt>
                <c:pt idx="10">
                  <c:v>2014-15</c:v>
                </c:pt>
                <c:pt idx="11">
                  <c:v>2015-16</c:v>
                </c:pt>
                <c:pt idx="12">
                  <c:v>2016-17</c:v>
                </c:pt>
                <c:pt idx="13">
                  <c:v>2017-18</c:v>
                </c:pt>
                <c:pt idx="14">
                  <c:v>2018-19</c:v>
                </c:pt>
              </c:strCache>
            </c:strRef>
          </c:cat>
          <c:val>
            <c:numRef>
              <c:f>'K10. GA-Federal (FGA)'!$I$313:$BB$313</c:f>
              <c:numCache>
                <c:formatCode>_("$"* #,##0_);_("$"* \(#,##0\);_("$"* "-"??_);_(@_)</c:formatCode>
                <c:ptCount val="15"/>
                <c:pt idx="0">
                  <c:v>729.91635383722405</c:v>
                </c:pt>
                <c:pt idx="1">
                  <c:v>653.14555555555557</c:v>
                </c:pt>
                <c:pt idx="2">
                  <c:v>764.0303030036614</c:v>
                </c:pt>
                <c:pt idx="3">
                  <c:v>833.72661637744943</c:v>
                </c:pt>
                <c:pt idx="4">
                  <c:v>975.34037486176044</c:v>
                </c:pt>
                <c:pt idx="5">
                  <c:v>1254.1850311850312</c:v>
                </c:pt>
                <c:pt idx="6">
                  <c:v>1502.1908048557457</c:v>
                </c:pt>
                <c:pt idx="7">
                  <c:v>1335.8394396584645</c:v>
                </c:pt>
                <c:pt idx="8">
                  <c:v>1336.0071684587813</c:v>
                </c:pt>
                <c:pt idx="9">
                  <c:v>1345.9358787145393</c:v>
                </c:pt>
                <c:pt idx="10">
                  <c:v>1344.7833838625279</c:v>
                </c:pt>
                <c:pt idx="11">
                  <c:v>1254.0413770137909</c:v>
                </c:pt>
                <c:pt idx="12">
                  <c:v>1263.3681685411166</c:v>
                </c:pt>
                <c:pt idx="13">
                  <c:v>1328.0479323308271</c:v>
                </c:pt>
                <c:pt idx="14">
                  <c:v>1268.2630326998817</c:v>
                </c:pt>
              </c:numCache>
            </c:numRef>
          </c:val>
          <c:smooth val="0"/>
          <c:extLst>
            <c:ext xmlns:c16="http://schemas.microsoft.com/office/drawing/2014/chart" uri="{C3380CC4-5D6E-409C-BE32-E72D297353CC}">
              <c16:uniqueId val="{00000004-EF37-44A9-80CD-20EE4EBC3309}"/>
            </c:ext>
          </c:extLst>
        </c:ser>
        <c:ser>
          <c:idx val="5"/>
          <c:order val="4"/>
          <c:tx>
            <c:strRef>
              <c:f>'K10. GA-Federal (FGA)'!$F$315</c:f>
              <c:strCache>
                <c:ptCount val="1"/>
                <c:pt idx="0">
                  <c:v> Third Quartile (CCCU) </c:v>
                </c:pt>
              </c:strCache>
            </c:strRef>
          </c:tx>
          <c:spPr>
            <a:ln w="31750">
              <a:solidFill>
                <a:srgbClr val="CC9900"/>
              </a:solidFill>
            </a:ln>
          </c:spPr>
          <c:marker>
            <c:symbol val="triangle"/>
            <c:size val="7"/>
            <c:spPr>
              <a:solidFill>
                <a:srgbClr val="CC9900"/>
              </a:solidFill>
              <a:ln>
                <a:solidFill>
                  <a:schemeClr val="tx1"/>
                </a:solidFill>
              </a:ln>
            </c:spPr>
          </c:marker>
          <c:dLbls>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37-44A9-80CD-20EE4EBC3309}"/>
                </c:ext>
              </c:extLst>
            </c:dLbl>
            <c:spPr>
              <a:noFill/>
              <a:ln>
                <a:noFill/>
              </a:ln>
              <a:effectLst/>
            </c:spPr>
            <c:txPr>
              <a:bodyPr wrap="square" lIns="38100" tIns="19050" rIns="38100" bIns="19050" anchor="ctr">
                <a:spAutoFit/>
              </a:bodyPr>
              <a:lstStyle/>
              <a:p>
                <a:pPr>
                  <a:defRPr>
                    <a:solidFill>
                      <a:srgbClr val="CC99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'K10. GA-Federal (FGA)'!$I$309:$BB$309</c:f>
              <c:strCache>
                <c:ptCount val="15"/>
                <c:pt idx="0">
                  <c:v>2004-05</c:v>
                </c:pt>
                <c:pt idx="1">
                  <c:v>2005-06</c:v>
                </c:pt>
                <c:pt idx="2">
                  <c:v>2006-07</c:v>
                </c:pt>
                <c:pt idx="3">
                  <c:v>2007-08</c:v>
                </c:pt>
                <c:pt idx="4">
                  <c:v>2008-09</c:v>
                </c:pt>
                <c:pt idx="5">
                  <c:v>2009-10</c:v>
                </c:pt>
                <c:pt idx="6">
                  <c:v>2010-11</c:v>
                </c:pt>
                <c:pt idx="7">
                  <c:v>2011-12</c:v>
                </c:pt>
                <c:pt idx="8">
                  <c:v>2012-13</c:v>
                </c:pt>
                <c:pt idx="9">
                  <c:v>2013-14</c:v>
                </c:pt>
                <c:pt idx="10">
                  <c:v>2014-15</c:v>
                </c:pt>
                <c:pt idx="11">
                  <c:v>2015-16</c:v>
                </c:pt>
                <c:pt idx="12">
                  <c:v>2016-17</c:v>
                </c:pt>
                <c:pt idx="13">
                  <c:v>2017-18</c:v>
                </c:pt>
                <c:pt idx="14">
                  <c:v>2018-19</c:v>
                </c:pt>
              </c:strCache>
            </c:strRef>
          </c:cat>
          <c:val>
            <c:numRef>
              <c:f>'K10. GA-Federal (FGA)'!$I$315:$BB$315</c:f>
              <c:numCache>
                <c:formatCode>_("$"* #,##0_);_("$"* \(#,##0\);_("$"* "-"??_);_(@_)</c:formatCode>
                <c:ptCount val="15"/>
                <c:pt idx="0">
                  <c:v>1103.2152407027152</c:v>
                </c:pt>
                <c:pt idx="1">
                  <c:v>1018.349376731302</c:v>
                </c:pt>
                <c:pt idx="2">
                  <c:v>1069.3105646654426</c:v>
                </c:pt>
                <c:pt idx="3">
                  <c:v>1232.8607633076665</c:v>
                </c:pt>
                <c:pt idx="4">
                  <c:v>1488.0065204792429</c:v>
                </c:pt>
                <c:pt idx="5">
                  <c:v>1871.5313432835821</c:v>
                </c:pt>
                <c:pt idx="6">
                  <c:v>2185.8465353768224</c:v>
                </c:pt>
                <c:pt idx="7">
                  <c:v>2021.3718653250776</c:v>
                </c:pt>
                <c:pt idx="8">
                  <c:v>1922.1436077057792</c:v>
                </c:pt>
                <c:pt idx="9">
                  <c:v>1931.9474077268328</c:v>
                </c:pt>
                <c:pt idx="10">
                  <c:v>2015.2160589970501</c:v>
                </c:pt>
                <c:pt idx="11">
                  <c:v>1920.0148107087653</c:v>
                </c:pt>
                <c:pt idx="12">
                  <c:v>1848.3544912294055</c:v>
                </c:pt>
                <c:pt idx="13">
                  <c:v>1993.4297658862877</c:v>
                </c:pt>
                <c:pt idx="14">
                  <c:v>1926.3822656199522</c:v>
                </c:pt>
              </c:numCache>
            </c:numRef>
          </c:val>
          <c:smooth val="0"/>
          <c:extLst>
            <c:ext xmlns:c16="http://schemas.microsoft.com/office/drawing/2014/chart" uri="{C3380CC4-5D6E-409C-BE32-E72D297353CC}">
              <c16:uniqueId val="{00000006-EF37-44A9-80CD-20EE4EBC3309}"/>
            </c:ext>
          </c:extLst>
        </c:ser>
        <c:ser>
          <c:idx val="6"/>
          <c:order val="5"/>
          <c:tx>
            <c:strRef>
              <c:f>'K10. GA-Federal (FGA)'!$F$316</c:f>
              <c:strCache>
                <c:ptCount val="1"/>
                <c:pt idx="0">
                  <c:v> Fourth Quartile (CCCU maximum) </c:v>
                </c:pt>
              </c:strCache>
            </c:strRef>
          </c:tx>
          <c:spPr>
            <a:ln w="31750">
              <a:solidFill>
                <a:schemeClr val="bg1">
                  <a:lumMod val="65000"/>
                </a:schemeClr>
              </a:solidFill>
            </a:ln>
          </c:spPr>
          <c:marker>
            <c:symbol val="square"/>
            <c:size val="5"/>
            <c:spPr>
              <a:solidFill>
                <a:schemeClr val="accent5"/>
              </a:solidFill>
              <a:ln>
                <a:solidFill>
                  <a:schemeClr val="tx1"/>
                </a:solidFill>
              </a:ln>
            </c:spPr>
          </c:marker>
          <c:dLbls>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F37-44A9-80CD-20EE4EBC3309}"/>
                </c:ext>
              </c:extLst>
            </c:dLbl>
            <c:spPr>
              <a:noFill/>
              <a:ln>
                <a:noFill/>
              </a:ln>
              <a:effectLst/>
            </c:spPr>
            <c:txPr>
              <a:bodyPr wrap="square" lIns="38100" tIns="19050" rIns="38100" bIns="19050" anchor="ctr">
                <a:spAutoFit/>
              </a:bodyPr>
              <a:lstStyle/>
              <a:p>
                <a:pPr>
                  <a:defRPr>
                    <a:solidFill>
                      <a:schemeClr val="tx1">
                        <a:lumMod val="50000"/>
                        <a:lumOff val="5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'K10. GA-Federal (FGA)'!$I$309:$BB$309</c:f>
              <c:strCache>
                <c:ptCount val="15"/>
                <c:pt idx="0">
                  <c:v>2004-05</c:v>
                </c:pt>
                <c:pt idx="1">
                  <c:v>2005-06</c:v>
                </c:pt>
                <c:pt idx="2">
                  <c:v>2006-07</c:v>
                </c:pt>
                <c:pt idx="3">
                  <c:v>2007-08</c:v>
                </c:pt>
                <c:pt idx="4">
                  <c:v>2008-09</c:v>
                </c:pt>
                <c:pt idx="5">
                  <c:v>2009-10</c:v>
                </c:pt>
                <c:pt idx="6">
                  <c:v>2010-11</c:v>
                </c:pt>
                <c:pt idx="7">
                  <c:v>2011-12</c:v>
                </c:pt>
                <c:pt idx="8">
                  <c:v>2012-13</c:v>
                </c:pt>
                <c:pt idx="9">
                  <c:v>2013-14</c:v>
                </c:pt>
                <c:pt idx="10">
                  <c:v>2014-15</c:v>
                </c:pt>
                <c:pt idx="11">
                  <c:v>2015-16</c:v>
                </c:pt>
                <c:pt idx="12">
                  <c:v>2016-17</c:v>
                </c:pt>
                <c:pt idx="13">
                  <c:v>2017-18</c:v>
                </c:pt>
                <c:pt idx="14">
                  <c:v>2018-19</c:v>
                </c:pt>
              </c:strCache>
            </c:strRef>
          </c:cat>
          <c:val>
            <c:numRef>
              <c:f>'K10. GA-Federal (FGA)'!$I$316:$BB$316</c:f>
              <c:numCache>
                <c:formatCode>_("$"* #,##0_);_("$"* \(#,##0\);_("$"* "-"??_);_(@_)</c:formatCode>
                <c:ptCount val="15"/>
                <c:pt idx="0">
                  <c:v>1643.2422018348625</c:v>
                </c:pt>
                <c:pt idx="1">
                  <c:v>1684.488340192044</c:v>
                </c:pt>
                <c:pt idx="2">
                  <c:v>2538.1145194274027</c:v>
                </c:pt>
                <c:pt idx="3">
                  <c:v>1765.9208333333333</c:v>
                </c:pt>
                <c:pt idx="4">
                  <c:v>2170.6152581387701</c:v>
                </c:pt>
                <c:pt idx="5">
                  <c:v>2501.2486111111111</c:v>
                </c:pt>
                <c:pt idx="6">
                  <c:v>3158.3438914027151</c:v>
                </c:pt>
                <c:pt idx="7">
                  <c:v>3680.1418918918921</c:v>
                </c:pt>
                <c:pt idx="8">
                  <c:v>3393.3225352112677</c:v>
                </c:pt>
                <c:pt idx="9">
                  <c:v>3603.1356852103122</c:v>
                </c:pt>
                <c:pt idx="10">
                  <c:v>3687.2857142857142</c:v>
                </c:pt>
                <c:pt idx="11">
                  <c:v>3125.9890109890111</c:v>
                </c:pt>
                <c:pt idx="12">
                  <c:v>2529.5277777777778</c:v>
                </c:pt>
                <c:pt idx="13">
                  <c:v>3054.06103286385</c:v>
                </c:pt>
                <c:pt idx="14">
                  <c:v>3746.1111111111113</c:v>
                </c:pt>
              </c:numCache>
            </c:numRef>
          </c:val>
          <c:smooth val="0"/>
          <c:extLst>
            <c:ext xmlns:c16="http://schemas.microsoft.com/office/drawing/2014/chart" uri="{C3380CC4-5D6E-409C-BE32-E72D297353CC}">
              <c16:uniqueId val="{00000008-EF37-44A9-80CD-20EE4EBC3309}"/>
            </c:ext>
          </c:extLst>
        </c:ser>
        <c:dLbls>
          <c:showLegendKey val="0"/>
          <c:showVal val="1"/>
          <c:showCatName val="0"/>
          <c:showSerName val="0"/>
          <c:showPercent val="0"/>
          <c:showBubbleSize val="0"/>
        </c:dLbls>
        <c:marker val="1"/>
        <c:smooth val="0"/>
        <c:axId val="177964160"/>
        <c:axId val="177965696"/>
      </c:lineChart>
      <c:lineChart>
        <c:grouping val="standard"/>
        <c:varyColors val="0"/>
        <c:ser>
          <c:idx val="4"/>
          <c:order val="3"/>
          <c:tx>
            <c:strRef>
              <c:f>'K10. GA-Federal (FGA)'!$F$314</c:f>
              <c:strCache>
                <c:ptCount val="1"/>
                <c:pt idx="0">
                  <c:v> Second Quartile (CCCU median) </c:v>
                </c:pt>
              </c:strCache>
            </c:strRef>
          </c:tx>
          <c:spPr>
            <a:ln w="31750">
              <a:solidFill>
                <a:srgbClr val="92D050"/>
              </a:solidFill>
            </a:ln>
          </c:spPr>
          <c:marker>
            <c:symbol val="x"/>
            <c:size val="9"/>
            <c:spPr>
              <a:ln>
                <a:solidFill>
                  <a:schemeClr val="accent3">
                    <a:lumMod val="50000"/>
                  </a:schemeClr>
                </a:solidFill>
              </a:ln>
            </c:spPr>
          </c:marker>
          <c:dLbls>
            <c:dLbl>
              <c:idx val="0"/>
              <c:layout>
                <c:manualLayout>
                  <c:x val="-7.7644874423171611E-2"/>
                  <c:y val="-4.03576001146537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F37-44A9-80CD-20EE4EBC3309}"/>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F37-44A9-80CD-20EE4EBC3309}"/>
                </c:ext>
              </c:extLst>
            </c:dLbl>
            <c:spPr>
              <a:noFill/>
              <a:ln>
                <a:noFill/>
              </a:ln>
              <a:effectLst/>
            </c:spPr>
            <c:txPr>
              <a:bodyPr wrap="square" lIns="38100" tIns="19050" rIns="38100" bIns="19050" anchor="ctr">
                <a:spAutoFit/>
              </a:bodyPr>
              <a:lstStyle/>
              <a:p>
                <a:pPr>
                  <a:defRPr>
                    <a:solidFill>
                      <a:schemeClr val="accent3">
                        <a:lumMod val="5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'K10. GA-Federal (FGA)'!$I$309:$BB$309</c:f>
              <c:strCache>
                <c:ptCount val="15"/>
                <c:pt idx="0">
                  <c:v>2004-05</c:v>
                </c:pt>
                <c:pt idx="1">
                  <c:v>2005-06</c:v>
                </c:pt>
                <c:pt idx="2">
                  <c:v>2006-07</c:v>
                </c:pt>
                <c:pt idx="3">
                  <c:v>2007-08</c:v>
                </c:pt>
                <c:pt idx="4">
                  <c:v>2008-09</c:v>
                </c:pt>
                <c:pt idx="5">
                  <c:v>2009-10</c:v>
                </c:pt>
                <c:pt idx="6">
                  <c:v>2010-11</c:v>
                </c:pt>
                <c:pt idx="7">
                  <c:v>2011-12</c:v>
                </c:pt>
                <c:pt idx="8">
                  <c:v>2012-13</c:v>
                </c:pt>
                <c:pt idx="9">
                  <c:v>2013-14</c:v>
                </c:pt>
                <c:pt idx="10">
                  <c:v>2014-15</c:v>
                </c:pt>
                <c:pt idx="11">
                  <c:v>2015-16</c:v>
                </c:pt>
                <c:pt idx="12">
                  <c:v>2016-17</c:v>
                </c:pt>
                <c:pt idx="13">
                  <c:v>2017-18</c:v>
                </c:pt>
                <c:pt idx="14">
                  <c:v>2018-19</c:v>
                </c:pt>
              </c:strCache>
            </c:strRef>
          </c:cat>
          <c:val>
            <c:numRef>
              <c:f>'K10. GA-Federal (FGA)'!$I$314:$BB$314</c:f>
              <c:numCache>
                <c:formatCode>_("$"* #,##0_);_("$"* \(#,##0\);_("$"* "-"??_);_(@_)</c:formatCode>
                <c:ptCount val="15"/>
                <c:pt idx="0">
                  <c:v>911.50072421455866</c:v>
                </c:pt>
                <c:pt idx="1">
                  <c:v>860.33290488431874</c:v>
                </c:pt>
                <c:pt idx="2">
                  <c:v>904.34406548552954</c:v>
                </c:pt>
                <c:pt idx="3">
                  <c:v>1006.9251739769664</c:v>
                </c:pt>
                <c:pt idx="4">
                  <c:v>1148.5594005556627</c:v>
                </c:pt>
                <c:pt idx="5">
                  <c:v>1585.4696629213483</c:v>
                </c:pt>
                <c:pt idx="6">
                  <c:v>1905.6240157480315</c:v>
                </c:pt>
                <c:pt idx="7">
                  <c:v>1617.1064999467876</c:v>
                </c:pt>
                <c:pt idx="8">
                  <c:v>1569.5524331734064</c:v>
                </c:pt>
                <c:pt idx="9">
                  <c:v>1670.886143413675</c:v>
                </c:pt>
                <c:pt idx="10">
                  <c:v>1713.7699461576115</c:v>
                </c:pt>
                <c:pt idx="11">
                  <c:v>1587.3189700353894</c:v>
                </c:pt>
                <c:pt idx="12">
                  <c:v>1522.1091169773131</c:v>
                </c:pt>
                <c:pt idx="13">
                  <c:v>1599.0595432300163</c:v>
                </c:pt>
                <c:pt idx="14">
                  <c:v>1552.2420714537402</c:v>
                </c:pt>
              </c:numCache>
            </c:numRef>
          </c:val>
          <c:smooth val="0"/>
          <c:extLst>
            <c:ext xmlns:c16="http://schemas.microsoft.com/office/drawing/2014/chart" uri="{C3380CC4-5D6E-409C-BE32-E72D297353CC}">
              <c16:uniqueId val="{0000000B-EF37-44A9-80CD-20EE4EBC3309}"/>
            </c:ext>
          </c:extLst>
        </c:ser>
        <c:dLbls>
          <c:showLegendKey val="0"/>
          <c:showVal val="0"/>
          <c:showCatName val="0"/>
          <c:showSerName val="0"/>
          <c:showPercent val="0"/>
          <c:showBubbleSize val="0"/>
        </c:dLbls>
        <c:marker val="1"/>
        <c:smooth val="0"/>
        <c:axId val="935362976"/>
        <c:axId val="935369536"/>
      </c:lineChart>
      <c:catAx>
        <c:axId val="177964160"/>
        <c:scaling>
          <c:orientation val="minMax"/>
        </c:scaling>
        <c:delete val="0"/>
        <c:axPos val="b"/>
        <c:numFmt formatCode="General" sourceLinked="0"/>
        <c:majorTickMark val="out"/>
        <c:minorTickMark val="none"/>
        <c:tickLblPos val="nextTo"/>
        <c:crossAx val="177965696"/>
        <c:crosses val="autoZero"/>
        <c:auto val="1"/>
        <c:lblAlgn val="ctr"/>
        <c:lblOffset val="100"/>
        <c:noMultiLvlLbl val="0"/>
      </c:catAx>
      <c:valAx>
        <c:axId val="177965696"/>
        <c:scaling>
          <c:orientation val="minMax"/>
        </c:scaling>
        <c:delete val="0"/>
        <c:axPos val="l"/>
        <c:majorGridlines/>
        <c:numFmt formatCode="&quot;$&quot;#,##0" sourceLinked="0"/>
        <c:majorTickMark val="out"/>
        <c:minorTickMark val="none"/>
        <c:tickLblPos val="nextTo"/>
        <c:crossAx val="177964160"/>
        <c:crosses val="autoZero"/>
        <c:crossBetween val="between"/>
      </c:valAx>
      <c:valAx>
        <c:axId val="935369536"/>
        <c:scaling>
          <c:orientation val="minMax"/>
          <c:max val="4000"/>
        </c:scaling>
        <c:delete val="0"/>
        <c:axPos val="r"/>
        <c:numFmt formatCode="&quot;$&quot;#,##0" sourceLinked="0"/>
        <c:majorTickMark val="out"/>
        <c:minorTickMark val="none"/>
        <c:tickLblPos val="nextTo"/>
        <c:crossAx val="935362976"/>
        <c:crosses val="max"/>
        <c:crossBetween val="between"/>
      </c:valAx>
      <c:catAx>
        <c:axId val="935362976"/>
        <c:scaling>
          <c:orientation val="minMax"/>
        </c:scaling>
        <c:delete val="1"/>
        <c:axPos val="b"/>
        <c:numFmt formatCode="General" sourceLinked="1"/>
        <c:majorTickMark val="out"/>
        <c:minorTickMark val="none"/>
        <c:tickLblPos val="nextTo"/>
        <c:crossAx val="935369536"/>
        <c:crosses val="autoZero"/>
        <c:auto val="1"/>
        <c:lblAlgn val="ctr"/>
        <c:lblOffset val="100"/>
        <c:noMultiLvlLbl val="0"/>
      </c:catAx>
    </c:plotArea>
    <c:legend>
      <c:legendPos val="b"/>
      <c:overlay val="0"/>
      <c:txPr>
        <a:bodyPr/>
        <a:lstStyle/>
        <a:p>
          <a:pPr>
            <a:defRPr sz="1200"/>
          </a:pPr>
          <a:endParaRPr lang="en-US"/>
        </a:p>
      </c:txPr>
    </c:legend>
    <c:plotVisOnly val="1"/>
    <c:dispBlanksAs val="gap"/>
    <c:showDLblsOverMax val="0"/>
  </c:chart>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n-US" sz="3200" dirty="0"/>
              <a:t>Average State Gift Aid</a:t>
            </a:r>
          </a:p>
          <a:p>
            <a:pPr>
              <a:defRPr/>
            </a:pPr>
            <a:r>
              <a:rPr lang="en-US" sz="1200" dirty="0"/>
              <a:t>(per enrolled student) in Traditional Undergraduate Programs</a:t>
            </a:r>
          </a:p>
        </c:rich>
      </c:tx>
      <c:overlay val="0"/>
    </c:title>
    <c:autoTitleDeleted val="0"/>
    <c:plotArea>
      <c:layout>
        <c:manualLayout>
          <c:layoutTarget val="inner"/>
          <c:xMode val="edge"/>
          <c:yMode val="edge"/>
          <c:x val="7.7231951624239473E-2"/>
          <c:y val="0.13357286846639141"/>
          <c:w val="0.90662939411541166"/>
          <c:h val="0.69295573848723457"/>
        </c:manualLayout>
      </c:layout>
      <c:lineChart>
        <c:grouping val="standard"/>
        <c:varyColors val="0"/>
        <c:ser>
          <c:idx val="0"/>
          <c:order val="0"/>
          <c:tx>
            <c:strRef>
              <c:f>'K11. GA-State (SGA)'!$F$309</c:f>
              <c:strCache>
                <c:ptCount val="1"/>
                <c:pt idx="0">
                  <c:v> Minimum (CCCU) </c:v>
                </c:pt>
              </c:strCache>
            </c:strRef>
          </c:tx>
          <c:spPr>
            <a:ln w="31750">
              <a:solidFill>
                <a:srgbClr val="00B0F0"/>
              </a:solidFill>
            </a:ln>
          </c:spPr>
          <c:marker>
            <c:symbol val="diamond"/>
            <c:size val="7"/>
            <c:spPr>
              <a:solidFill>
                <a:schemeClr val="bg1"/>
              </a:solidFill>
              <a:ln>
                <a:solidFill>
                  <a:schemeClr val="tx1"/>
                </a:solidFill>
              </a:ln>
            </c:spPr>
          </c:marker>
          <c:dLbls>
            <c:dLbl>
              <c:idx val="0"/>
              <c:layout>
                <c:manualLayout>
                  <c:x val="-4.6886446886446886E-2"/>
                  <c:y val="-2.01765431639806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1B-4F2E-A54E-95A647DEAE14}"/>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1B-4F2E-A54E-95A647DEAE14}"/>
                </c:ext>
              </c:extLst>
            </c:dLbl>
            <c:spPr>
              <a:noFill/>
              <a:ln>
                <a:noFill/>
              </a:ln>
              <a:effectLst/>
            </c:spPr>
            <c:txPr>
              <a:bodyPr wrap="square" lIns="38100" tIns="19050" rIns="38100" bIns="19050" anchor="ctr">
                <a:spAutoFit/>
              </a:bodyPr>
              <a:lstStyle/>
              <a:p>
                <a:pPr>
                  <a:defRPr>
                    <a:solidFill>
                      <a:srgbClr val="0070C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'K11. GA-State (SGA)'!$I$308:$BB$308</c:f>
              <c:strCache>
                <c:ptCount val="15"/>
                <c:pt idx="0">
                  <c:v>2004-05</c:v>
                </c:pt>
                <c:pt idx="1">
                  <c:v>2005-06</c:v>
                </c:pt>
                <c:pt idx="2">
                  <c:v>2006-07</c:v>
                </c:pt>
                <c:pt idx="3">
                  <c:v>2007-08</c:v>
                </c:pt>
                <c:pt idx="4">
                  <c:v>2008-09</c:v>
                </c:pt>
                <c:pt idx="5">
                  <c:v>2009-10</c:v>
                </c:pt>
                <c:pt idx="6">
                  <c:v>2010-11</c:v>
                </c:pt>
                <c:pt idx="7">
                  <c:v>2011-12</c:v>
                </c:pt>
                <c:pt idx="8">
                  <c:v>2012-13</c:v>
                </c:pt>
                <c:pt idx="9">
                  <c:v>2013-14</c:v>
                </c:pt>
                <c:pt idx="10">
                  <c:v>2014-15</c:v>
                </c:pt>
                <c:pt idx="11">
                  <c:v>2015-16</c:v>
                </c:pt>
                <c:pt idx="12">
                  <c:v>2016-17</c:v>
                </c:pt>
                <c:pt idx="13">
                  <c:v>2017-18</c:v>
                </c:pt>
                <c:pt idx="14">
                  <c:v>2018-19</c:v>
                </c:pt>
              </c:strCache>
            </c:strRef>
          </c:cat>
          <c:val>
            <c:numRef>
              <c:f>'K11. GA-State (SGA)'!$I$309:$BB$309</c:f>
              <c:numCache>
                <c:formatCode>_("$"* #,##0_);_("$"* \(#,##0\);_("$"* "-"??_);_(@_)</c:formatCode>
                <c:ptCount val="15"/>
                <c:pt idx="0">
                  <c:v>42</c:v>
                </c:pt>
                <c:pt idx="1">
                  <c:v>22.131988472622478</c:v>
                </c:pt>
                <c:pt idx="2">
                  <c:v>32</c:v>
                </c:pt>
                <c:pt idx="3">
                  <c:v>43</c:v>
                </c:pt>
                <c:pt idx="4">
                  <c:v>66</c:v>
                </c:pt>
                <c:pt idx="5">
                  <c:v>0</c:v>
                </c:pt>
                <c:pt idx="6">
                  <c:v>0</c:v>
                </c:pt>
                <c:pt idx="7">
                  <c:v>30</c:v>
                </c:pt>
                <c:pt idx="8">
                  <c:v>0</c:v>
                </c:pt>
                <c:pt idx="9">
                  <c:v>0</c:v>
                </c:pt>
                <c:pt idx="10">
                  <c:v>0</c:v>
                </c:pt>
                <c:pt idx="11">
                  <c:v>6.0467741935483872</c:v>
                </c:pt>
                <c:pt idx="12">
                  <c:v>0</c:v>
                </c:pt>
                <c:pt idx="13">
                  <c:v>49.062041360907273</c:v>
                </c:pt>
                <c:pt idx="14">
                  <c:v>0</c:v>
                </c:pt>
              </c:numCache>
            </c:numRef>
          </c:val>
          <c:smooth val="0"/>
          <c:extLst>
            <c:ext xmlns:c16="http://schemas.microsoft.com/office/drawing/2014/chart" uri="{C3380CC4-5D6E-409C-BE32-E72D297353CC}">
              <c16:uniqueId val="{00000002-191B-4F2E-A54E-95A647DEAE14}"/>
            </c:ext>
          </c:extLst>
        </c:ser>
        <c:ser>
          <c:idx val="2"/>
          <c:order val="1"/>
          <c:tx>
            <c:strRef>
              <c:f>'K11. GA-State (SGA)'!$F$311</c:f>
              <c:strCache>
                <c:ptCount val="1"/>
                <c:pt idx="0">
                  <c:v> Mode (CCCU) </c:v>
                </c:pt>
              </c:strCache>
            </c:strRef>
          </c:tx>
          <c:cat>
            <c:strRef>
              <c:f>'K11. GA-State (SGA)'!$I$308:$BB$308</c:f>
              <c:strCache>
                <c:ptCount val="15"/>
                <c:pt idx="0">
                  <c:v>2004-05</c:v>
                </c:pt>
                <c:pt idx="1">
                  <c:v>2005-06</c:v>
                </c:pt>
                <c:pt idx="2">
                  <c:v>2006-07</c:v>
                </c:pt>
                <c:pt idx="3">
                  <c:v>2007-08</c:v>
                </c:pt>
                <c:pt idx="4">
                  <c:v>2008-09</c:v>
                </c:pt>
                <c:pt idx="5">
                  <c:v>2009-10</c:v>
                </c:pt>
                <c:pt idx="6">
                  <c:v>2010-11</c:v>
                </c:pt>
                <c:pt idx="7">
                  <c:v>2011-12</c:v>
                </c:pt>
                <c:pt idx="8">
                  <c:v>2012-13</c:v>
                </c:pt>
                <c:pt idx="9">
                  <c:v>2013-14</c:v>
                </c:pt>
                <c:pt idx="10">
                  <c:v>2014-15</c:v>
                </c:pt>
                <c:pt idx="11">
                  <c:v>2015-16</c:v>
                </c:pt>
                <c:pt idx="12">
                  <c:v>2016-17</c:v>
                </c:pt>
                <c:pt idx="13">
                  <c:v>2017-18</c:v>
                </c:pt>
                <c:pt idx="14">
                  <c:v>2018-19</c:v>
                </c:pt>
              </c:strCache>
            </c:strRef>
          </c:cat>
          <c:val>
            <c:numRef>
              <c:f>'K11. GA-State (SGA)'!$I$311:$Q$311</c:f>
            </c:numRef>
          </c:val>
          <c:smooth val="0"/>
          <c:extLst>
            <c:ext xmlns:c16="http://schemas.microsoft.com/office/drawing/2014/chart" uri="{C3380CC4-5D6E-409C-BE32-E72D297353CC}">
              <c16:uniqueId val="{00000003-191B-4F2E-A54E-95A647DEAE14}"/>
            </c:ext>
          </c:extLst>
        </c:ser>
        <c:ser>
          <c:idx val="3"/>
          <c:order val="2"/>
          <c:tx>
            <c:strRef>
              <c:f>'K11. GA-State (SGA)'!$F$312</c:f>
              <c:strCache>
                <c:ptCount val="1"/>
                <c:pt idx="0">
                  <c:v> First Quartile (CCCU) </c:v>
                </c:pt>
              </c:strCache>
            </c:strRef>
          </c:tx>
          <c:spPr>
            <a:ln w="31750">
              <a:solidFill>
                <a:srgbClr val="7030A0"/>
              </a:solidFill>
            </a:ln>
          </c:spPr>
          <c:marker>
            <c:symbol val="circle"/>
            <c:size val="8"/>
            <c:spPr>
              <a:solidFill>
                <a:srgbClr val="7030A0"/>
              </a:solidFill>
              <a:ln>
                <a:solidFill>
                  <a:schemeClr val="bg1"/>
                </a:solidFill>
              </a:ln>
            </c:spPr>
          </c:marker>
          <c:dLbls>
            <c:dLbl>
              <c:idx val="0"/>
              <c:layout>
                <c:manualLayout>
                  <c:x val="-5.1282051282051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1B-4F2E-A54E-95A647DEAE14}"/>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1B-4F2E-A54E-95A647DEAE14}"/>
                </c:ext>
              </c:extLst>
            </c:dLbl>
            <c:spPr>
              <a:noFill/>
              <a:ln>
                <a:noFill/>
              </a:ln>
              <a:effectLst/>
            </c:spPr>
            <c:txPr>
              <a:bodyPr wrap="square" lIns="38100" tIns="19050" rIns="38100" bIns="19050" anchor="ctr">
                <a:spAutoFit/>
              </a:bodyPr>
              <a:lstStyle/>
              <a:p>
                <a:pPr>
                  <a:defRPr>
                    <a:solidFill>
                      <a:srgbClr val="7030A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'K11. GA-State (SGA)'!$I$308:$BB$308</c:f>
              <c:strCache>
                <c:ptCount val="15"/>
                <c:pt idx="0">
                  <c:v>2004-05</c:v>
                </c:pt>
                <c:pt idx="1">
                  <c:v>2005-06</c:v>
                </c:pt>
                <c:pt idx="2">
                  <c:v>2006-07</c:v>
                </c:pt>
                <c:pt idx="3">
                  <c:v>2007-08</c:v>
                </c:pt>
                <c:pt idx="4">
                  <c:v>2008-09</c:v>
                </c:pt>
                <c:pt idx="5">
                  <c:v>2009-10</c:v>
                </c:pt>
                <c:pt idx="6">
                  <c:v>2010-11</c:v>
                </c:pt>
                <c:pt idx="7">
                  <c:v>2011-12</c:v>
                </c:pt>
                <c:pt idx="8">
                  <c:v>2012-13</c:v>
                </c:pt>
                <c:pt idx="9">
                  <c:v>2013-14</c:v>
                </c:pt>
                <c:pt idx="10">
                  <c:v>2014-15</c:v>
                </c:pt>
                <c:pt idx="11">
                  <c:v>2015-16</c:v>
                </c:pt>
                <c:pt idx="12">
                  <c:v>2016-17</c:v>
                </c:pt>
                <c:pt idx="13">
                  <c:v>2017-18</c:v>
                </c:pt>
                <c:pt idx="14">
                  <c:v>2018-19</c:v>
                </c:pt>
              </c:strCache>
            </c:strRef>
          </c:cat>
          <c:val>
            <c:numRef>
              <c:f>'K11. GA-State (SGA)'!$I$312:$BB$312</c:f>
              <c:numCache>
                <c:formatCode>_("$"* #,##0_);_("$"* \(#,##0\);_("$"* "-"??_);_(@_)</c:formatCode>
                <c:ptCount val="15"/>
                <c:pt idx="0">
                  <c:v>471.85572266869451</c:v>
                </c:pt>
                <c:pt idx="1">
                  <c:v>554.06506870263547</c:v>
                </c:pt>
                <c:pt idx="2">
                  <c:v>579.82076879954116</c:v>
                </c:pt>
                <c:pt idx="3">
                  <c:v>602.07773946360157</c:v>
                </c:pt>
                <c:pt idx="4">
                  <c:v>687.21090438708711</c:v>
                </c:pt>
                <c:pt idx="5">
                  <c:v>619.29795918367347</c:v>
                </c:pt>
                <c:pt idx="6">
                  <c:v>609.88261366348706</c:v>
                </c:pt>
                <c:pt idx="7">
                  <c:v>587.2595600929734</c:v>
                </c:pt>
                <c:pt idx="8">
                  <c:v>587.34576888080073</c:v>
                </c:pt>
                <c:pt idx="9">
                  <c:v>539.29407107527686</c:v>
                </c:pt>
                <c:pt idx="10">
                  <c:v>542.89570206786743</c:v>
                </c:pt>
                <c:pt idx="11">
                  <c:v>575.77117210520578</c:v>
                </c:pt>
                <c:pt idx="12">
                  <c:v>745.20450901947288</c:v>
                </c:pt>
                <c:pt idx="13">
                  <c:v>834.68181818181813</c:v>
                </c:pt>
                <c:pt idx="14">
                  <c:v>856.88709474220309</c:v>
                </c:pt>
              </c:numCache>
            </c:numRef>
          </c:val>
          <c:smooth val="0"/>
          <c:extLst>
            <c:ext xmlns:c16="http://schemas.microsoft.com/office/drawing/2014/chart" uri="{C3380CC4-5D6E-409C-BE32-E72D297353CC}">
              <c16:uniqueId val="{00000006-191B-4F2E-A54E-95A647DEAE14}"/>
            </c:ext>
          </c:extLst>
        </c:ser>
        <c:ser>
          <c:idx val="5"/>
          <c:order val="4"/>
          <c:tx>
            <c:strRef>
              <c:f>'K11. GA-State (SGA)'!$F$314</c:f>
              <c:strCache>
                <c:ptCount val="1"/>
                <c:pt idx="0">
                  <c:v> Third Quartile (CCCU) </c:v>
                </c:pt>
              </c:strCache>
            </c:strRef>
          </c:tx>
          <c:spPr>
            <a:ln w="31750"/>
          </c:spPr>
          <c:marker>
            <c:symbol val="triangle"/>
            <c:size val="7"/>
            <c:spPr>
              <a:solidFill>
                <a:srgbClr val="CC9900"/>
              </a:solidFill>
              <a:ln>
                <a:solidFill>
                  <a:schemeClr val="tx1"/>
                </a:solidFill>
              </a:ln>
            </c:spPr>
          </c:marker>
          <c:dLbls>
            <c:dLbl>
              <c:idx val="0"/>
              <c:layout>
                <c:manualLayout>
                  <c:x val="-6.0073260073260075E-2"/>
                  <c:y val="-1.588704186140208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91B-4F2E-A54E-95A647DEAE14}"/>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91B-4F2E-A54E-95A647DEAE14}"/>
                </c:ext>
              </c:extLst>
            </c:dLbl>
            <c:spPr>
              <a:noFill/>
              <a:ln>
                <a:noFill/>
              </a:ln>
              <a:effectLst/>
            </c:spPr>
            <c:txPr>
              <a:bodyPr wrap="square" lIns="38100" tIns="19050" rIns="38100" bIns="19050" anchor="ctr">
                <a:spAutoFit/>
              </a:bodyPr>
              <a:lstStyle/>
              <a:p>
                <a:pPr>
                  <a:defRPr>
                    <a:solidFill>
                      <a:srgbClr val="CC99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'K11. GA-State (SGA)'!$I$308:$BB$308</c:f>
              <c:strCache>
                <c:ptCount val="15"/>
                <c:pt idx="0">
                  <c:v>2004-05</c:v>
                </c:pt>
                <c:pt idx="1">
                  <c:v>2005-06</c:v>
                </c:pt>
                <c:pt idx="2">
                  <c:v>2006-07</c:v>
                </c:pt>
                <c:pt idx="3">
                  <c:v>2007-08</c:v>
                </c:pt>
                <c:pt idx="4">
                  <c:v>2008-09</c:v>
                </c:pt>
                <c:pt idx="5">
                  <c:v>2009-10</c:v>
                </c:pt>
                <c:pt idx="6">
                  <c:v>2010-11</c:v>
                </c:pt>
                <c:pt idx="7">
                  <c:v>2011-12</c:v>
                </c:pt>
                <c:pt idx="8">
                  <c:v>2012-13</c:v>
                </c:pt>
                <c:pt idx="9">
                  <c:v>2013-14</c:v>
                </c:pt>
                <c:pt idx="10">
                  <c:v>2014-15</c:v>
                </c:pt>
                <c:pt idx="11">
                  <c:v>2015-16</c:v>
                </c:pt>
                <c:pt idx="12">
                  <c:v>2016-17</c:v>
                </c:pt>
                <c:pt idx="13">
                  <c:v>2017-18</c:v>
                </c:pt>
                <c:pt idx="14">
                  <c:v>2018-19</c:v>
                </c:pt>
              </c:strCache>
            </c:strRef>
          </c:cat>
          <c:val>
            <c:numRef>
              <c:f>'K11. GA-State (SGA)'!$I$314:$BB$314</c:f>
              <c:numCache>
                <c:formatCode>_("$"* #,##0_);_("$"* \(#,##0\);_("$"* "-"??_);_(@_)</c:formatCode>
                <c:ptCount val="15"/>
                <c:pt idx="0">
                  <c:v>1180.9269065953094</c:v>
                </c:pt>
                <c:pt idx="1">
                  <c:v>1221.8293576712706</c:v>
                </c:pt>
                <c:pt idx="2">
                  <c:v>1389.6675258817863</c:v>
                </c:pt>
                <c:pt idx="3">
                  <c:v>1365.1976237720087</c:v>
                </c:pt>
                <c:pt idx="4">
                  <c:v>1536.7524497240199</c:v>
                </c:pt>
                <c:pt idx="5">
                  <c:v>1407.929203539823</c:v>
                </c:pt>
                <c:pt idx="6">
                  <c:v>1294.3288914488476</c:v>
                </c:pt>
                <c:pt idx="7">
                  <c:v>1466.9589162219791</c:v>
                </c:pt>
                <c:pt idx="8">
                  <c:v>1474.1592115238818</c:v>
                </c:pt>
                <c:pt idx="9">
                  <c:v>1399.3757695646425</c:v>
                </c:pt>
                <c:pt idx="10">
                  <c:v>1523.0043853225939</c:v>
                </c:pt>
                <c:pt idx="11">
                  <c:v>1389.9954915617172</c:v>
                </c:pt>
                <c:pt idx="12">
                  <c:v>1630.4152385279613</c:v>
                </c:pt>
                <c:pt idx="13">
                  <c:v>1796.8397669337219</c:v>
                </c:pt>
                <c:pt idx="14">
                  <c:v>1821.4439786570933</c:v>
                </c:pt>
              </c:numCache>
            </c:numRef>
          </c:val>
          <c:smooth val="0"/>
          <c:extLst>
            <c:ext xmlns:c16="http://schemas.microsoft.com/office/drawing/2014/chart" uri="{C3380CC4-5D6E-409C-BE32-E72D297353CC}">
              <c16:uniqueId val="{00000009-191B-4F2E-A54E-95A647DEAE14}"/>
            </c:ext>
          </c:extLst>
        </c:ser>
        <c:ser>
          <c:idx val="6"/>
          <c:order val="5"/>
          <c:tx>
            <c:strRef>
              <c:f>'K11. GA-State (SGA)'!$F$315</c:f>
              <c:strCache>
                <c:ptCount val="1"/>
                <c:pt idx="0">
                  <c:v> Fourth Quartile (CCCU maximum) </c:v>
                </c:pt>
              </c:strCache>
            </c:strRef>
          </c:tx>
          <c:spPr>
            <a:ln w="31750">
              <a:solidFill>
                <a:schemeClr val="bg1">
                  <a:lumMod val="65000"/>
                </a:schemeClr>
              </a:solidFill>
            </a:ln>
          </c:spPr>
          <c:marker>
            <c:symbol val="square"/>
            <c:size val="5"/>
            <c:spPr>
              <a:solidFill>
                <a:schemeClr val="accent5"/>
              </a:solidFill>
              <a:ln>
                <a:solidFill>
                  <a:schemeClr val="tx1"/>
                </a:solidFill>
              </a:ln>
            </c:spPr>
          </c:marker>
          <c:dLbls>
            <c:dLbl>
              <c:idx val="0"/>
              <c:layout>
                <c:manualLayout>
                  <c:x val="-6.0073260073260075E-2"/>
                  <c:y val="2.01765431639806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91B-4F2E-A54E-95A647DEAE14}"/>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91B-4F2E-A54E-95A647DEAE14}"/>
                </c:ext>
              </c:extLst>
            </c:dLbl>
            <c:spPr>
              <a:noFill/>
              <a:ln>
                <a:noFill/>
              </a:ln>
              <a:effectLst/>
            </c:spPr>
            <c:txPr>
              <a:bodyPr wrap="square" lIns="38100" tIns="19050" rIns="38100" bIns="19050" anchor="ctr">
                <a:spAutoFit/>
              </a:bodyPr>
              <a:lstStyle/>
              <a:p>
                <a:pPr>
                  <a:defRPr>
                    <a:solidFill>
                      <a:schemeClr val="tx1">
                        <a:lumMod val="50000"/>
                        <a:lumOff val="5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'K11. GA-State (SGA)'!$I$308:$BB$308</c:f>
              <c:strCache>
                <c:ptCount val="15"/>
                <c:pt idx="0">
                  <c:v>2004-05</c:v>
                </c:pt>
                <c:pt idx="1">
                  <c:v>2005-06</c:v>
                </c:pt>
                <c:pt idx="2">
                  <c:v>2006-07</c:v>
                </c:pt>
                <c:pt idx="3">
                  <c:v>2007-08</c:v>
                </c:pt>
                <c:pt idx="4">
                  <c:v>2008-09</c:v>
                </c:pt>
                <c:pt idx="5">
                  <c:v>2009-10</c:v>
                </c:pt>
                <c:pt idx="6">
                  <c:v>2010-11</c:v>
                </c:pt>
                <c:pt idx="7">
                  <c:v>2011-12</c:v>
                </c:pt>
                <c:pt idx="8">
                  <c:v>2012-13</c:v>
                </c:pt>
                <c:pt idx="9">
                  <c:v>2013-14</c:v>
                </c:pt>
                <c:pt idx="10">
                  <c:v>2014-15</c:v>
                </c:pt>
                <c:pt idx="11">
                  <c:v>2015-16</c:v>
                </c:pt>
                <c:pt idx="12">
                  <c:v>2016-17</c:v>
                </c:pt>
                <c:pt idx="13">
                  <c:v>2017-18</c:v>
                </c:pt>
                <c:pt idx="14">
                  <c:v>2018-19</c:v>
                </c:pt>
              </c:strCache>
            </c:strRef>
          </c:cat>
          <c:val>
            <c:numRef>
              <c:f>'K11. GA-State (SGA)'!$I$315:$BB$315</c:f>
              <c:numCache>
                <c:formatCode>_("$"* #,##0_);_("$"* \(#,##0\);_("$"* "-"??_);_(@_)</c:formatCode>
                <c:ptCount val="15"/>
                <c:pt idx="0">
                  <c:v>3471.3883892068684</c:v>
                </c:pt>
                <c:pt idx="1">
                  <c:v>3814.1679035250463</c:v>
                </c:pt>
                <c:pt idx="2">
                  <c:v>2604.2686170212764</c:v>
                </c:pt>
                <c:pt idx="3">
                  <c:v>3294.9790209790208</c:v>
                </c:pt>
                <c:pt idx="4">
                  <c:v>3173.3275316455697</c:v>
                </c:pt>
                <c:pt idx="5">
                  <c:v>3425.9380281690142</c:v>
                </c:pt>
                <c:pt idx="6">
                  <c:v>4028.4548229548232</c:v>
                </c:pt>
                <c:pt idx="7">
                  <c:v>3868.5149732620321</c:v>
                </c:pt>
                <c:pt idx="8">
                  <c:v>4326.0929861849099</c:v>
                </c:pt>
                <c:pt idx="9">
                  <c:v>5122.0243346007601</c:v>
                </c:pt>
                <c:pt idx="10">
                  <c:v>4812.9264136328429</c:v>
                </c:pt>
                <c:pt idx="11">
                  <c:v>5229.78811369509</c:v>
                </c:pt>
                <c:pt idx="12">
                  <c:v>3807.351387054161</c:v>
                </c:pt>
                <c:pt idx="13">
                  <c:v>4869.2557950386336</c:v>
                </c:pt>
                <c:pt idx="14">
                  <c:v>4768.4994425863988</c:v>
                </c:pt>
              </c:numCache>
            </c:numRef>
          </c:val>
          <c:smooth val="0"/>
          <c:extLst>
            <c:ext xmlns:c16="http://schemas.microsoft.com/office/drawing/2014/chart" uri="{C3380CC4-5D6E-409C-BE32-E72D297353CC}">
              <c16:uniqueId val="{0000000C-191B-4F2E-A54E-95A647DEAE14}"/>
            </c:ext>
          </c:extLst>
        </c:ser>
        <c:dLbls>
          <c:showLegendKey val="0"/>
          <c:showVal val="0"/>
          <c:showCatName val="0"/>
          <c:showSerName val="0"/>
          <c:showPercent val="0"/>
          <c:showBubbleSize val="0"/>
        </c:dLbls>
        <c:marker val="1"/>
        <c:smooth val="0"/>
        <c:axId val="184378880"/>
        <c:axId val="184380416"/>
      </c:lineChart>
      <c:lineChart>
        <c:grouping val="standard"/>
        <c:varyColors val="0"/>
        <c:ser>
          <c:idx val="4"/>
          <c:order val="3"/>
          <c:tx>
            <c:strRef>
              <c:f>'K11. GA-State (SGA)'!$F$313</c:f>
              <c:strCache>
                <c:ptCount val="1"/>
                <c:pt idx="0">
                  <c:v> Second Quartile (CCCU median) </c:v>
                </c:pt>
              </c:strCache>
            </c:strRef>
          </c:tx>
          <c:spPr>
            <a:ln w="31750">
              <a:solidFill>
                <a:srgbClr val="92D050"/>
              </a:solidFill>
            </a:ln>
          </c:spPr>
          <c:marker>
            <c:symbol val="x"/>
            <c:size val="9"/>
            <c:spPr>
              <a:ln>
                <a:solidFill>
                  <a:schemeClr val="accent3">
                    <a:lumMod val="50000"/>
                  </a:schemeClr>
                </a:solidFill>
              </a:ln>
            </c:spPr>
          </c:marker>
          <c:dLbls>
            <c:dLbl>
              <c:idx val="0"/>
              <c:layout>
                <c:manualLayout>
                  <c:x val="-5.1282051282051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91B-4F2E-A54E-95A647DEAE14}"/>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91B-4F2E-A54E-95A647DEAE14}"/>
                </c:ext>
              </c:extLst>
            </c:dLbl>
            <c:spPr>
              <a:noFill/>
              <a:ln>
                <a:noFill/>
              </a:ln>
              <a:effectLst/>
            </c:spPr>
            <c:txPr>
              <a:bodyPr wrap="square" lIns="38100" tIns="19050" rIns="38100" bIns="19050" anchor="ctr">
                <a:spAutoFit/>
              </a:bodyPr>
              <a:lstStyle/>
              <a:p>
                <a:pPr>
                  <a:defRPr>
                    <a:solidFill>
                      <a:schemeClr val="accent3">
                        <a:lumMod val="5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'K11. GA-State (SGA)'!$I$308:$BB$308</c:f>
              <c:strCache>
                <c:ptCount val="15"/>
                <c:pt idx="0">
                  <c:v>2004-05</c:v>
                </c:pt>
                <c:pt idx="1">
                  <c:v>2005-06</c:v>
                </c:pt>
                <c:pt idx="2">
                  <c:v>2006-07</c:v>
                </c:pt>
                <c:pt idx="3">
                  <c:v>2007-08</c:v>
                </c:pt>
                <c:pt idx="4">
                  <c:v>2008-09</c:v>
                </c:pt>
                <c:pt idx="5">
                  <c:v>2009-10</c:v>
                </c:pt>
                <c:pt idx="6">
                  <c:v>2010-11</c:v>
                </c:pt>
                <c:pt idx="7">
                  <c:v>2011-12</c:v>
                </c:pt>
                <c:pt idx="8">
                  <c:v>2012-13</c:v>
                </c:pt>
                <c:pt idx="9">
                  <c:v>2013-14</c:v>
                </c:pt>
                <c:pt idx="10">
                  <c:v>2014-15</c:v>
                </c:pt>
                <c:pt idx="11">
                  <c:v>2015-16</c:v>
                </c:pt>
                <c:pt idx="12">
                  <c:v>2016-17</c:v>
                </c:pt>
                <c:pt idx="13">
                  <c:v>2017-18</c:v>
                </c:pt>
                <c:pt idx="14">
                  <c:v>2018-19</c:v>
                </c:pt>
              </c:strCache>
            </c:strRef>
          </c:cat>
          <c:val>
            <c:numRef>
              <c:f>'K11. GA-State (SGA)'!$I$313:$BB$313</c:f>
              <c:numCache>
                <c:formatCode>_("$"* #,##0_);_("$"* \(#,##0\);_("$"* "-"??_);_(@_)</c:formatCode>
                <c:ptCount val="15"/>
                <c:pt idx="0">
                  <c:v>757.90526315789475</c:v>
                </c:pt>
                <c:pt idx="1">
                  <c:v>1003.5503308880111</c:v>
                </c:pt>
                <c:pt idx="2">
                  <c:v>1011.7299614230604</c:v>
                </c:pt>
                <c:pt idx="3">
                  <c:v>892.747572815534</c:v>
                </c:pt>
                <c:pt idx="4">
                  <c:v>1024.4156544976345</c:v>
                </c:pt>
                <c:pt idx="5">
                  <c:v>967.47865168539329</c:v>
                </c:pt>
                <c:pt idx="6">
                  <c:v>982.34769687964342</c:v>
                </c:pt>
                <c:pt idx="7">
                  <c:v>1014.8847679565599</c:v>
                </c:pt>
                <c:pt idx="8">
                  <c:v>1046.3216031280547</c:v>
                </c:pt>
                <c:pt idx="9">
                  <c:v>1024.9724098304887</c:v>
                </c:pt>
                <c:pt idx="10">
                  <c:v>1031.1889168765742</c:v>
                </c:pt>
                <c:pt idx="11">
                  <c:v>949.75961538461536</c:v>
                </c:pt>
                <c:pt idx="12">
                  <c:v>1155.2092065251823</c:v>
                </c:pt>
                <c:pt idx="13">
                  <c:v>1160.8127721335268</c:v>
                </c:pt>
                <c:pt idx="14">
                  <c:v>1191.7947773685974</c:v>
                </c:pt>
              </c:numCache>
            </c:numRef>
          </c:val>
          <c:smooth val="0"/>
          <c:extLst>
            <c:ext xmlns:c16="http://schemas.microsoft.com/office/drawing/2014/chart" uri="{C3380CC4-5D6E-409C-BE32-E72D297353CC}">
              <c16:uniqueId val="{0000000F-191B-4F2E-A54E-95A647DEAE14}"/>
            </c:ext>
          </c:extLst>
        </c:ser>
        <c:dLbls>
          <c:showLegendKey val="0"/>
          <c:showVal val="0"/>
          <c:showCatName val="0"/>
          <c:showSerName val="0"/>
          <c:showPercent val="0"/>
          <c:showBubbleSize val="0"/>
        </c:dLbls>
        <c:marker val="1"/>
        <c:smooth val="0"/>
        <c:axId val="1095476136"/>
        <c:axId val="1095471544"/>
      </c:lineChart>
      <c:catAx>
        <c:axId val="184378880"/>
        <c:scaling>
          <c:orientation val="minMax"/>
        </c:scaling>
        <c:delete val="0"/>
        <c:axPos val="b"/>
        <c:numFmt formatCode="General" sourceLinked="0"/>
        <c:majorTickMark val="out"/>
        <c:minorTickMark val="none"/>
        <c:tickLblPos val="nextTo"/>
        <c:txPr>
          <a:bodyPr/>
          <a:lstStyle/>
          <a:p>
            <a:pPr>
              <a:defRPr sz="900"/>
            </a:pPr>
            <a:endParaRPr lang="en-US"/>
          </a:p>
        </c:txPr>
        <c:crossAx val="184380416"/>
        <c:crosses val="autoZero"/>
        <c:auto val="1"/>
        <c:lblAlgn val="ctr"/>
        <c:lblOffset val="100"/>
        <c:noMultiLvlLbl val="0"/>
      </c:catAx>
      <c:valAx>
        <c:axId val="184380416"/>
        <c:scaling>
          <c:orientation val="minMax"/>
        </c:scaling>
        <c:delete val="0"/>
        <c:axPos val="l"/>
        <c:majorGridlines/>
        <c:numFmt formatCode="&quot;$&quot;#,##0" sourceLinked="0"/>
        <c:majorTickMark val="out"/>
        <c:minorTickMark val="none"/>
        <c:tickLblPos val="nextTo"/>
        <c:crossAx val="184378880"/>
        <c:crosses val="autoZero"/>
        <c:crossBetween val="between"/>
      </c:valAx>
      <c:valAx>
        <c:axId val="1095471544"/>
        <c:scaling>
          <c:orientation val="minMax"/>
          <c:max val="6000"/>
        </c:scaling>
        <c:delete val="0"/>
        <c:axPos val="r"/>
        <c:numFmt formatCode="&quot;$&quot;#,##0" sourceLinked="0"/>
        <c:majorTickMark val="out"/>
        <c:minorTickMark val="none"/>
        <c:tickLblPos val="nextTo"/>
        <c:crossAx val="1095476136"/>
        <c:crosses val="max"/>
        <c:crossBetween val="between"/>
      </c:valAx>
      <c:catAx>
        <c:axId val="1095476136"/>
        <c:scaling>
          <c:orientation val="minMax"/>
        </c:scaling>
        <c:delete val="1"/>
        <c:axPos val="b"/>
        <c:numFmt formatCode="General" sourceLinked="1"/>
        <c:majorTickMark val="out"/>
        <c:minorTickMark val="none"/>
        <c:tickLblPos val="nextTo"/>
        <c:crossAx val="1095471544"/>
        <c:crosses val="autoZero"/>
        <c:auto val="1"/>
        <c:lblAlgn val="ctr"/>
        <c:lblOffset val="100"/>
        <c:noMultiLvlLbl val="0"/>
      </c:catAx>
    </c:plotArea>
    <c:legend>
      <c:legendPos val="b"/>
      <c:layout>
        <c:manualLayout>
          <c:xMode val="edge"/>
          <c:yMode val="edge"/>
          <c:x val="5.8771698341063702E-2"/>
          <c:y val="0.88952338344070625"/>
          <c:w val="0.86962981794393701"/>
          <c:h val="9.5325101407778556E-2"/>
        </c:manualLayout>
      </c:layout>
      <c:overlay val="0"/>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2800" dirty="0"/>
              <a:t>Average Total Gift Aid </a:t>
            </a:r>
          </a:p>
          <a:p>
            <a:pPr>
              <a:defRPr/>
            </a:pPr>
            <a:r>
              <a:rPr lang="en-US" dirty="0"/>
              <a:t>(per enrolled student) in Traditional Undergraduate Programs</a:t>
            </a:r>
            <a:endParaRPr lang="en-US" dirty="0">
              <a:solidFill>
                <a:srgbClr val="FF0000"/>
              </a:solidFill>
            </a:endParaRPr>
          </a:p>
        </c:rich>
      </c:tx>
      <c:overlay val="0"/>
    </c:title>
    <c:autoTitleDeleted val="0"/>
    <c:plotArea>
      <c:layout/>
      <c:lineChart>
        <c:grouping val="standard"/>
        <c:varyColors val="0"/>
        <c:ser>
          <c:idx val="2"/>
          <c:order val="0"/>
          <c:tx>
            <c:strRef>
              <c:f>'K12. GA-Total (TGA)'!$F$310</c:f>
              <c:strCache>
                <c:ptCount val="1"/>
                <c:pt idx="0">
                  <c:v> Mode (CCCU) </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'K12. GA-Total (TGA)'!$I$8:$BB$8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'K12. GA-Total (TGA)'!$I$310:$Q$310</c:f>
            </c:numRef>
          </c:val>
          <c:smooth val="0"/>
          <c:extLst>
            <c:ext xmlns:c16="http://schemas.microsoft.com/office/drawing/2014/chart" uri="{C3380CC4-5D6E-409C-BE32-E72D297353CC}">
              <c16:uniqueId val="{00000000-1A09-47A2-AD3B-E83EE83D490C}"/>
            </c:ext>
          </c:extLst>
        </c:ser>
        <c:ser>
          <c:idx val="3"/>
          <c:order val="1"/>
          <c:tx>
            <c:strRef>
              <c:f>'K12. GA-Total (TGA)'!$F$311</c:f>
              <c:strCache>
                <c:ptCount val="1"/>
                <c:pt idx="0">
                  <c:v> First Quartile (CCCU) </c:v>
                </c:pt>
              </c:strCache>
            </c:strRef>
          </c:tx>
          <c:dLbls>
            <c:delete val="1"/>
          </c:dLbls>
          <c:cat>
            <c:strRef>
              <c:f>'K12. GA-Total (TGA)'!$I$8:$BB$8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'K12. GA-Total (TGA)'!$I$311:$BB$311</c:f>
              <c:numCache>
                <c:formatCode>_("$"* #,##0_);_("$"* \(#,##0\);_("$"* "-"??_);_(@_)</c:formatCode>
                <c:ptCount val="19"/>
                <c:pt idx="0">
                  <c:v>4622.4525139664802</c:v>
                </c:pt>
                <c:pt idx="1">
                  <c:v>4854.6994117647055</c:v>
                </c:pt>
                <c:pt idx="2">
                  <c:v>5032.4922867029472</c:v>
                </c:pt>
                <c:pt idx="3">
                  <c:v>5337.6110542476972</c:v>
                </c:pt>
                <c:pt idx="4">
                  <c:v>5279.790211451651</c:v>
                </c:pt>
                <c:pt idx="5">
                  <c:v>6287.3581355495153</c:v>
                </c:pt>
                <c:pt idx="6">
                  <c:v>6890.3038309114927</c:v>
                </c:pt>
                <c:pt idx="7">
                  <c:v>7205.7688396587519</c:v>
                </c:pt>
                <c:pt idx="8">
                  <c:v>8045.6925692134892</c:v>
                </c:pt>
                <c:pt idx="9">
                  <c:v>8974.3879726100968</c:v>
                </c:pt>
                <c:pt idx="10">
                  <c:v>9794.5288471853564</c:v>
                </c:pt>
                <c:pt idx="11">
                  <c:v>9898.7172347575615</c:v>
                </c:pt>
                <c:pt idx="12">
                  <c:v>10423.249431387414</c:v>
                </c:pt>
                <c:pt idx="13">
                  <c:v>11364.135981665393</c:v>
                </c:pt>
                <c:pt idx="14">
                  <c:v>12019.370295480156</c:v>
                </c:pt>
                <c:pt idx="15">
                  <c:v>11355.159425676375</c:v>
                </c:pt>
                <c:pt idx="16">
                  <c:v>13629.294915254237</c:v>
                </c:pt>
                <c:pt idx="17">
                  <c:v>14626.930556932144</c:v>
                </c:pt>
                <c:pt idx="18">
                  <c:v>14895.512903225806</c:v>
                </c:pt>
              </c:numCache>
            </c:numRef>
          </c:val>
          <c:smooth val="0"/>
          <c:extLst>
            <c:ext xmlns:c16="http://schemas.microsoft.com/office/drawing/2014/chart" uri="{C3380CC4-5D6E-409C-BE32-E72D297353CC}">
              <c16:uniqueId val="{00000001-1A09-47A2-AD3B-E83EE83D490C}"/>
            </c:ext>
          </c:extLst>
        </c:ser>
        <c:ser>
          <c:idx val="5"/>
          <c:order val="3"/>
          <c:tx>
            <c:strRef>
              <c:f>'K12. GA-Total (TGA)'!$F$313</c:f>
              <c:strCache>
                <c:ptCount val="1"/>
                <c:pt idx="0">
                  <c:v> Third Quartile (CCCU) </c:v>
                </c:pt>
              </c:strCache>
            </c:strRef>
          </c:tx>
          <c:dLbls>
            <c:delete val="1"/>
          </c:dLbls>
          <c:cat>
            <c:strRef>
              <c:f>'K12. GA-Total (TGA)'!$I$8:$BB$8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'K12. GA-Total (TGA)'!$I$313:$BB$313</c:f>
              <c:numCache>
                <c:formatCode>_("$"* #,##0_);_("$"* \(#,##0\);_("$"* "-"??_);_(@_)</c:formatCode>
                <c:ptCount val="19"/>
                <c:pt idx="0">
                  <c:v>6755.1487236403991</c:v>
                </c:pt>
                <c:pt idx="1">
                  <c:v>7337.0566893424038</c:v>
                </c:pt>
                <c:pt idx="2">
                  <c:v>7746.668462342046</c:v>
                </c:pt>
                <c:pt idx="3">
                  <c:v>7643.3111111111111</c:v>
                </c:pt>
                <c:pt idx="4">
                  <c:v>8150.8951878707976</c:v>
                </c:pt>
                <c:pt idx="5">
                  <c:v>8782.0483325179375</c:v>
                </c:pt>
                <c:pt idx="6">
                  <c:v>9574.4679319371735</c:v>
                </c:pt>
                <c:pt idx="7">
                  <c:v>10447.487189972046</c:v>
                </c:pt>
                <c:pt idx="8">
                  <c:v>11175.521136253385</c:v>
                </c:pt>
                <c:pt idx="9">
                  <c:v>12313.995277998518</c:v>
                </c:pt>
                <c:pt idx="10">
                  <c:v>12823.71572013864</c:v>
                </c:pt>
                <c:pt idx="11">
                  <c:v>13152.789069171647</c:v>
                </c:pt>
                <c:pt idx="12">
                  <c:v>14231.879539415411</c:v>
                </c:pt>
                <c:pt idx="13">
                  <c:v>14885.418524871355</c:v>
                </c:pt>
                <c:pt idx="14">
                  <c:v>15512.348289380836</c:v>
                </c:pt>
                <c:pt idx="15">
                  <c:v>15310.350294612794</c:v>
                </c:pt>
                <c:pt idx="16">
                  <c:v>17525.059259259258</c:v>
                </c:pt>
                <c:pt idx="17">
                  <c:v>18256.44292194875</c:v>
                </c:pt>
                <c:pt idx="18">
                  <c:v>19155.076228119706</c:v>
                </c:pt>
              </c:numCache>
            </c:numRef>
          </c:val>
          <c:smooth val="0"/>
          <c:extLst>
            <c:ext xmlns:c16="http://schemas.microsoft.com/office/drawing/2014/chart" uri="{C3380CC4-5D6E-409C-BE32-E72D297353CC}">
              <c16:uniqueId val="{0000000C-1A09-47A2-AD3B-E83EE83D490C}"/>
            </c:ext>
          </c:extLst>
        </c:ser>
        <c:dLbls>
          <c:showLegendKey val="0"/>
          <c:showVal val="1"/>
          <c:showCatName val="0"/>
          <c:showSerName val="0"/>
          <c:showPercent val="0"/>
          <c:showBubbleSize val="0"/>
        </c:dLbls>
        <c:marker val="1"/>
        <c:smooth val="0"/>
        <c:axId val="186131968"/>
        <c:axId val="186133504"/>
      </c:lineChart>
      <c:lineChart>
        <c:grouping val="standard"/>
        <c:varyColors val="0"/>
        <c:ser>
          <c:idx val="4"/>
          <c:order val="2"/>
          <c:tx>
            <c:strRef>
              <c:f>'K12. GA-Total (TGA)'!$F$312</c:f>
              <c:strCache>
                <c:ptCount val="1"/>
                <c:pt idx="0">
                  <c:v> Second Quartile (CCCU median) </c:v>
                </c:pt>
              </c:strCache>
            </c:strRef>
          </c:tx>
          <c:spPr>
            <a:ln>
              <a:solidFill>
                <a:srgbClr val="92D050"/>
              </a:solidFill>
            </a:ln>
          </c:spPr>
          <c:marker>
            <c:symbol val="x"/>
            <c:size val="9"/>
          </c:marker>
          <c:cat>
            <c:numRef>
              <c:f>'K12. GA-Total (TGA)'!$I$305:$BB$305</c:f>
              <c:numCache>
                <c:formatCode>_("$"* #,##0_);_("$"* \(#,##0\);_("$"* "-"??_);_(@_)</c:formatCode>
                <c:ptCount val="19"/>
                <c:pt idx="0">
                  <c:v>130</c:v>
                </c:pt>
                <c:pt idx="1">
                  <c:v>130</c:v>
                </c:pt>
                <c:pt idx="2">
                  <c:v>130</c:v>
                </c:pt>
                <c:pt idx="3">
                  <c:v>130</c:v>
                </c:pt>
                <c:pt idx="4">
                  <c:v>130</c:v>
                </c:pt>
                <c:pt idx="5">
                  <c:v>130</c:v>
                </c:pt>
                <c:pt idx="6">
                  <c:v>133</c:v>
                </c:pt>
                <c:pt idx="7">
                  <c:v>133</c:v>
                </c:pt>
                <c:pt idx="8">
                  <c:v>133</c:v>
                </c:pt>
                <c:pt idx="9">
                  <c:v>133</c:v>
                </c:pt>
                <c:pt idx="10">
                  <c:v>133</c:v>
                </c:pt>
                <c:pt idx="11">
                  <c:v>133</c:v>
                </c:pt>
                <c:pt idx="12">
                  <c:v>133</c:v>
                </c:pt>
                <c:pt idx="13">
                  <c:v>133</c:v>
                </c:pt>
                <c:pt idx="14">
                  <c:v>133</c:v>
                </c:pt>
                <c:pt idx="15">
                  <c:v>133</c:v>
                </c:pt>
                <c:pt idx="16">
                  <c:v>130</c:v>
                </c:pt>
                <c:pt idx="17">
                  <c:v>130</c:v>
                </c:pt>
                <c:pt idx="18">
                  <c:v>130</c:v>
                </c:pt>
              </c:numCache>
            </c:numRef>
          </c:cat>
          <c:val>
            <c:numRef>
              <c:f>'K12. GA-Total (TGA)'!$I$312:$BB$312</c:f>
              <c:numCache>
                <c:formatCode>_("$"* #,##0_);_("$"* \(#,##0\);_("$"* "-"??_);_(@_)</c:formatCode>
                <c:ptCount val="19"/>
                <c:pt idx="0">
                  <c:v>5490.875939849624</c:v>
                </c:pt>
                <c:pt idx="1">
                  <c:v>5865.4198275862072</c:v>
                </c:pt>
                <c:pt idx="2">
                  <c:v>6165.0890575079875</c:v>
                </c:pt>
                <c:pt idx="3">
                  <c:v>6360.1364265927978</c:v>
                </c:pt>
                <c:pt idx="4">
                  <c:v>6507.6298051606109</c:v>
                </c:pt>
                <c:pt idx="5">
                  <c:v>7061.0005068423716</c:v>
                </c:pt>
                <c:pt idx="6">
                  <c:v>8034.3472584856399</c:v>
                </c:pt>
                <c:pt idx="7">
                  <c:v>8339.1132955223875</c:v>
                </c:pt>
                <c:pt idx="8">
                  <c:v>9577.3053946185173</c:v>
                </c:pt>
                <c:pt idx="9">
                  <c:v>10713.385148814177</c:v>
                </c:pt>
                <c:pt idx="10">
                  <c:v>11202.507326007326</c:v>
                </c:pt>
                <c:pt idx="11">
                  <c:v>11872.171128404669</c:v>
                </c:pt>
                <c:pt idx="12">
                  <c:v>12268.418335901386</c:v>
                </c:pt>
                <c:pt idx="13">
                  <c:v>12953.700775193798</c:v>
                </c:pt>
                <c:pt idx="14">
                  <c:v>13606.103654892562</c:v>
                </c:pt>
                <c:pt idx="15">
                  <c:v>13427.517568609841</c:v>
                </c:pt>
                <c:pt idx="16">
                  <c:v>14860.667244367418</c:v>
                </c:pt>
                <c:pt idx="17">
                  <c:v>16605.667484662576</c:v>
                </c:pt>
                <c:pt idx="18">
                  <c:v>17030.276173285198</c:v>
                </c:pt>
              </c:numCache>
            </c:numRef>
          </c:val>
          <c:smooth val="0"/>
          <c:extLst>
            <c:ext xmlns:c16="http://schemas.microsoft.com/office/drawing/2014/chart" uri="{C3380CC4-5D6E-409C-BE32-E72D297353CC}">
              <c16:uniqueId val="{00000017-1A09-47A2-AD3B-E83EE83D490C}"/>
            </c:ext>
          </c:extLst>
        </c:ser>
        <c:dLbls>
          <c:showLegendKey val="0"/>
          <c:showVal val="0"/>
          <c:showCatName val="0"/>
          <c:showSerName val="0"/>
          <c:showPercent val="0"/>
          <c:showBubbleSize val="0"/>
        </c:dLbls>
        <c:marker val="1"/>
        <c:smooth val="0"/>
        <c:axId val="1135945560"/>
        <c:axId val="1135943592"/>
      </c:lineChart>
      <c:catAx>
        <c:axId val="186131968"/>
        <c:scaling>
          <c:orientation val="minMax"/>
        </c:scaling>
        <c:delete val="0"/>
        <c:axPos val="b"/>
        <c:numFmt formatCode="General" sourceLinked="0"/>
        <c:majorTickMark val="out"/>
        <c:minorTickMark val="none"/>
        <c:tickLblPos val="nextTo"/>
        <c:crossAx val="186133504"/>
        <c:crosses val="autoZero"/>
        <c:auto val="1"/>
        <c:lblAlgn val="ctr"/>
        <c:lblOffset val="100"/>
        <c:noMultiLvlLbl val="0"/>
      </c:catAx>
      <c:valAx>
        <c:axId val="186133504"/>
        <c:scaling>
          <c:orientation val="minMax"/>
          <c:max val="20000"/>
          <c:min val="0"/>
        </c:scaling>
        <c:delete val="0"/>
        <c:axPos val="l"/>
        <c:majorGridlines/>
        <c:numFmt formatCode="&quot;$&quot;#,##0" sourceLinked="0"/>
        <c:majorTickMark val="out"/>
        <c:minorTickMark val="none"/>
        <c:tickLblPos val="nextTo"/>
        <c:crossAx val="186131968"/>
        <c:crosses val="autoZero"/>
        <c:crossBetween val="between"/>
        <c:majorUnit val="2000"/>
      </c:valAx>
      <c:valAx>
        <c:axId val="1135943592"/>
        <c:scaling>
          <c:orientation val="minMax"/>
          <c:max val="20000"/>
        </c:scaling>
        <c:delete val="0"/>
        <c:axPos val="r"/>
        <c:numFmt formatCode="&quot;$&quot;#,##0" sourceLinked="0"/>
        <c:majorTickMark val="out"/>
        <c:minorTickMark val="none"/>
        <c:tickLblPos val="nextTo"/>
        <c:crossAx val="1135945560"/>
        <c:crosses val="max"/>
        <c:crossBetween val="between"/>
      </c:valAx>
      <c:catAx>
        <c:axId val="1135945560"/>
        <c:scaling>
          <c:orientation val="minMax"/>
        </c:scaling>
        <c:delete val="1"/>
        <c:axPos val="b"/>
        <c:numFmt formatCode="_(&quot;$&quot;* #,##0_);_(&quot;$&quot;* \(#,##0\);_(&quot;$&quot;* &quot;-&quot;??_);_(@_)" sourceLinked="1"/>
        <c:majorTickMark val="out"/>
        <c:minorTickMark val="none"/>
        <c:tickLblPos val="nextTo"/>
        <c:crossAx val="1135943592"/>
        <c:crosses val="autoZero"/>
        <c:auto val="1"/>
        <c:lblAlgn val="ctr"/>
        <c:lblOffset val="100"/>
        <c:noMultiLvlLbl val="0"/>
      </c:catAx>
    </c:plotArea>
    <c:legend>
      <c:legendPos val="b"/>
      <c:overlay val="0"/>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Sheet1!$B$1</c:f>
              <c:strCache>
                <c:ptCount val="1"/>
                <c:pt idx="0">
                  <c:v>2018-2019 Borrowing</c:v>
                </c:pt>
              </c:strCache>
            </c:strRef>
          </c:tx>
          <c:dLbls>
            <c:spPr>
              <a:noFill/>
              <a:ln>
                <a:noFill/>
              </a:ln>
              <a:effectLst/>
            </c:spPr>
            <c:txPr>
              <a:bodyPr/>
              <a:lstStyle/>
              <a:p>
                <a:pPr>
                  <a:defRPr b="1">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Subsidized</c:v>
                </c:pt>
                <c:pt idx="1">
                  <c:v>Unsubsidized</c:v>
                </c:pt>
                <c:pt idx="2">
                  <c:v>Other</c:v>
                </c:pt>
                <c:pt idx="3">
                  <c:v>PLUS</c:v>
                </c:pt>
              </c:strCache>
            </c:strRef>
          </c:cat>
          <c:val>
            <c:numRef>
              <c:f>Sheet1!$B$2:$B$5</c:f>
              <c:numCache>
                <c:formatCode>"$"#,##0_);\("$"#,##0\)</c:formatCode>
                <c:ptCount val="4"/>
                <c:pt idx="0">
                  <c:v>192391186</c:v>
                </c:pt>
                <c:pt idx="1">
                  <c:v>188116205</c:v>
                </c:pt>
                <c:pt idx="2">
                  <c:v>145732888</c:v>
                </c:pt>
                <c:pt idx="3">
                  <c:v>166468187</c:v>
                </c:pt>
              </c:numCache>
            </c:numRef>
          </c:val>
          <c:extLst>
            <c:ext xmlns:c16="http://schemas.microsoft.com/office/drawing/2014/chart" uri="{C3380CC4-5D6E-409C-BE32-E72D297353CC}">
              <c16:uniqueId val="{00000001-E55F-44CB-92F4-8A54FAEAD611}"/>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3200" dirty="0"/>
              <a:t>Average Loan</a:t>
            </a:r>
          </a:p>
          <a:p>
            <a:pPr>
              <a:defRPr/>
            </a:pPr>
            <a:r>
              <a:rPr lang="en-US" sz="1200" dirty="0"/>
              <a:t>(per enrolled student) Traditional Undergraduates</a:t>
            </a:r>
          </a:p>
        </c:rich>
      </c:tx>
      <c:overlay val="0"/>
    </c:title>
    <c:autoTitleDeleted val="0"/>
    <c:plotArea>
      <c:layout/>
      <c:lineChart>
        <c:grouping val="standard"/>
        <c:varyColors val="0"/>
        <c:ser>
          <c:idx val="3"/>
          <c:order val="0"/>
          <c:tx>
            <c:strRef>
              <c:f>'N. Loans - Student &amp; PLUS'!$F$311</c:f>
              <c:strCache>
                <c:ptCount val="1"/>
                <c:pt idx="0">
                  <c:v> First Quartile (CCCU) </c:v>
                </c:pt>
              </c:strCache>
            </c:strRef>
          </c:tx>
          <c:spPr>
            <a:ln w="31750">
              <a:solidFill>
                <a:srgbClr val="7030A0"/>
              </a:solidFill>
            </a:ln>
          </c:spPr>
          <c:marker>
            <c:symbol val="circle"/>
            <c:size val="8"/>
            <c:spPr>
              <a:solidFill>
                <a:srgbClr val="7030A0"/>
              </a:solidFill>
              <a:ln>
                <a:solidFill>
                  <a:schemeClr val="bg1"/>
                </a:solidFill>
              </a:ln>
            </c:spPr>
          </c:marker>
          <c:dLbls>
            <c:spPr>
              <a:noFill/>
              <a:ln>
                <a:noFill/>
              </a:ln>
              <a:effectLst/>
            </c:spPr>
            <c:txPr>
              <a:bodyPr wrap="square" lIns="38100" tIns="19050" rIns="38100" bIns="19050" anchor="ctr">
                <a:spAutoFit/>
              </a:bodyPr>
              <a:lstStyle/>
              <a:p>
                <a:pPr>
                  <a:defRPr sz="800">
                    <a:solidFill>
                      <a:srgbClr val="7030A0"/>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 Loans - Student &amp; PLUS'!$I$307:$BB$307</c:f>
              <c:strCache>
                <c:ptCount val="17"/>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strCache>
            </c:strRef>
          </c:cat>
          <c:val>
            <c:numRef>
              <c:f>'N. Loans - Student &amp; PLUS'!$I$311:$BB$311</c:f>
              <c:numCache>
                <c:formatCode>_("$"* #,##0_);_("$"* \(#,##0\);_("$"* "-"??_);_(@_)</c:formatCode>
                <c:ptCount val="17"/>
                <c:pt idx="0">
                  <c:v>3733.9961232496012</c:v>
                </c:pt>
                <c:pt idx="1">
                  <c:v>4098.1945996275608</c:v>
                </c:pt>
                <c:pt idx="2">
                  <c:v>4526.624590163934</c:v>
                </c:pt>
                <c:pt idx="3">
                  <c:v>5055.9017846153847</c:v>
                </c:pt>
                <c:pt idx="4">
                  <c:v>5578.6839016985668</c:v>
                </c:pt>
                <c:pt idx="5">
                  <c:v>5225.6748365287585</c:v>
                </c:pt>
                <c:pt idx="6">
                  <c:v>5825.4324411590878</c:v>
                </c:pt>
                <c:pt idx="7">
                  <c:v>5929.4811912225705</c:v>
                </c:pt>
                <c:pt idx="8">
                  <c:v>5940.3831499912694</c:v>
                </c:pt>
                <c:pt idx="9">
                  <c:v>6105.5451523919392</c:v>
                </c:pt>
                <c:pt idx="10">
                  <c:v>6263.0242608036388</c:v>
                </c:pt>
                <c:pt idx="11">
                  <c:v>5769.6173504862136</c:v>
                </c:pt>
                <c:pt idx="12">
                  <c:v>6158.3867604106563</c:v>
                </c:pt>
                <c:pt idx="13">
                  <c:v>5828.519103776408</c:v>
                </c:pt>
                <c:pt idx="14">
                  <c:v>5833.7413815115769</c:v>
                </c:pt>
                <c:pt idx="15">
                  <c:v>6374.7529154518952</c:v>
                </c:pt>
                <c:pt idx="16">
                  <c:v>6231.4807337621032</c:v>
                </c:pt>
              </c:numCache>
            </c:numRef>
          </c:val>
          <c:smooth val="0"/>
          <c:extLst>
            <c:ext xmlns:c16="http://schemas.microsoft.com/office/drawing/2014/chart" uri="{C3380CC4-5D6E-409C-BE32-E72D297353CC}">
              <c16:uniqueId val="{00000000-64BD-47DF-80DC-BF62B9DAEAC6}"/>
            </c:ext>
          </c:extLst>
        </c:ser>
        <c:ser>
          <c:idx val="2"/>
          <c:order val="1"/>
          <c:tx>
            <c:strRef>
              <c:f>'N. Loans - Student &amp; PLUS'!$F$310</c:f>
              <c:strCache>
                <c:ptCount val="1"/>
                <c:pt idx="0">
                  <c:v> Mode (CCCU) </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 Loans - Student &amp; PLUS'!$I$307:$BB$307</c:f>
              <c:strCache>
                <c:ptCount val="17"/>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strCache>
            </c:strRef>
          </c:cat>
          <c:val>
            <c:numRef>
              <c:f>'N. Loans - Student &amp; PLUS'!$I$310:$BB$310</c:f>
            </c:numRef>
          </c:val>
          <c:smooth val="0"/>
          <c:extLst>
            <c:ext xmlns:c16="http://schemas.microsoft.com/office/drawing/2014/chart" uri="{C3380CC4-5D6E-409C-BE32-E72D297353CC}">
              <c16:uniqueId val="{00000001-64BD-47DF-80DC-BF62B9DAEAC6}"/>
            </c:ext>
          </c:extLst>
        </c:ser>
        <c:ser>
          <c:idx val="5"/>
          <c:order val="3"/>
          <c:tx>
            <c:strRef>
              <c:f>'N. Loans - Student &amp; PLUS'!$F$313</c:f>
              <c:strCache>
                <c:ptCount val="1"/>
                <c:pt idx="0">
                  <c:v> Third Quartile (CCCU) </c:v>
                </c:pt>
              </c:strCache>
            </c:strRef>
          </c:tx>
          <c:spPr>
            <a:ln w="31750"/>
          </c:spPr>
          <c:marker>
            <c:symbol val="triangle"/>
            <c:size val="7"/>
            <c:spPr>
              <a:solidFill>
                <a:srgbClr val="CC9900"/>
              </a:solidFill>
              <a:ln>
                <a:solidFill>
                  <a:schemeClr val="tx1"/>
                </a:solidFill>
              </a:ln>
            </c:spPr>
          </c:marker>
          <c:dLbls>
            <c:spPr>
              <a:noFill/>
              <a:ln>
                <a:noFill/>
              </a:ln>
              <a:effectLst/>
            </c:spPr>
            <c:txPr>
              <a:bodyPr wrap="square" lIns="38100" tIns="19050" rIns="38100" bIns="19050" anchor="ctr">
                <a:spAutoFit/>
              </a:bodyPr>
              <a:lstStyle/>
              <a:p>
                <a:pPr>
                  <a:defRPr sz="800">
                    <a:solidFill>
                      <a:schemeClr val="accent6">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 Loans - Student &amp; PLUS'!$I$307:$BB$307</c:f>
              <c:strCache>
                <c:ptCount val="17"/>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strCache>
            </c:strRef>
          </c:cat>
          <c:val>
            <c:numRef>
              <c:f>'N. Loans - Student &amp; PLUS'!$I$313:$BB$313</c:f>
              <c:numCache>
                <c:formatCode>_("$"* #,##0_);_("$"* \(#,##0\);_("$"* "-"??_);_(@_)</c:formatCode>
                <c:ptCount val="17"/>
                <c:pt idx="0">
                  <c:v>5607.205632629998</c:v>
                </c:pt>
                <c:pt idx="1">
                  <c:v>6376.1727140783742</c:v>
                </c:pt>
                <c:pt idx="2">
                  <c:v>6658.4223752151465</c:v>
                </c:pt>
                <c:pt idx="3">
                  <c:v>7467.0735946745563</c:v>
                </c:pt>
                <c:pt idx="4">
                  <c:v>7768.7743885542168</c:v>
                </c:pt>
                <c:pt idx="5">
                  <c:v>7740.5310051829438</c:v>
                </c:pt>
                <c:pt idx="6">
                  <c:v>8553.0199143014834</c:v>
                </c:pt>
                <c:pt idx="7">
                  <c:v>8388.7979591836738</c:v>
                </c:pt>
                <c:pt idx="8">
                  <c:v>8736.8982701552777</c:v>
                </c:pt>
                <c:pt idx="9">
                  <c:v>8221.8860087924186</c:v>
                </c:pt>
                <c:pt idx="10">
                  <c:v>8005.3407345575961</c:v>
                </c:pt>
                <c:pt idx="11">
                  <c:v>8131.1121057996061</c:v>
                </c:pt>
                <c:pt idx="12">
                  <c:v>8241.1369727328929</c:v>
                </c:pt>
                <c:pt idx="13">
                  <c:v>8537.3819352884711</c:v>
                </c:pt>
                <c:pt idx="14">
                  <c:v>8498.8614602922025</c:v>
                </c:pt>
                <c:pt idx="15">
                  <c:v>8673.3760262725773</c:v>
                </c:pt>
                <c:pt idx="16">
                  <c:v>8102.0571297720835</c:v>
                </c:pt>
              </c:numCache>
            </c:numRef>
          </c:val>
          <c:smooth val="0"/>
          <c:extLst>
            <c:ext xmlns:c16="http://schemas.microsoft.com/office/drawing/2014/chart" uri="{C3380CC4-5D6E-409C-BE32-E72D297353CC}">
              <c16:uniqueId val="{00000002-64BD-47DF-80DC-BF62B9DAEAC6}"/>
            </c:ext>
          </c:extLst>
        </c:ser>
        <c:dLbls>
          <c:showLegendKey val="0"/>
          <c:showVal val="1"/>
          <c:showCatName val="0"/>
          <c:showSerName val="0"/>
          <c:showPercent val="0"/>
          <c:showBubbleSize val="0"/>
        </c:dLbls>
        <c:marker val="1"/>
        <c:smooth val="0"/>
        <c:axId val="193250432"/>
        <c:axId val="193251968"/>
      </c:lineChart>
      <c:lineChart>
        <c:grouping val="standard"/>
        <c:varyColors val="0"/>
        <c:ser>
          <c:idx val="4"/>
          <c:order val="2"/>
          <c:tx>
            <c:strRef>
              <c:f>'N. Loans - Student &amp; PLUS'!$F$312</c:f>
              <c:strCache>
                <c:ptCount val="1"/>
                <c:pt idx="0">
                  <c:v> Second Quartile (CCCU median) </c:v>
                </c:pt>
              </c:strCache>
            </c:strRef>
          </c:tx>
          <c:spPr>
            <a:ln w="31750">
              <a:solidFill>
                <a:srgbClr val="92D050"/>
              </a:solidFill>
            </a:ln>
          </c:spPr>
          <c:marker>
            <c:symbol val="x"/>
            <c:size val="9"/>
            <c:spPr>
              <a:ln>
                <a:solidFill>
                  <a:schemeClr val="accent3">
                    <a:lumMod val="50000"/>
                  </a:schemeClr>
                </a:solidFill>
              </a:ln>
            </c:spPr>
          </c:marker>
          <c:dLbls>
            <c:spPr>
              <a:noFill/>
              <a:ln>
                <a:noFill/>
              </a:ln>
              <a:effectLst/>
            </c:spPr>
            <c:txPr>
              <a:bodyPr wrap="square" lIns="38100" tIns="19050" rIns="38100" bIns="19050" anchor="ctr">
                <a:spAutoFit/>
              </a:bodyPr>
              <a:lstStyle/>
              <a:p>
                <a:pPr>
                  <a:defRPr sz="800">
                    <a:solidFill>
                      <a:schemeClr val="accent3">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 Loans - Student &amp; PLUS'!$I$307:$BB$307</c:f>
              <c:strCache>
                <c:ptCount val="17"/>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strCache>
            </c:strRef>
          </c:cat>
          <c:val>
            <c:numRef>
              <c:f>'N. Loans - Student &amp; PLUS'!$I$312:$BB$312</c:f>
              <c:numCache>
                <c:formatCode>_("$"* #,##0_);_("$"* \(#,##0\);_("$"* "-"??_);_(@_)</c:formatCode>
                <c:ptCount val="17"/>
                <c:pt idx="0">
                  <c:v>4558.9032738095239</c:v>
                </c:pt>
                <c:pt idx="1">
                  <c:v>5467.9735408560309</c:v>
                </c:pt>
                <c:pt idx="2">
                  <c:v>5797.3906093906098</c:v>
                </c:pt>
                <c:pt idx="3">
                  <c:v>6384.9325760502597</c:v>
                </c:pt>
                <c:pt idx="4">
                  <c:v>6815.9261443039431</c:v>
                </c:pt>
                <c:pt idx="5">
                  <c:v>6958.130447035297</c:v>
                </c:pt>
                <c:pt idx="6">
                  <c:v>7084.2580347343592</c:v>
                </c:pt>
                <c:pt idx="7">
                  <c:v>7225.1122137404582</c:v>
                </c:pt>
                <c:pt idx="8">
                  <c:v>7259.3410346559522</c:v>
                </c:pt>
                <c:pt idx="9">
                  <c:v>7179.5401565649208</c:v>
                </c:pt>
                <c:pt idx="10">
                  <c:v>6990.2241025641024</c:v>
                </c:pt>
                <c:pt idx="11">
                  <c:v>7019.5791039472351</c:v>
                </c:pt>
                <c:pt idx="12">
                  <c:v>7332.6826590122109</c:v>
                </c:pt>
                <c:pt idx="13">
                  <c:v>7294.1067784256556</c:v>
                </c:pt>
                <c:pt idx="14">
                  <c:v>7404.1086500264064</c:v>
                </c:pt>
                <c:pt idx="15">
                  <c:v>7485.9024856596561</c:v>
                </c:pt>
                <c:pt idx="16">
                  <c:v>7257.7082193529559</c:v>
                </c:pt>
              </c:numCache>
            </c:numRef>
          </c:val>
          <c:smooth val="0"/>
          <c:extLst>
            <c:ext xmlns:c16="http://schemas.microsoft.com/office/drawing/2014/chart" uri="{C3380CC4-5D6E-409C-BE32-E72D297353CC}">
              <c16:uniqueId val="{00000003-64BD-47DF-80DC-BF62B9DAEAC6}"/>
            </c:ext>
          </c:extLst>
        </c:ser>
        <c:dLbls>
          <c:showLegendKey val="0"/>
          <c:showVal val="0"/>
          <c:showCatName val="0"/>
          <c:showSerName val="0"/>
          <c:showPercent val="0"/>
          <c:showBubbleSize val="0"/>
        </c:dLbls>
        <c:marker val="1"/>
        <c:smooth val="0"/>
        <c:axId val="956427712"/>
        <c:axId val="956423776"/>
      </c:lineChart>
      <c:catAx>
        <c:axId val="193250432"/>
        <c:scaling>
          <c:orientation val="minMax"/>
        </c:scaling>
        <c:delete val="0"/>
        <c:axPos val="b"/>
        <c:numFmt formatCode="General" sourceLinked="0"/>
        <c:majorTickMark val="out"/>
        <c:minorTickMark val="none"/>
        <c:tickLblPos val="nextTo"/>
        <c:crossAx val="193251968"/>
        <c:crosses val="autoZero"/>
        <c:auto val="1"/>
        <c:lblAlgn val="ctr"/>
        <c:lblOffset val="100"/>
        <c:noMultiLvlLbl val="0"/>
      </c:catAx>
      <c:valAx>
        <c:axId val="193251968"/>
        <c:scaling>
          <c:orientation val="minMax"/>
        </c:scaling>
        <c:delete val="0"/>
        <c:axPos val="l"/>
        <c:majorGridlines/>
        <c:numFmt formatCode="&quot;$&quot;#,##0" sourceLinked="0"/>
        <c:majorTickMark val="out"/>
        <c:minorTickMark val="none"/>
        <c:tickLblPos val="nextTo"/>
        <c:crossAx val="193250432"/>
        <c:crosses val="autoZero"/>
        <c:crossBetween val="between"/>
      </c:valAx>
      <c:valAx>
        <c:axId val="956423776"/>
        <c:scaling>
          <c:orientation val="minMax"/>
          <c:max val="10000"/>
        </c:scaling>
        <c:delete val="0"/>
        <c:axPos val="r"/>
        <c:numFmt formatCode="&quot;$&quot;#,##0" sourceLinked="0"/>
        <c:majorTickMark val="out"/>
        <c:minorTickMark val="none"/>
        <c:tickLblPos val="nextTo"/>
        <c:crossAx val="956427712"/>
        <c:crosses val="max"/>
        <c:crossBetween val="between"/>
      </c:valAx>
      <c:catAx>
        <c:axId val="956427712"/>
        <c:scaling>
          <c:orientation val="minMax"/>
        </c:scaling>
        <c:delete val="1"/>
        <c:axPos val="b"/>
        <c:numFmt formatCode="General" sourceLinked="1"/>
        <c:majorTickMark val="out"/>
        <c:minorTickMark val="none"/>
        <c:tickLblPos val="nextTo"/>
        <c:crossAx val="956423776"/>
        <c:crosses val="autoZero"/>
        <c:auto val="1"/>
        <c:lblAlgn val="ctr"/>
        <c:lblOffset val="100"/>
        <c:noMultiLvlLbl val="0"/>
      </c:catAx>
    </c:plotArea>
    <c:legend>
      <c:legendPos val="b"/>
      <c:overlay val="0"/>
      <c:txPr>
        <a:bodyPr/>
        <a:lstStyle/>
        <a:p>
          <a:pPr>
            <a:defRPr sz="1400"/>
          </a:pPr>
          <a:endParaRPr lang="en-US"/>
        </a:p>
      </c:txPr>
    </c:legend>
    <c:plotVisOnly val="1"/>
    <c:dispBlanksAs val="gap"/>
    <c:showDLblsOverMax val="0"/>
  </c:chart>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3200" dirty="0"/>
              <a:t>Average Educational Debt of Graduates </a:t>
            </a:r>
          </a:p>
          <a:p>
            <a:pPr>
              <a:defRPr/>
            </a:pPr>
            <a:r>
              <a:rPr lang="en-US" dirty="0"/>
              <a:t>from Traditional Undergraduate Programs</a:t>
            </a:r>
          </a:p>
        </c:rich>
      </c:tx>
      <c:overlay val="0"/>
    </c:title>
    <c:autoTitleDeleted val="0"/>
    <c:plotArea>
      <c:layout/>
      <c:lineChart>
        <c:grouping val="standard"/>
        <c:varyColors val="0"/>
        <c:ser>
          <c:idx val="0"/>
          <c:order val="0"/>
          <c:tx>
            <c:strRef>
              <c:f>'P2. St Debt. Avg per Borrower'!$F$149</c:f>
              <c:strCache>
                <c:ptCount val="1"/>
                <c:pt idx="0">
                  <c:v> Minimum (CCCU) </c:v>
                </c:pt>
              </c:strCache>
            </c:strRef>
          </c:tx>
          <c:spPr>
            <a:ln w="31750">
              <a:solidFill>
                <a:srgbClr val="00B0F0"/>
              </a:solidFill>
            </a:ln>
          </c:spPr>
          <c:marker>
            <c:symbol val="diamond"/>
            <c:size val="7"/>
            <c:spPr>
              <a:solidFill>
                <a:schemeClr val="bg1"/>
              </a:solidFill>
              <a:ln>
                <a:solidFill>
                  <a:schemeClr val="tx1"/>
                </a:solidFill>
              </a:ln>
            </c:spPr>
          </c:marker>
          <c:cat>
            <c:strRef>
              <c:f>'P2. St Debt. Avg per Borrower'!$I$8:$BB$8</c:f>
              <c:strCache>
                <c:ptCount val="18"/>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strCache>
            </c:strRef>
          </c:cat>
          <c:val>
            <c:numRef>
              <c:f>'P2. St Debt. Avg per Borrower'!$I$149:$BB$149</c:f>
              <c:numCache>
                <c:formatCode>_("$"* #,##0_);_("$"* \(#,##0\);_("$"* "-"??_);_(@_)</c:formatCode>
                <c:ptCount val="18"/>
                <c:pt idx="0">
                  <c:v>9446</c:v>
                </c:pt>
                <c:pt idx="1">
                  <c:v>7093</c:v>
                </c:pt>
                <c:pt idx="2">
                  <c:v>9982</c:v>
                </c:pt>
                <c:pt idx="3">
                  <c:v>11989</c:v>
                </c:pt>
                <c:pt idx="4">
                  <c:v>10965</c:v>
                </c:pt>
                <c:pt idx="5">
                  <c:v>12533</c:v>
                </c:pt>
                <c:pt idx="6">
                  <c:v>14153</c:v>
                </c:pt>
                <c:pt idx="7">
                  <c:v>10218</c:v>
                </c:pt>
                <c:pt idx="8">
                  <c:v>0</c:v>
                </c:pt>
                <c:pt idx="9">
                  <c:v>6385</c:v>
                </c:pt>
                <c:pt idx="10">
                  <c:v>7014</c:v>
                </c:pt>
                <c:pt idx="11">
                  <c:v>15155</c:v>
                </c:pt>
                <c:pt idx="12">
                  <c:v>6424</c:v>
                </c:pt>
                <c:pt idx="13">
                  <c:v>14328</c:v>
                </c:pt>
                <c:pt idx="14">
                  <c:v>0</c:v>
                </c:pt>
                <c:pt idx="15">
                  <c:v>0</c:v>
                </c:pt>
                <c:pt idx="16">
                  <c:v>0</c:v>
                </c:pt>
                <c:pt idx="17">
                  <c:v>11591</c:v>
                </c:pt>
              </c:numCache>
            </c:numRef>
          </c:val>
          <c:smooth val="0"/>
          <c:extLst>
            <c:ext xmlns:c16="http://schemas.microsoft.com/office/drawing/2014/chart" uri="{C3380CC4-5D6E-409C-BE32-E72D297353CC}">
              <c16:uniqueId val="{00000000-38A9-4327-BBED-0EC3AEDE3D9A}"/>
            </c:ext>
          </c:extLst>
        </c:ser>
        <c:ser>
          <c:idx val="2"/>
          <c:order val="1"/>
          <c:tx>
            <c:strRef>
              <c:f>'P2. St Debt. Avg per Borrower'!$F$151</c:f>
              <c:strCache>
                <c:ptCount val="1"/>
                <c:pt idx="0">
                  <c:v> Mode (CCCU) </c:v>
                </c:pt>
              </c:strCache>
            </c:strRef>
          </c:tx>
          <c:cat>
            <c:strRef>
              <c:f>'P2. St Debt. Avg per Borrower'!$I$8:$BB$8</c:f>
              <c:strCache>
                <c:ptCount val="18"/>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strCache>
            </c:strRef>
          </c:cat>
          <c:val>
            <c:numRef>
              <c:f>'P2. St Debt. Avg per Borrower'!$B$151:$Q$151</c:f>
            </c:numRef>
          </c:val>
          <c:smooth val="0"/>
          <c:extLst>
            <c:ext xmlns:c16="http://schemas.microsoft.com/office/drawing/2014/chart" uri="{C3380CC4-5D6E-409C-BE32-E72D297353CC}">
              <c16:uniqueId val="{00000001-38A9-4327-BBED-0EC3AEDE3D9A}"/>
            </c:ext>
          </c:extLst>
        </c:ser>
        <c:ser>
          <c:idx val="3"/>
          <c:order val="2"/>
          <c:tx>
            <c:strRef>
              <c:f>'P2. St Debt. Avg per Borrower'!$F$152</c:f>
              <c:strCache>
                <c:ptCount val="1"/>
                <c:pt idx="0">
                  <c:v> First Quartile (CCCU) </c:v>
                </c:pt>
              </c:strCache>
            </c:strRef>
          </c:tx>
          <c:spPr>
            <a:ln w="31750">
              <a:solidFill>
                <a:srgbClr val="7030A0"/>
              </a:solidFill>
            </a:ln>
          </c:spPr>
          <c:marker>
            <c:symbol val="circle"/>
            <c:size val="8"/>
            <c:spPr>
              <a:solidFill>
                <a:srgbClr val="7030A0"/>
              </a:solidFill>
              <a:ln>
                <a:solidFill>
                  <a:schemeClr val="bg1"/>
                </a:solidFill>
              </a:ln>
            </c:spPr>
          </c:marker>
          <c:cat>
            <c:strRef>
              <c:f>'P2. St Debt. Avg per Borrower'!$I$8:$BB$8</c:f>
              <c:strCache>
                <c:ptCount val="18"/>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strCache>
            </c:strRef>
          </c:cat>
          <c:val>
            <c:numRef>
              <c:f>'P2. St Debt. Avg per Borrower'!$I$152:$BB$152</c:f>
              <c:numCache>
                <c:formatCode>_("$"* #,##0_);_("$"* \(#,##0\);_("$"* "-"??_);_(@_)</c:formatCode>
                <c:ptCount val="18"/>
                <c:pt idx="0">
                  <c:v>14703</c:v>
                </c:pt>
                <c:pt idx="1">
                  <c:v>14750.5</c:v>
                </c:pt>
                <c:pt idx="2">
                  <c:v>16421.75</c:v>
                </c:pt>
                <c:pt idx="3">
                  <c:v>17270</c:v>
                </c:pt>
                <c:pt idx="4">
                  <c:v>17720.25</c:v>
                </c:pt>
                <c:pt idx="5">
                  <c:v>19734.75</c:v>
                </c:pt>
                <c:pt idx="6">
                  <c:v>20387</c:v>
                </c:pt>
                <c:pt idx="7">
                  <c:v>21695.25</c:v>
                </c:pt>
                <c:pt idx="8">
                  <c:v>22360</c:v>
                </c:pt>
                <c:pt idx="9">
                  <c:v>22534</c:v>
                </c:pt>
                <c:pt idx="10">
                  <c:v>24333.5</c:v>
                </c:pt>
                <c:pt idx="11">
                  <c:v>25951</c:v>
                </c:pt>
                <c:pt idx="12">
                  <c:v>25146.5</c:v>
                </c:pt>
                <c:pt idx="13">
                  <c:v>26711.5</c:v>
                </c:pt>
                <c:pt idx="14">
                  <c:v>26595.75</c:v>
                </c:pt>
                <c:pt idx="15">
                  <c:v>25882.5</c:v>
                </c:pt>
                <c:pt idx="16">
                  <c:v>26570</c:v>
                </c:pt>
                <c:pt idx="17">
                  <c:v>26555</c:v>
                </c:pt>
              </c:numCache>
            </c:numRef>
          </c:val>
          <c:smooth val="0"/>
          <c:extLst>
            <c:ext xmlns:c16="http://schemas.microsoft.com/office/drawing/2014/chart" uri="{C3380CC4-5D6E-409C-BE32-E72D297353CC}">
              <c16:uniqueId val="{00000002-38A9-4327-BBED-0EC3AEDE3D9A}"/>
            </c:ext>
          </c:extLst>
        </c:ser>
        <c:ser>
          <c:idx val="5"/>
          <c:order val="4"/>
          <c:tx>
            <c:strRef>
              <c:f>'P2. St Debt. Avg per Borrower'!$F$154</c:f>
              <c:strCache>
                <c:ptCount val="1"/>
                <c:pt idx="0">
                  <c:v> Third Quartile (CCCU) </c:v>
                </c:pt>
              </c:strCache>
            </c:strRef>
          </c:tx>
          <c:spPr>
            <a:ln w="31750"/>
          </c:spPr>
          <c:marker>
            <c:symbol val="triangle"/>
            <c:size val="5"/>
            <c:spPr>
              <a:solidFill>
                <a:srgbClr val="CC9900"/>
              </a:solidFill>
              <a:ln>
                <a:solidFill>
                  <a:schemeClr val="tx1"/>
                </a:solidFill>
              </a:ln>
            </c:spPr>
          </c:marker>
          <c:cat>
            <c:strRef>
              <c:f>'P2. St Debt. Avg per Borrower'!$I$8:$BB$8</c:f>
              <c:strCache>
                <c:ptCount val="18"/>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strCache>
            </c:strRef>
          </c:cat>
          <c:val>
            <c:numRef>
              <c:f>'P2. St Debt. Avg per Borrower'!$I$154:$BB$154</c:f>
              <c:numCache>
                <c:formatCode>_("$"* #,##0_);_("$"* \(#,##0\);_("$"* "-"??_);_(@_)</c:formatCode>
                <c:ptCount val="18"/>
                <c:pt idx="0">
                  <c:v>18100</c:v>
                </c:pt>
                <c:pt idx="1">
                  <c:v>19636</c:v>
                </c:pt>
                <c:pt idx="2">
                  <c:v>21052</c:v>
                </c:pt>
                <c:pt idx="3">
                  <c:v>22282</c:v>
                </c:pt>
                <c:pt idx="4">
                  <c:v>23640.25</c:v>
                </c:pt>
                <c:pt idx="5">
                  <c:v>26732.5</c:v>
                </c:pt>
                <c:pt idx="6">
                  <c:v>27985.25</c:v>
                </c:pt>
                <c:pt idx="7">
                  <c:v>29178</c:v>
                </c:pt>
                <c:pt idx="8">
                  <c:v>32266</c:v>
                </c:pt>
                <c:pt idx="9">
                  <c:v>32970</c:v>
                </c:pt>
                <c:pt idx="10">
                  <c:v>32153.5</c:v>
                </c:pt>
                <c:pt idx="11">
                  <c:v>33711</c:v>
                </c:pt>
                <c:pt idx="12">
                  <c:v>32430.5</c:v>
                </c:pt>
                <c:pt idx="13">
                  <c:v>33444</c:v>
                </c:pt>
                <c:pt idx="14">
                  <c:v>32934</c:v>
                </c:pt>
                <c:pt idx="15">
                  <c:v>33180</c:v>
                </c:pt>
                <c:pt idx="16">
                  <c:v>33076.75</c:v>
                </c:pt>
                <c:pt idx="17">
                  <c:v>32823</c:v>
                </c:pt>
              </c:numCache>
            </c:numRef>
          </c:val>
          <c:smooth val="0"/>
          <c:extLst>
            <c:ext xmlns:c16="http://schemas.microsoft.com/office/drawing/2014/chart" uri="{C3380CC4-5D6E-409C-BE32-E72D297353CC}">
              <c16:uniqueId val="{00000003-38A9-4327-BBED-0EC3AEDE3D9A}"/>
            </c:ext>
          </c:extLst>
        </c:ser>
        <c:ser>
          <c:idx val="6"/>
          <c:order val="5"/>
          <c:tx>
            <c:strRef>
              <c:f>'P2. St Debt. Avg per Borrower'!$F$155</c:f>
              <c:strCache>
                <c:ptCount val="1"/>
                <c:pt idx="0">
                  <c:v> Fourth Quartile (CCCU maximum) </c:v>
                </c:pt>
              </c:strCache>
            </c:strRef>
          </c:tx>
          <c:spPr>
            <a:ln w="31750">
              <a:solidFill>
                <a:schemeClr val="bg1">
                  <a:lumMod val="65000"/>
                </a:schemeClr>
              </a:solidFill>
            </a:ln>
          </c:spPr>
          <c:marker>
            <c:symbol val="square"/>
            <c:size val="5"/>
            <c:spPr>
              <a:solidFill>
                <a:schemeClr val="accent5"/>
              </a:solidFill>
              <a:ln>
                <a:solidFill>
                  <a:schemeClr val="tx1"/>
                </a:solidFill>
              </a:ln>
            </c:spPr>
          </c:marker>
          <c:cat>
            <c:strRef>
              <c:f>'P2. St Debt. Avg per Borrower'!$I$8:$BB$8</c:f>
              <c:strCache>
                <c:ptCount val="18"/>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strCache>
            </c:strRef>
          </c:cat>
          <c:val>
            <c:numRef>
              <c:f>'P2. St Debt. Avg per Borrower'!$I$155:$BB$155</c:f>
              <c:numCache>
                <c:formatCode>_("$"* #,##0_);_("$"* \(#,##0\);_("$"* "-"??_);_(@_)</c:formatCode>
                <c:ptCount val="18"/>
                <c:pt idx="0">
                  <c:v>28211</c:v>
                </c:pt>
                <c:pt idx="1">
                  <c:v>29320</c:v>
                </c:pt>
                <c:pt idx="2">
                  <c:v>27934</c:v>
                </c:pt>
                <c:pt idx="3">
                  <c:v>37645</c:v>
                </c:pt>
                <c:pt idx="4">
                  <c:v>30677</c:v>
                </c:pt>
                <c:pt idx="5">
                  <c:v>35200</c:v>
                </c:pt>
                <c:pt idx="6">
                  <c:v>42375</c:v>
                </c:pt>
                <c:pt idx="7">
                  <c:v>47815</c:v>
                </c:pt>
                <c:pt idx="8">
                  <c:v>51336</c:v>
                </c:pt>
                <c:pt idx="9">
                  <c:v>47256</c:v>
                </c:pt>
                <c:pt idx="10">
                  <c:v>42387</c:v>
                </c:pt>
                <c:pt idx="11">
                  <c:v>46795</c:v>
                </c:pt>
                <c:pt idx="12">
                  <c:v>43841</c:v>
                </c:pt>
                <c:pt idx="13">
                  <c:v>43841</c:v>
                </c:pt>
                <c:pt idx="14">
                  <c:v>39024</c:v>
                </c:pt>
                <c:pt idx="15">
                  <c:v>36990</c:v>
                </c:pt>
                <c:pt idx="16">
                  <c:v>39930</c:v>
                </c:pt>
                <c:pt idx="17">
                  <c:v>40973</c:v>
                </c:pt>
              </c:numCache>
            </c:numRef>
          </c:val>
          <c:smooth val="0"/>
          <c:extLst>
            <c:ext xmlns:c16="http://schemas.microsoft.com/office/drawing/2014/chart" uri="{C3380CC4-5D6E-409C-BE32-E72D297353CC}">
              <c16:uniqueId val="{00000004-38A9-4327-BBED-0EC3AEDE3D9A}"/>
            </c:ext>
          </c:extLst>
        </c:ser>
        <c:dLbls>
          <c:showLegendKey val="0"/>
          <c:showVal val="0"/>
          <c:showCatName val="0"/>
          <c:showSerName val="0"/>
          <c:showPercent val="0"/>
          <c:showBubbleSize val="0"/>
        </c:dLbls>
        <c:marker val="1"/>
        <c:smooth val="0"/>
        <c:axId val="194594688"/>
        <c:axId val="194596224"/>
      </c:lineChart>
      <c:lineChart>
        <c:grouping val="standard"/>
        <c:varyColors val="0"/>
        <c:ser>
          <c:idx val="4"/>
          <c:order val="3"/>
          <c:tx>
            <c:strRef>
              <c:f>'P2. St Debt. Avg per Borrower'!$F$153</c:f>
              <c:strCache>
                <c:ptCount val="1"/>
                <c:pt idx="0">
                  <c:v> Second Quartile (CCCU median) </c:v>
                </c:pt>
              </c:strCache>
            </c:strRef>
          </c:tx>
          <c:spPr>
            <a:ln w="31750">
              <a:solidFill>
                <a:srgbClr val="92D050"/>
              </a:solidFill>
            </a:ln>
          </c:spPr>
          <c:marker>
            <c:symbol val="x"/>
            <c:size val="9"/>
            <c:spPr>
              <a:ln>
                <a:solidFill>
                  <a:schemeClr val="accent3">
                    <a:lumMod val="50000"/>
                  </a:schemeClr>
                </a:solidFill>
              </a:ln>
            </c:spPr>
          </c:marker>
          <c:cat>
            <c:strRef>
              <c:f>'P2. St Debt. Avg per Borrower'!$I$8:$BB$8</c:f>
              <c:strCache>
                <c:ptCount val="18"/>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strCache>
            </c:strRef>
          </c:cat>
          <c:val>
            <c:numRef>
              <c:f>'P2. St Debt. Avg per Borrower'!$I$153:$BB$153</c:f>
              <c:numCache>
                <c:formatCode>_("$"* #,##0_);_("$"* \(#,##0\);_("$"* "-"??_);_(@_)</c:formatCode>
                <c:ptCount val="18"/>
                <c:pt idx="0">
                  <c:v>16500</c:v>
                </c:pt>
                <c:pt idx="1">
                  <c:v>16922</c:v>
                </c:pt>
                <c:pt idx="2">
                  <c:v>18606</c:v>
                </c:pt>
                <c:pt idx="3">
                  <c:v>19125</c:v>
                </c:pt>
                <c:pt idx="4">
                  <c:v>20530</c:v>
                </c:pt>
                <c:pt idx="5">
                  <c:v>22707.5</c:v>
                </c:pt>
                <c:pt idx="6">
                  <c:v>23858</c:v>
                </c:pt>
                <c:pt idx="7">
                  <c:v>26113.5</c:v>
                </c:pt>
                <c:pt idx="8">
                  <c:v>27998</c:v>
                </c:pt>
                <c:pt idx="9">
                  <c:v>27222.5</c:v>
                </c:pt>
                <c:pt idx="10">
                  <c:v>28003</c:v>
                </c:pt>
                <c:pt idx="11">
                  <c:v>28566</c:v>
                </c:pt>
                <c:pt idx="12">
                  <c:v>28052</c:v>
                </c:pt>
                <c:pt idx="13">
                  <c:v>29886</c:v>
                </c:pt>
                <c:pt idx="14">
                  <c:v>29576</c:v>
                </c:pt>
                <c:pt idx="15">
                  <c:v>29703</c:v>
                </c:pt>
                <c:pt idx="16">
                  <c:v>29457</c:v>
                </c:pt>
                <c:pt idx="17">
                  <c:v>30100</c:v>
                </c:pt>
              </c:numCache>
            </c:numRef>
          </c:val>
          <c:smooth val="0"/>
          <c:extLst>
            <c:ext xmlns:c16="http://schemas.microsoft.com/office/drawing/2014/chart" uri="{C3380CC4-5D6E-409C-BE32-E72D297353CC}">
              <c16:uniqueId val="{00000005-38A9-4327-BBED-0EC3AEDE3D9A}"/>
            </c:ext>
          </c:extLst>
        </c:ser>
        <c:dLbls>
          <c:showLegendKey val="0"/>
          <c:showVal val="0"/>
          <c:showCatName val="0"/>
          <c:showSerName val="0"/>
          <c:showPercent val="0"/>
          <c:showBubbleSize val="0"/>
        </c:dLbls>
        <c:marker val="1"/>
        <c:smooth val="0"/>
        <c:axId val="1239157248"/>
        <c:axId val="1239133632"/>
      </c:lineChart>
      <c:catAx>
        <c:axId val="194594688"/>
        <c:scaling>
          <c:orientation val="minMax"/>
        </c:scaling>
        <c:delete val="0"/>
        <c:axPos val="b"/>
        <c:numFmt formatCode="General" sourceLinked="1"/>
        <c:majorTickMark val="out"/>
        <c:minorTickMark val="none"/>
        <c:tickLblPos val="nextTo"/>
        <c:txPr>
          <a:bodyPr/>
          <a:lstStyle/>
          <a:p>
            <a:pPr>
              <a:defRPr sz="1200"/>
            </a:pPr>
            <a:endParaRPr lang="en-US"/>
          </a:p>
        </c:txPr>
        <c:crossAx val="194596224"/>
        <c:crosses val="autoZero"/>
        <c:auto val="1"/>
        <c:lblAlgn val="ctr"/>
        <c:lblOffset val="100"/>
        <c:noMultiLvlLbl val="0"/>
      </c:catAx>
      <c:valAx>
        <c:axId val="194596224"/>
        <c:scaling>
          <c:orientation val="minMax"/>
          <c:max val="55000"/>
          <c:min val="0"/>
        </c:scaling>
        <c:delete val="0"/>
        <c:axPos val="l"/>
        <c:majorGridlines/>
        <c:numFmt formatCode="&quot;$&quot;#,##0" sourceLinked="0"/>
        <c:majorTickMark val="out"/>
        <c:minorTickMark val="none"/>
        <c:tickLblPos val="nextTo"/>
        <c:txPr>
          <a:bodyPr/>
          <a:lstStyle/>
          <a:p>
            <a:pPr>
              <a:defRPr sz="1000"/>
            </a:pPr>
            <a:endParaRPr lang="en-US"/>
          </a:p>
        </c:txPr>
        <c:crossAx val="194594688"/>
        <c:crosses val="autoZero"/>
        <c:crossBetween val="between"/>
        <c:majorUnit val="5000"/>
      </c:valAx>
      <c:valAx>
        <c:axId val="1239133632"/>
        <c:scaling>
          <c:orientation val="minMax"/>
          <c:max val="55000"/>
          <c:min val="0"/>
        </c:scaling>
        <c:delete val="0"/>
        <c:axPos val="r"/>
        <c:numFmt formatCode="&quot;$&quot;#,##0" sourceLinked="0"/>
        <c:majorTickMark val="out"/>
        <c:minorTickMark val="none"/>
        <c:tickLblPos val="nextTo"/>
        <c:crossAx val="1239157248"/>
        <c:crosses val="max"/>
        <c:crossBetween val="between"/>
        <c:majorUnit val="5000"/>
      </c:valAx>
      <c:catAx>
        <c:axId val="1239157248"/>
        <c:scaling>
          <c:orientation val="minMax"/>
        </c:scaling>
        <c:delete val="1"/>
        <c:axPos val="b"/>
        <c:numFmt formatCode="General" sourceLinked="1"/>
        <c:majorTickMark val="out"/>
        <c:minorTickMark val="none"/>
        <c:tickLblPos val="nextTo"/>
        <c:crossAx val="1239133632"/>
        <c:crosses val="autoZero"/>
        <c:auto val="1"/>
        <c:lblAlgn val="ctr"/>
        <c:lblOffset val="100"/>
        <c:noMultiLvlLbl val="0"/>
      </c:catAx>
    </c:plotArea>
    <c:legend>
      <c:legendPos val="b"/>
      <c:overlay val="0"/>
      <c:txPr>
        <a:bodyPr/>
        <a:lstStyle/>
        <a:p>
          <a:pPr>
            <a:defRPr sz="1200"/>
          </a:pPr>
          <a:endParaRPr lang="en-US"/>
        </a:p>
      </c:txPr>
    </c:legend>
    <c:plotVisOnly val="1"/>
    <c:dispBlanksAs val="gap"/>
    <c:showDLblsOverMax val="0"/>
  </c:chart>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800" dirty="0"/>
              <a:t>% Graduates Borrowing Educational Loans</a:t>
            </a:r>
          </a:p>
          <a:p>
            <a:pPr>
              <a:defRPr/>
            </a:pPr>
            <a:r>
              <a:rPr lang="en-US" dirty="0"/>
              <a:t>in Traditional Undergraduate Programs</a:t>
            </a:r>
          </a:p>
        </c:rich>
      </c:tx>
      <c:overlay val="0"/>
    </c:title>
    <c:autoTitleDeleted val="0"/>
    <c:plotArea>
      <c:layout/>
      <c:lineChart>
        <c:grouping val="standard"/>
        <c:varyColors val="0"/>
        <c:ser>
          <c:idx val="1"/>
          <c:order val="0"/>
          <c:tx>
            <c:strRef>
              <c:f>'P1. St Debt. %Borrowed'!$F$149</c:f>
              <c:strCache>
                <c:ptCount val="1"/>
                <c:pt idx="0">
                  <c:v> Minimum (CCCU) </c:v>
                </c:pt>
              </c:strCache>
            </c:strRef>
          </c:tx>
          <c:spPr>
            <a:ln w="31750">
              <a:solidFill>
                <a:srgbClr val="00B0F0"/>
              </a:solidFill>
            </a:ln>
          </c:spPr>
          <c:marker>
            <c:symbol val="diamond"/>
            <c:size val="7"/>
            <c:spPr>
              <a:solidFill>
                <a:schemeClr val="bg1"/>
              </a:solidFill>
              <a:ln>
                <a:solidFill>
                  <a:schemeClr val="tx1"/>
                </a:solidFill>
              </a:ln>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12-4172-8235-4F1C82B88D3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'P1. St Debt. %Borrowed'!$I$8:$BB$8</c:f>
              <c:strCache>
                <c:ptCount val="18"/>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strCache>
            </c:strRef>
          </c:cat>
          <c:val>
            <c:numRef>
              <c:f>'P1. St Debt. %Borrowed'!$I$149:$BB$149</c:f>
              <c:numCache>
                <c:formatCode>0</c:formatCode>
                <c:ptCount val="18"/>
                <c:pt idx="0">
                  <c:v>41</c:v>
                </c:pt>
                <c:pt idx="1">
                  <c:v>45</c:v>
                </c:pt>
                <c:pt idx="2">
                  <c:v>38</c:v>
                </c:pt>
                <c:pt idx="3">
                  <c:v>47</c:v>
                </c:pt>
                <c:pt idx="4">
                  <c:v>48</c:v>
                </c:pt>
                <c:pt idx="5">
                  <c:v>53</c:v>
                </c:pt>
                <c:pt idx="6">
                  <c:v>45</c:v>
                </c:pt>
                <c:pt idx="7">
                  <c:v>49</c:v>
                </c:pt>
                <c:pt idx="8">
                  <c:v>0</c:v>
                </c:pt>
                <c:pt idx="9">
                  <c:v>6</c:v>
                </c:pt>
                <c:pt idx="10">
                  <c:v>18</c:v>
                </c:pt>
                <c:pt idx="11">
                  <c:v>19</c:v>
                </c:pt>
                <c:pt idx="12">
                  <c:v>0</c:v>
                </c:pt>
                <c:pt idx="13">
                  <c:v>15</c:v>
                </c:pt>
                <c:pt idx="14">
                  <c:v>0</c:v>
                </c:pt>
                <c:pt idx="15">
                  <c:v>0</c:v>
                </c:pt>
                <c:pt idx="16">
                  <c:v>0</c:v>
                </c:pt>
                <c:pt idx="17">
                  <c:v>8</c:v>
                </c:pt>
              </c:numCache>
            </c:numRef>
          </c:val>
          <c:smooth val="0"/>
          <c:extLst>
            <c:ext xmlns:c16="http://schemas.microsoft.com/office/drawing/2014/chart" uri="{C3380CC4-5D6E-409C-BE32-E72D297353CC}">
              <c16:uniqueId val="{00000001-9F12-4172-8235-4F1C82B88D3E}"/>
            </c:ext>
          </c:extLst>
        </c:ser>
        <c:ser>
          <c:idx val="3"/>
          <c:order val="1"/>
          <c:tx>
            <c:strRef>
              <c:f>'P1. St Debt. %Borrowed'!$F$152</c:f>
              <c:strCache>
                <c:ptCount val="1"/>
                <c:pt idx="0">
                  <c:v> First Quartile (CCCU) </c:v>
                </c:pt>
              </c:strCache>
            </c:strRef>
          </c:tx>
          <c:spPr>
            <a:ln w="31750">
              <a:solidFill>
                <a:srgbClr val="7030A0"/>
              </a:solidFill>
            </a:ln>
          </c:spPr>
          <c:marker>
            <c:symbol val="circle"/>
            <c:size val="8"/>
            <c:spPr>
              <a:solidFill>
                <a:srgbClr val="7030A0"/>
              </a:solidFill>
              <a:ln>
                <a:solidFill>
                  <a:schemeClr val="bg1"/>
                </a:solidFill>
              </a:ln>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12-4172-8235-4F1C82B88D3E}"/>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12-4172-8235-4F1C82B88D3E}"/>
                </c:ext>
              </c:extLst>
            </c:dLbl>
            <c:spPr>
              <a:noFill/>
              <a:ln>
                <a:noFill/>
              </a:ln>
              <a:effectLst/>
            </c:spPr>
            <c:txPr>
              <a:bodyPr wrap="square" lIns="38100" tIns="19050" rIns="38100" bIns="19050" anchor="ctr">
                <a:spAutoFit/>
              </a:bodyPr>
              <a:lstStyle/>
              <a:p>
                <a:pPr>
                  <a:defRPr>
                    <a:solidFill>
                      <a:srgbClr val="7030A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'P1. St Debt. %Borrowed'!$I$8:$BB$8</c:f>
              <c:strCache>
                <c:ptCount val="18"/>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strCache>
            </c:strRef>
          </c:cat>
          <c:val>
            <c:numRef>
              <c:f>'P1. St Debt. %Borrowed'!$I$152:$BB$152</c:f>
              <c:numCache>
                <c:formatCode>0</c:formatCode>
                <c:ptCount val="18"/>
                <c:pt idx="0">
                  <c:v>66.2</c:v>
                </c:pt>
                <c:pt idx="1">
                  <c:v>68</c:v>
                </c:pt>
                <c:pt idx="2">
                  <c:v>68</c:v>
                </c:pt>
                <c:pt idx="3">
                  <c:v>69.599999999999994</c:v>
                </c:pt>
                <c:pt idx="4">
                  <c:v>66.5</c:v>
                </c:pt>
                <c:pt idx="5">
                  <c:v>70.112500000000011</c:v>
                </c:pt>
                <c:pt idx="6">
                  <c:v>69.400000000000006</c:v>
                </c:pt>
                <c:pt idx="7">
                  <c:v>71</c:v>
                </c:pt>
                <c:pt idx="8">
                  <c:v>69</c:v>
                </c:pt>
                <c:pt idx="9">
                  <c:v>66.877499999999998</c:v>
                </c:pt>
                <c:pt idx="10">
                  <c:v>67.010000000000005</c:v>
                </c:pt>
                <c:pt idx="11">
                  <c:v>68</c:v>
                </c:pt>
                <c:pt idx="12">
                  <c:v>68.5</c:v>
                </c:pt>
                <c:pt idx="13">
                  <c:v>64.835000000000008</c:v>
                </c:pt>
                <c:pt idx="14">
                  <c:v>63.224999999999994</c:v>
                </c:pt>
                <c:pt idx="15">
                  <c:v>63.95</c:v>
                </c:pt>
                <c:pt idx="16">
                  <c:v>63.2</c:v>
                </c:pt>
                <c:pt idx="17">
                  <c:v>64.174999999999997</c:v>
                </c:pt>
              </c:numCache>
            </c:numRef>
          </c:val>
          <c:smooth val="0"/>
          <c:extLst>
            <c:ext xmlns:c16="http://schemas.microsoft.com/office/drawing/2014/chart" uri="{C3380CC4-5D6E-409C-BE32-E72D297353CC}">
              <c16:uniqueId val="{00000004-9F12-4172-8235-4F1C82B88D3E}"/>
            </c:ext>
          </c:extLst>
        </c:ser>
        <c:ser>
          <c:idx val="2"/>
          <c:order val="2"/>
          <c:tx>
            <c:strRef>
              <c:f>'P2. St Debt. Avg per Borrower'!$F$151</c:f>
              <c:strCache>
                <c:ptCount val="1"/>
                <c:pt idx="0">
                  <c:v> Mode (CCCU) </c:v>
                </c:pt>
              </c:strCache>
            </c:strRef>
          </c:tx>
          <c:cat>
            <c:strRef>
              <c:f>'P1. St Debt. %Borrowed'!$I$8:$BB$8</c:f>
              <c:strCache>
                <c:ptCount val="18"/>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strCache>
            </c:strRef>
          </c:cat>
          <c:val>
            <c:numRef>
              <c:f>'P2. St Debt. Avg per Borrower'!$B$151:$Q$151</c:f>
            </c:numRef>
          </c:val>
          <c:smooth val="0"/>
          <c:extLst>
            <c:ext xmlns:c16="http://schemas.microsoft.com/office/drawing/2014/chart" uri="{C3380CC4-5D6E-409C-BE32-E72D297353CC}">
              <c16:uniqueId val="{00000005-9F12-4172-8235-4F1C82B88D3E}"/>
            </c:ext>
          </c:extLst>
        </c:ser>
        <c:ser>
          <c:idx val="5"/>
          <c:order val="4"/>
          <c:tx>
            <c:strRef>
              <c:f>'P1. St Debt. %Borrowed'!$F$154</c:f>
              <c:strCache>
                <c:ptCount val="1"/>
                <c:pt idx="0">
                  <c:v> Third Quartile (CCCU) </c:v>
                </c:pt>
              </c:strCache>
            </c:strRef>
          </c:tx>
          <c:spPr>
            <a:ln w="31750"/>
          </c:spPr>
          <c:marker>
            <c:symbol val="triangle"/>
            <c:size val="7"/>
            <c:spPr>
              <a:solidFill>
                <a:srgbClr val="CC9900"/>
              </a:solidFill>
              <a:ln>
                <a:solidFill>
                  <a:schemeClr val="tx1"/>
                </a:solidFill>
              </a:ln>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F12-4172-8235-4F1C82B88D3E}"/>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F12-4172-8235-4F1C82B88D3E}"/>
                </c:ext>
              </c:extLst>
            </c:dLbl>
            <c:spPr>
              <a:noFill/>
              <a:ln>
                <a:noFill/>
              </a:ln>
              <a:effectLst/>
            </c:spPr>
            <c:txPr>
              <a:bodyPr wrap="square" lIns="38100" tIns="19050" rIns="38100" bIns="19050" anchor="ctr">
                <a:spAutoFit/>
              </a:bodyPr>
              <a:lstStyle/>
              <a:p>
                <a:pPr>
                  <a:defRPr>
                    <a:solidFill>
                      <a:srgbClr val="CC99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'P1. St Debt. %Borrowed'!$I$8:$BB$8</c:f>
              <c:strCache>
                <c:ptCount val="18"/>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strCache>
            </c:strRef>
          </c:cat>
          <c:val>
            <c:numRef>
              <c:f>'P1. St Debt. %Borrowed'!$I$154:$BB$154</c:f>
              <c:numCache>
                <c:formatCode>0</c:formatCode>
                <c:ptCount val="18"/>
                <c:pt idx="0">
                  <c:v>79</c:v>
                </c:pt>
                <c:pt idx="1">
                  <c:v>80</c:v>
                </c:pt>
                <c:pt idx="2">
                  <c:v>83</c:v>
                </c:pt>
                <c:pt idx="3">
                  <c:v>84</c:v>
                </c:pt>
                <c:pt idx="4">
                  <c:v>85</c:v>
                </c:pt>
                <c:pt idx="5">
                  <c:v>86</c:v>
                </c:pt>
                <c:pt idx="6">
                  <c:v>85.357499999999987</c:v>
                </c:pt>
                <c:pt idx="7">
                  <c:v>87</c:v>
                </c:pt>
                <c:pt idx="8">
                  <c:v>86</c:v>
                </c:pt>
                <c:pt idx="9">
                  <c:v>88</c:v>
                </c:pt>
                <c:pt idx="10">
                  <c:v>81</c:v>
                </c:pt>
                <c:pt idx="11">
                  <c:v>82</c:v>
                </c:pt>
                <c:pt idx="12">
                  <c:v>82</c:v>
                </c:pt>
                <c:pt idx="13">
                  <c:v>81.81</c:v>
                </c:pt>
                <c:pt idx="14">
                  <c:v>80.25</c:v>
                </c:pt>
                <c:pt idx="15">
                  <c:v>79</c:v>
                </c:pt>
                <c:pt idx="16">
                  <c:v>79</c:v>
                </c:pt>
                <c:pt idx="17">
                  <c:v>77</c:v>
                </c:pt>
              </c:numCache>
            </c:numRef>
          </c:val>
          <c:smooth val="0"/>
          <c:extLst>
            <c:ext xmlns:c16="http://schemas.microsoft.com/office/drawing/2014/chart" uri="{C3380CC4-5D6E-409C-BE32-E72D297353CC}">
              <c16:uniqueId val="{00000008-9F12-4172-8235-4F1C82B88D3E}"/>
            </c:ext>
          </c:extLst>
        </c:ser>
        <c:ser>
          <c:idx val="6"/>
          <c:order val="5"/>
          <c:tx>
            <c:strRef>
              <c:f>'P1. St Debt. %Borrowed'!$F$155</c:f>
              <c:strCache>
                <c:ptCount val="1"/>
                <c:pt idx="0">
                  <c:v> Fourth Quartile (CCCU maximum) </c:v>
                </c:pt>
              </c:strCache>
            </c:strRef>
          </c:tx>
          <c:spPr>
            <a:ln w="31750">
              <a:solidFill>
                <a:schemeClr val="bg1">
                  <a:lumMod val="65000"/>
                </a:schemeClr>
              </a:solidFill>
            </a:ln>
          </c:spPr>
          <c:marker>
            <c:symbol val="square"/>
            <c:size val="5"/>
            <c:spPr>
              <a:solidFill>
                <a:schemeClr val="accent5"/>
              </a:solidFill>
              <a:ln>
                <a:solidFill>
                  <a:schemeClr val="tx1"/>
                </a:solidFill>
              </a:ln>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F12-4172-8235-4F1C82B88D3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'P1. St Debt. %Borrowed'!$I$8:$BB$8</c:f>
              <c:strCache>
                <c:ptCount val="18"/>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strCache>
            </c:strRef>
          </c:cat>
          <c:val>
            <c:numRef>
              <c:f>'P1. St Debt. %Borrowed'!$I$155:$BB$155</c:f>
              <c:numCache>
                <c:formatCode>0</c:formatCode>
                <c:ptCount val="18"/>
                <c:pt idx="0">
                  <c:v>95</c:v>
                </c:pt>
                <c:pt idx="1">
                  <c:v>98</c:v>
                </c:pt>
                <c:pt idx="2">
                  <c:v>95</c:v>
                </c:pt>
                <c:pt idx="3">
                  <c:v>97</c:v>
                </c:pt>
                <c:pt idx="4">
                  <c:v>97</c:v>
                </c:pt>
                <c:pt idx="5">
                  <c:v>98</c:v>
                </c:pt>
                <c:pt idx="6">
                  <c:v>97.6</c:v>
                </c:pt>
                <c:pt idx="7">
                  <c:v>100</c:v>
                </c:pt>
                <c:pt idx="8">
                  <c:v>100</c:v>
                </c:pt>
                <c:pt idx="9">
                  <c:v>100</c:v>
                </c:pt>
                <c:pt idx="10">
                  <c:v>100</c:v>
                </c:pt>
                <c:pt idx="11">
                  <c:v>97</c:v>
                </c:pt>
                <c:pt idx="12">
                  <c:v>100</c:v>
                </c:pt>
                <c:pt idx="13">
                  <c:v>100</c:v>
                </c:pt>
                <c:pt idx="14">
                  <c:v>100</c:v>
                </c:pt>
                <c:pt idx="15">
                  <c:v>91</c:v>
                </c:pt>
                <c:pt idx="16">
                  <c:v>100</c:v>
                </c:pt>
                <c:pt idx="17">
                  <c:v>89</c:v>
                </c:pt>
              </c:numCache>
            </c:numRef>
          </c:val>
          <c:smooth val="0"/>
          <c:extLst>
            <c:ext xmlns:c16="http://schemas.microsoft.com/office/drawing/2014/chart" uri="{C3380CC4-5D6E-409C-BE32-E72D297353CC}">
              <c16:uniqueId val="{0000000A-9F12-4172-8235-4F1C82B88D3E}"/>
            </c:ext>
          </c:extLst>
        </c:ser>
        <c:dLbls>
          <c:showLegendKey val="0"/>
          <c:showVal val="0"/>
          <c:showCatName val="0"/>
          <c:showSerName val="0"/>
          <c:showPercent val="0"/>
          <c:showBubbleSize val="0"/>
        </c:dLbls>
        <c:marker val="1"/>
        <c:smooth val="0"/>
        <c:axId val="193765760"/>
        <c:axId val="193767296"/>
      </c:lineChart>
      <c:lineChart>
        <c:grouping val="standard"/>
        <c:varyColors val="0"/>
        <c:ser>
          <c:idx val="4"/>
          <c:order val="3"/>
          <c:tx>
            <c:strRef>
              <c:f>'P1. St Debt. %Borrowed'!$F$153</c:f>
              <c:strCache>
                <c:ptCount val="1"/>
                <c:pt idx="0">
                  <c:v> Second Quartile (CCCU median) </c:v>
                </c:pt>
              </c:strCache>
            </c:strRef>
          </c:tx>
          <c:spPr>
            <a:ln w="31750">
              <a:solidFill>
                <a:srgbClr val="92D050"/>
              </a:solidFill>
            </a:ln>
          </c:spPr>
          <c:marker>
            <c:symbol val="x"/>
            <c:size val="9"/>
            <c:spPr>
              <a:ln>
                <a:solidFill>
                  <a:schemeClr val="accent3">
                    <a:lumMod val="50000"/>
                  </a:schemeClr>
                </a:solidFill>
              </a:ln>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F12-4172-8235-4F1C82B88D3E}"/>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F12-4172-8235-4F1C82B88D3E}"/>
                </c:ext>
              </c:extLst>
            </c:dLbl>
            <c:spPr>
              <a:noFill/>
              <a:ln>
                <a:noFill/>
              </a:ln>
              <a:effectLst/>
            </c:spPr>
            <c:txPr>
              <a:bodyPr wrap="square" lIns="38100" tIns="19050" rIns="38100" bIns="19050" anchor="ctr">
                <a:spAutoFit/>
              </a:bodyPr>
              <a:lstStyle/>
              <a:p>
                <a:pPr>
                  <a:defRPr>
                    <a:solidFill>
                      <a:schemeClr val="accent3">
                        <a:lumMod val="5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'P1. St Debt. %Borrowed'!$I$8:$BB$8</c:f>
              <c:strCache>
                <c:ptCount val="18"/>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strCache>
            </c:strRef>
          </c:cat>
          <c:val>
            <c:numRef>
              <c:f>'P1. St Debt. %Borrowed'!$I$153:$BB$153</c:f>
              <c:numCache>
                <c:formatCode>0</c:formatCode>
                <c:ptCount val="18"/>
                <c:pt idx="0">
                  <c:v>74</c:v>
                </c:pt>
                <c:pt idx="1">
                  <c:v>73</c:v>
                </c:pt>
                <c:pt idx="2">
                  <c:v>78</c:v>
                </c:pt>
                <c:pt idx="3">
                  <c:v>78</c:v>
                </c:pt>
                <c:pt idx="4">
                  <c:v>76</c:v>
                </c:pt>
                <c:pt idx="5">
                  <c:v>78.5</c:v>
                </c:pt>
                <c:pt idx="6">
                  <c:v>78</c:v>
                </c:pt>
                <c:pt idx="7">
                  <c:v>79.33</c:v>
                </c:pt>
                <c:pt idx="8">
                  <c:v>79</c:v>
                </c:pt>
                <c:pt idx="9">
                  <c:v>75.5</c:v>
                </c:pt>
                <c:pt idx="10">
                  <c:v>75</c:v>
                </c:pt>
                <c:pt idx="11">
                  <c:v>75</c:v>
                </c:pt>
                <c:pt idx="12">
                  <c:v>75.900000000000006</c:v>
                </c:pt>
                <c:pt idx="13">
                  <c:v>75</c:v>
                </c:pt>
                <c:pt idx="14">
                  <c:v>74.664999999999992</c:v>
                </c:pt>
                <c:pt idx="15">
                  <c:v>72</c:v>
                </c:pt>
                <c:pt idx="16">
                  <c:v>71.8</c:v>
                </c:pt>
                <c:pt idx="17">
                  <c:v>71.85499999999999</c:v>
                </c:pt>
              </c:numCache>
            </c:numRef>
          </c:val>
          <c:smooth val="0"/>
          <c:extLst>
            <c:ext xmlns:c16="http://schemas.microsoft.com/office/drawing/2014/chart" uri="{C3380CC4-5D6E-409C-BE32-E72D297353CC}">
              <c16:uniqueId val="{0000000D-9F12-4172-8235-4F1C82B88D3E}"/>
            </c:ext>
          </c:extLst>
        </c:ser>
        <c:dLbls>
          <c:showLegendKey val="0"/>
          <c:showVal val="0"/>
          <c:showCatName val="0"/>
          <c:showSerName val="0"/>
          <c:showPercent val="0"/>
          <c:showBubbleSize val="0"/>
        </c:dLbls>
        <c:marker val="1"/>
        <c:smooth val="0"/>
        <c:axId val="850383040"/>
        <c:axId val="850375496"/>
      </c:lineChart>
      <c:catAx>
        <c:axId val="193765760"/>
        <c:scaling>
          <c:orientation val="minMax"/>
        </c:scaling>
        <c:delete val="0"/>
        <c:axPos val="b"/>
        <c:numFmt formatCode="General" sourceLinked="1"/>
        <c:majorTickMark val="out"/>
        <c:minorTickMark val="none"/>
        <c:tickLblPos val="nextTo"/>
        <c:txPr>
          <a:bodyPr/>
          <a:lstStyle/>
          <a:p>
            <a:pPr>
              <a:defRPr sz="1100"/>
            </a:pPr>
            <a:endParaRPr lang="en-US"/>
          </a:p>
        </c:txPr>
        <c:crossAx val="193767296"/>
        <c:crosses val="autoZero"/>
        <c:auto val="1"/>
        <c:lblAlgn val="ctr"/>
        <c:lblOffset val="100"/>
        <c:noMultiLvlLbl val="0"/>
      </c:catAx>
      <c:valAx>
        <c:axId val="193767296"/>
        <c:scaling>
          <c:orientation val="minMax"/>
          <c:max val="101"/>
          <c:min val="0"/>
        </c:scaling>
        <c:delete val="0"/>
        <c:axPos val="l"/>
        <c:majorGridlines/>
        <c:title>
          <c:tx>
            <c:rich>
              <a:bodyPr/>
              <a:lstStyle/>
              <a:p>
                <a:pPr>
                  <a:defRPr/>
                </a:pPr>
                <a:r>
                  <a:rPr lang="en-US" dirty="0"/>
                  <a:t>Percent of Graduates who Borrowed</a:t>
                </a:r>
              </a:p>
            </c:rich>
          </c:tx>
          <c:overlay val="0"/>
        </c:title>
        <c:numFmt formatCode="0" sourceLinked="1"/>
        <c:majorTickMark val="out"/>
        <c:minorTickMark val="none"/>
        <c:tickLblPos val="nextTo"/>
        <c:txPr>
          <a:bodyPr/>
          <a:lstStyle/>
          <a:p>
            <a:pPr>
              <a:defRPr sz="1100"/>
            </a:pPr>
            <a:endParaRPr lang="en-US"/>
          </a:p>
        </c:txPr>
        <c:crossAx val="193765760"/>
        <c:crosses val="autoZero"/>
        <c:crossBetween val="between"/>
        <c:majorUnit val="10"/>
      </c:valAx>
      <c:valAx>
        <c:axId val="850375496"/>
        <c:scaling>
          <c:orientation val="minMax"/>
          <c:max val="100"/>
        </c:scaling>
        <c:delete val="0"/>
        <c:axPos val="r"/>
        <c:numFmt formatCode="0" sourceLinked="1"/>
        <c:majorTickMark val="out"/>
        <c:minorTickMark val="none"/>
        <c:tickLblPos val="nextTo"/>
        <c:crossAx val="850383040"/>
        <c:crosses val="max"/>
        <c:crossBetween val="between"/>
      </c:valAx>
      <c:catAx>
        <c:axId val="850383040"/>
        <c:scaling>
          <c:orientation val="minMax"/>
        </c:scaling>
        <c:delete val="1"/>
        <c:axPos val="b"/>
        <c:numFmt formatCode="General" sourceLinked="1"/>
        <c:majorTickMark val="out"/>
        <c:minorTickMark val="none"/>
        <c:tickLblPos val="nextTo"/>
        <c:crossAx val="850375496"/>
        <c:crosses val="autoZero"/>
        <c:auto val="1"/>
        <c:lblAlgn val="ctr"/>
        <c:lblOffset val="100"/>
        <c:noMultiLvlLbl val="0"/>
      </c:catAx>
    </c:plotArea>
    <c:legend>
      <c:legendPos val="b"/>
      <c:overlay val="0"/>
      <c:txPr>
        <a:bodyPr/>
        <a:lstStyle/>
        <a:p>
          <a:pPr>
            <a:defRPr sz="1100"/>
          </a:pPr>
          <a:endParaRPr lang="en-US"/>
        </a:p>
      </c:txPr>
    </c:legend>
    <c:plotVisOnly val="1"/>
    <c:dispBlanksAs val="gap"/>
    <c:showDLblsOverMax val="0"/>
  </c:chart>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FY 2016 Official*</c:v>
                </c:pt>
              </c:strCache>
            </c:strRef>
          </c:tx>
          <c:spPr>
            <a:solidFill>
              <a:schemeClr val="accent1"/>
            </a:solidFill>
            <a:ln>
              <a:noFill/>
            </a:ln>
            <a:effectLst/>
          </c:spPr>
          <c:invertIfNegative val="0"/>
          <c:dPt>
            <c:idx val="14"/>
            <c:invertIfNegative val="0"/>
            <c:bubble3D val="0"/>
            <c:spPr>
              <a:solidFill>
                <a:srgbClr val="FF0000"/>
              </a:solidFill>
              <a:ln>
                <a:solidFill>
                  <a:srgbClr val="FF0000"/>
                </a:solidFill>
              </a:ln>
              <a:effectLst/>
            </c:spPr>
            <c:extLst>
              <c:ext xmlns:c16="http://schemas.microsoft.com/office/drawing/2014/chart" uri="{C3380CC4-5D6E-409C-BE32-E72D297353CC}">
                <c16:uniqueId val="{00000001-5D23-44EE-9A46-CACC18FE487E}"/>
              </c:ext>
            </c:extLst>
          </c:dPt>
          <c:dPt>
            <c:idx val="15"/>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C-CF6B-41BE-88B0-6BC3ABF02EB5}"/>
              </c:ext>
            </c:extLst>
          </c:dPt>
          <c:dPt>
            <c:idx val="16"/>
            <c:invertIfNegative val="0"/>
            <c:bubble3D val="0"/>
            <c:spPr>
              <a:solidFill>
                <a:srgbClr val="0070C0"/>
              </a:solidFill>
              <a:ln>
                <a:solidFill>
                  <a:srgbClr val="0070C0"/>
                </a:solidFill>
              </a:ln>
              <a:effectLst/>
            </c:spPr>
            <c:extLst>
              <c:ext xmlns:c16="http://schemas.microsoft.com/office/drawing/2014/chart" uri="{C3380CC4-5D6E-409C-BE32-E72D297353CC}">
                <c16:uniqueId val="{00000001-9327-4A2C-A1D0-70EF41A80C17}"/>
              </c:ext>
            </c:extLst>
          </c:dPt>
          <c:dPt>
            <c:idx val="19"/>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3-9327-4A2C-A1D0-70EF41A80C17}"/>
              </c:ext>
            </c:extLst>
          </c:dPt>
          <c:dPt>
            <c:idx val="28"/>
            <c:invertIfNegative val="0"/>
            <c:bubble3D val="0"/>
            <c:spPr>
              <a:solidFill>
                <a:srgbClr val="FF0000"/>
              </a:solidFill>
              <a:ln>
                <a:solidFill>
                  <a:srgbClr val="FF0000"/>
                </a:solidFill>
              </a:ln>
              <a:effectLst/>
            </c:spPr>
            <c:extLst>
              <c:ext xmlns:c16="http://schemas.microsoft.com/office/drawing/2014/chart" uri="{C3380CC4-5D6E-409C-BE32-E72D297353CC}">
                <c16:uniqueId val="{00000000-5D23-44EE-9A46-CACC18FE487E}"/>
              </c:ext>
            </c:extLst>
          </c:dPt>
          <c:dPt>
            <c:idx val="31"/>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5-9327-4A2C-A1D0-70EF41A80C17}"/>
              </c:ext>
            </c:extLst>
          </c:dPt>
          <c:dPt>
            <c:idx val="37"/>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7-9327-4A2C-A1D0-70EF41A80C17}"/>
              </c:ext>
            </c:extLst>
          </c:dPt>
          <c:dPt>
            <c:idx val="43"/>
            <c:invertIfNegative val="0"/>
            <c:bubble3D val="0"/>
            <c:spPr>
              <a:solidFill>
                <a:srgbClr val="FF0000"/>
              </a:solidFill>
              <a:ln>
                <a:solidFill>
                  <a:srgbClr val="FF0000"/>
                </a:solidFill>
              </a:ln>
              <a:effectLst/>
            </c:spPr>
            <c:extLst>
              <c:ext xmlns:c16="http://schemas.microsoft.com/office/drawing/2014/chart" uri="{C3380CC4-5D6E-409C-BE32-E72D297353CC}">
                <c16:uniqueId val="{00000002-5D23-44EE-9A46-CACC18FE487E}"/>
              </c:ext>
            </c:extLst>
          </c:dPt>
          <c:dPt>
            <c:idx val="46"/>
            <c:invertIfNegative val="0"/>
            <c:bubble3D val="0"/>
            <c:spPr>
              <a:solidFill>
                <a:srgbClr val="0070C0"/>
              </a:solidFill>
              <a:ln>
                <a:solidFill>
                  <a:srgbClr val="0070C0"/>
                </a:solidFill>
              </a:ln>
              <a:effectLst/>
            </c:spPr>
            <c:extLst>
              <c:ext xmlns:c16="http://schemas.microsoft.com/office/drawing/2014/chart" uri="{C3380CC4-5D6E-409C-BE32-E72D297353CC}">
                <c16:uniqueId val="{00000009-9327-4A2C-A1D0-70EF41A80C17}"/>
              </c:ext>
            </c:extLst>
          </c:dPt>
          <c:dPt>
            <c:idx val="56"/>
            <c:invertIfNegative val="0"/>
            <c:bubble3D val="0"/>
            <c:spPr>
              <a:solidFill>
                <a:schemeClr val="accent1"/>
              </a:solidFill>
              <a:ln>
                <a:noFill/>
              </a:ln>
              <a:effectLst/>
            </c:spPr>
            <c:extLst>
              <c:ext xmlns:c16="http://schemas.microsoft.com/office/drawing/2014/chart" uri="{C3380CC4-5D6E-409C-BE32-E72D297353CC}">
                <c16:uniqueId val="{0000000B-9327-4A2C-A1D0-70EF41A80C17}"/>
              </c:ext>
            </c:extLst>
          </c:dPt>
          <c:dPt>
            <c:idx val="63"/>
            <c:invertIfNegative val="0"/>
            <c:bubble3D val="0"/>
            <c:spPr>
              <a:solidFill>
                <a:srgbClr val="FF0000"/>
              </a:solidFill>
              <a:ln>
                <a:solidFill>
                  <a:srgbClr val="FF0000"/>
                </a:solidFill>
              </a:ln>
              <a:effectLst/>
            </c:spPr>
            <c:extLst>
              <c:ext xmlns:c16="http://schemas.microsoft.com/office/drawing/2014/chart" uri="{C3380CC4-5D6E-409C-BE32-E72D297353CC}">
                <c16:uniqueId val="{0000000E-BA06-4331-91F0-927A2D6C8B37}"/>
              </c:ext>
            </c:extLst>
          </c:dPt>
          <c:dPt>
            <c:idx val="64"/>
            <c:invertIfNegative val="0"/>
            <c:bubble3D val="0"/>
            <c:spPr>
              <a:solidFill>
                <a:srgbClr val="FF0000"/>
              </a:solidFill>
              <a:ln>
                <a:solidFill>
                  <a:srgbClr val="FF0000"/>
                </a:solidFill>
              </a:ln>
              <a:effectLst/>
            </c:spPr>
            <c:extLst>
              <c:ext xmlns:c16="http://schemas.microsoft.com/office/drawing/2014/chart" uri="{C3380CC4-5D6E-409C-BE32-E72D297353CC}">
                <c16:uniqueId val="{00000011-BA06-4331-91F0-927A2D6C8B37}"/>
              </c:ext>
            </c:extLst>
          </c:dPt>
          <c:dPt>
            <c:idx val="65"/>
            <c:invertIfNegative val="0"/>
            <c:bubble3D val="0"/>
            <c:spPr>
              <a:solidFill>
                <a:srgbClr val="FF0000"/>
              </a:solidFill>
              <a:ln>
                <a:noFill/>
              </a:ln>
              <a:effectLst/>
            </c:spPr>
            <c:extLst>
              <c:ext xmlns:c16="http://schemas.microsoft.com/office/drawing/2014/chart" uri="{C3380CC4-5D6E-409C-BE32-E72D297353CC}">
                <c16:uniqueId val="{00000010-BA06-4331-91F0-927A2D6C8B37}"/>
              </c:ext>
            </c:extLst>
          </c:dPt>
          <c:dPt>
            <c:idx val="66"/>
            <c:invertIfNegative val="0"/>
            <c:bubble3D val="0"/>
            <c:spPr>
              <a:solidFill>
                <a:srgbClr val="FF0000"/>
              </a:solidFill>
              <a:ln>
                <a:solidFill>
                  <a:srgbClr val="FF0000"/>
                </a:solidFill>
              </a:ln>
              <a:effectLst/>
            </c:spPr>
            <c:extLst>
              <c:ext xmlns:c16="http://schemas.microsoft.com/office/drawing/2014/chart" uri="{C3380CC4-5D6E-409C-BE32-E72D297353CC}">
                <c16:uniqueId val="{0000000F-BA06-4331-91F0-927A2D6C8B37}"/>
              </c:ext>
            </c:extLst>
          </c:dPt>
          <c:dPt>
            <c:idx val="96"/>
            <c:invertIfNegative val="0"/>
            <c:bubble3D val="0"/>
            <c:spPr>
              <a:solidFill>
                <a:srgbClr val="FF0000"/>
              </a:solidFill>
              <a:ln>
                <a:solidFill>
                  <a:srgbClr val="FF0000"/>
                </a:solidFill>
              </a:ln>
              <a:effectLst/>
            </c:spPr>
            <c:extLst>
              <c:ext xmlns:c16="http://schemas.microsoft.com/office/drawing/2014/chart" uri="{C3380CC4-5D6E-409C-BE32-E72D297353CC}">
                <c16:uniqueId val="{00000012-BA06-4331-91F0-927A2D6C8B37}"/>
              </c:ext>
            </c:extLst>
          </c:dPt>
          <c:cat>
            <c:strRef>
              <c:f>Sheet1!$A$2:$A$59</c:f>
              <c:strCache>
                <c:ptCount val="58"/>
                <c:pt idx="0">
                  <c:v>Wheaton College, IL</c:v>
                </c:pt>
                <c:pt idx="1">
                  <c:v>Covenant College, GA</c:v>
                </c:pt>
                <c:pt idx="2">
                  <c:v>Messiah College, PA</c:v>
                </c:pt>
                <c:pt idx="3">
                  <c:v>Westmont College, CA</c:v>
                </c:pt>
                <c:pt idx="4">
                  <c:v>Seattle Pacific University, WA</c:v>
                </c:pt>
                <c:pt idx="5">
                  <c:v>Biola University, CA</c:v>
                </c:pt>
                <c:pt idx="6">
                  <c:v>Taylor University, IN</c:v>
                </c:pt>
                <c:pt idx="7">
                  <c:v>Dordt College, IA</c:v>
                </c:pt>
                <c:pt idx="8">
                  <c:v>Gordon College, MA</c:v>
                </c:pt>
                <c:pt idx="9">
                  <c:v>George Fox University, OR</c:v>
                </c:pt>
                <c:pt idx="10">
                  <c:v>Calvin College, MI</c:v>
                </c:pt>
                <c:pt idx="11">
                  <c:v>Bethel University, MN</c:v>
                </c:pt>
                <c:pt idx="12">
                  <c:v>Grace College and Theological Seminary, IN</c:v>
                </c:pt>
                <c:pt idx="13">
                  <c:v>University of Northwestern-St Paul, MN</c:v>
                </c:pt>
                <c:pt idx="14">
                  <c:v>Houghton College, NY</c:v>
                </c:pt>
                <c:pt idx="15">
                  <c:v>Lipscomb University, TN</c:v>
                </c:pt>
                <c:pt idx="16">
                  <c:v>Huntington University, IN</c:v>
                </c:pt>
                <c:pt idx="17">
                  <c:v>Harding University, AR</c:v>
                </c:pt>
                <c:pt idx="18">
                  <c:v>John Brown University, AR</c:v>
                </c:pt>
                <c:pt idx="19">
                  <c:v>Milligan College, TN</c:v>
                </c:pt>
                <c:pt idx="20">
                  <c:v>Roberts Wesleyan College, NY</c:v>
                </c:pt>
                <c:pt idx="21">
                  <c:v>Houston Baptist University, TX</c:v>
                </c:pt>
                <c:pt idx="22">
                  <c:v>Olivet Nazarene University, IL</c:v>
                </c:pt>
                <c:pt idx="23">
                  <c:v>Vanguard University of Southern California, CA</c:v>
                </c:pt>
                <c:pt idx="24">
                  <c:v>Evangel University, MO</c:v>
                </c:pt>
                <c:pt idx="25">
                  <c:v>Geneva College, PA</c:v>
                </c:pt>
                <c:pt idx="26">
                  <c:v>Abilene Christian University, TX</c:v>
                </c:pt>
                <c:pt idx="27">
                  <c:v>Trevecca Nazarene University, TN</c:v>
                </c:pt>
                <c:pt idx="28">
                  <c:v>Hope International University, CA</c:v>
                </c:pt>
                <c:pt idx="29">
                  <c:v>Greenville College, IL</c:v>
                </c:pt>
                <c:pt idx="30">
                  <c:v>Johnson University, TN</c:v>
                </c:pt>
                <c:pt idx="31">
                  <c:v>Fresno Pacific University, CA</c:v>
                </c:pt>
                <c:pt idx="32">
                  <c:v>Bethany Lutheran College, MN</c:v>
                </c:pt>
                <c:pt idx="33">
                  <c:v>Anderson University, SC</c:v>
                </c:pt>
                <c:pt idx="34">
                  <c:v>Kuyper College, MI</c:v>
                </c:pt>
                <c:pt idx="35">
                  <c:v>Cornerstone University, MI</c:v>
                </c:pt>
                <c:pt idx="36">
                  <c:v>Spring Arbor University, MI</c:v>
                </c:pt>
                <c:pt idx="37">
                  <c:v>William Jessup University, CA</c:v>
                </c:pt>
                <c:pt idx="38">
                  <c:v>Colorado Christian University, CO</c:v>
                </c:pt>
                <c:pt idx="39">
                  <c:v>Asbury University, KY</c:v>
                </c:pt>
                <c:pt idx="40">
                  <c:v>Oklahoma Christian University, OK</c:v>
                </c:pt>
                <c:pt idx="41">
                  <c:v>Indiana Wesleyan University-Marion, IN</c:v>
                </c:pt>
                <c:pt idx="42">
                  <c:v>MidAmerica Nazarene University, KS</c:v>
                </c:pt>
                <c:pt idx="43">
                  <c:v>Crown College, MN</c:v>
                </c:pt>
                <c:pt idx="44">
                  <c:v>Northwest University, WA</c:v>
                </c:pt>
                <c:pt idx="45">
                  <c:v>Cairn University-Langhorne, PA</c:v>
                </c:pt>
                <c:pt idx="46">
                  <c:v>LeTourneau University, TX</c:v>
                </c:pt>
                <c:pt idx="47">
                  <c:v>Eastern Nazarene College, MA</c:v>
                </c:pt>
                <c:pt idx="48">
                  <c:v>Lee University, TN</c:v>
                </c:pt>
                <c:pt idx="49">
                  <c:v>Tabor College, KS</c:v>
                </c:pt>
                <c:pt idx="50">
                  <c:v>Southern Wesleyan University, SC</c:v>
                </c:pt>
                <c:pt idx="51">
                  <c:v>Warner Pacific College, OR</c:v>
                </c:pt>
                <c:pt idx="52">
                  <c:v>Oklahoma Baptist University, OK</c:v>
                </c:pt>
                <c:pt idx="53">
                  <c:v>Lincoln Christian University, IL</c:v>
                </c:pt>
                <c:pt idx="54">
                  <c:v>Bluefield College, VA</c:v>
                </c:pt>
                <c:pt idx="55">
                  <c:v>Sterling College, KS</c:v>
                </c:pt>
                <c:pt idx="56">
                  <c:v>Campbellsville University, KY</c:v>
                </c:pt>
                <c:pt idx="57">
                  <c:v>Emmanuel College, GA</c:v>
                </c:pt>
              </c:strCache>
            </c:strRef>
          </c:cat>
          <c:val>
            <c:numRef>
              <c:f>Sheet1!$B$2:$B$59</c:f>
              <c:numCache>
                <c:formatCode>General</c:formatCode>
                <c:ptCount val="58"/>
                <c:pt idx="0">
                  <c:v>0.9</c:v>
                </c:pt>
                <c:pt idx="1">
                  <c:v>1.5</c:v>
                </c:pt>
                <c:pt idx="2">
                  <c:v>1.6</c:v>
                </c:pt>
                <c:pt idx="3">
                  <c:v>1.7</c:v>
                </c:pt>
                <c:pt idx="4">
                  <c:v>1.9</c:v>
                </c:pt>
                <c:pt idx="5">
                  <c:v>2</c:v>
                </c:pt>
                <c:pt idx="6">
                  <c:v>2</c:v>
                </c:pt>
                <c:pt idx="7">
                  <c:v>2.1</c:v>
                </c:pt>
                <c:pt idx="8">
                  <c:v>2.2000000000000002</c:v>
                </c:pt>
                <c:pt idx="9">
                  <c:v>2.2999999999999998</c:v>
                </c:pt>
                <c:pt idx="10">
                  <c:v>2.4</c:v>
                </c:pt>
                <c:pt idx="11">
                  <c:v>2.4</c:v>
                </c:pt>
                <c:pt idx="12">
                  <c:v>2.6</c:v>
                </c:pt>
                <c:pt idx="13">
                  <c:v>2.6</c:v>
                </c:pt>
                <c:pt idx="14">
                  <c:v>2.6</c:v>
                </c:pt>
                <c:pt idx="15">
                  <c:v>2.7</c:v>
                </c:pt>
                <c:pt idx="16">
                  <c:v>3.2</c:v>
                </c:pt>
                <c:pt idx="17">
                  <c:v>3.8</c:v>
                </c:pt>
                <c:pt idx="18">
                  <c:v>3.8</c:v>
                </c:pt>
                <c:pt idx="19">
                  <c:v>3.9</c:v>
                </c:pt>
                <c:pt idx="20">
                  <c:v>4.0999999999999996</c:v>
                </c:pt>
                <c:pt idx="21">
                  <c:v>4.0999999999999996</c:v>
                </c:pt>
                <c:pt idx="22">
                  <c:v>4.2</c:v>
                </c:pt>
                <c:pt idx="23">
                  <c:v>4.4000000000000004</c:v>
                </c:pt>
                <c:pt idx="24">
                  <c:v>4.5999999999999996</c:v>
                </c:pt>
                <c:pt idx="25">
                  <c:v>4.5999999999999996</c:v>
                </c:pt>
                <c:pt idx="26">
                  <c:v>4.8</c:v>
                </c:pt>
                <c:pt idx="27">
                  <c:v>5</c:v>
                </c:pt>
                <c:pt idx="28">
                  <c:v>5.0999999999999996</c:v>
                </c:pt>
                <c:pt idx="29">
                  <c:v>5.2</c:v>
                </c:pt>
                <c:pt idx="30">
                  <c:v>5.2</c:v>
                </c:pt>
                <c:pt idx="31">
                  <c:v>5.3</c:v>
                </c:pt>
                <c:pt idx="32">
                  <c:v>5.4</c:v>
                </c:pt>
                <c:pt idx="33">
                  <c:v>5.5</c:v>
                </c:pt>
                <c:pt idx="34">
                  <c:v>5.8</c:v>
                </c:pt>
                <c:pt idx="35">
                  <c:v>5.9</c:v>
                </c:pt>
                <c:pt idx="36">
                  <c:v>6.1</c:v>
                </c:pt>
                <c:pt idx="37">
                  <c:v>6.7</c:v>
                </c:pt>
                <c:pt idx="38">
                  <c:v>6.7</c:v>
                </c:pt>
                <c:pt idx="39">
                  <c:v>6.8</c:v>
                </c:pt>
                <c:pt idx="40">
                  <c:v>6.8</c:v>
                </c:pt>
                <c:pt idx="41">
                  <c:v>6.9</c:v>
                </c:pt>
                <c:pt idx="42">
                  <c:v>7</c:v>
                </c:pt>
                <c:pt idx="43">
                  <c:v>7.3</c:v>
                </c:pt>
                <c:pt idx="44">
                  <c:v>7.4</c:v>
                </c:pt>
                <c:pt idx="45">
                  <c:v>7.5</c:v>
                </c:pt>
                <c:pt idx="46">
                  <c:v>7.6</c:v>
                </c:pt>
                <c:pt idx="47">
                  <c:v>8.1</c:v>
                </c:pt>
                <c:pt idx="48">
                  <c:v>8.1999999999999993</c:v>
                </c:pt>
                <c:pt idx="49">
                  <c:v>8.3000000000000007</c:v>
                </c:pt>
                <c:pt idx="50">
                  <c:v>8.6999999999999993</c:v>
                </c:pt>
                <c:pt idx="51">
                  <c:v>8.9</c:v>
                </c:pt>
                <c:pt idx="52">
                  <c:v>9.4</c:v>
                </c:pt>
                <c:pt idx="53">
                  <c:v>9.5</c:v>
                </c:pt>
                <c:pt idx="54">
                  <c:v>9.6</c:v>
                </c:pt>
                <c:pt idx="55">
                  <c:v>10.5</c:v>
                </c:pt>
                <c:pt idx="56">
                  <c:v>12.1</c:v>
                </c:pt>
                <c:pt idx="57">
                  <c:v>17.5</c:v>
                </c:pt>
              </c:numCache>
            </c:numRef>
          </c:val>
          <c:extLst>
            <c:ext xmlns:c16="http://schemas.microsoft.com/office/drawing/2014/chart" uri="{C3380CC4-5D6E-409C-BE32-E72D297353CC}">
              <c16:uniqueId val="{0000000C-9327-4A2C-A1D0-70EF41A80C17}"/>
            </c:ext>
          </c:extLst>
        </c:ser>
        <c:dLbls>
          <c:showLegendKey val="0"/>
          <c:showVal val="0"/>
          <c:showCatName val="0"/>
          <c:showSerName val="0"/>
          <c:showPercent val="0"/>
          <c:showBubbleSize val="0"/>
        </c:dLbls>
        <c:gapWidth val="219"/>
        <c:overlap val="-27"/>
        <c:axId val="561570688"/>
        <c:axId val="561571248"/>
      </c:barChart>
      <c:catAx>
        <c:axId val="56157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61571248"/>
        <c:crosses val="autoZero"/>
        <c:auto val="1"/>
        <c:lblAlgn val="ctr"/>
        <c:lblOffset val="100"/>
        <c:noMultiLvlLbl val="0"/>
      </c:catAx>
      <c:valAx>
        <c:axId val="561571248"/>
        <c:scaling>
          <c:orientation val="minMax"/>
          <c:max val="2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1570688"/>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FY 2016 Official*</c:v>
                </c:pt>
              </c:strCache>
            </c:strRef>
          </c:tx>
          <c:spPr>
            <a:solidFill>
              <a:schemeClr val="accent1"/>
            </a:solidFill>
            <a:ln>
              <a:noFill/>
            </a:ln>
            <a:effectLst/>
          </c:spPr>
          <c:invertIfNegative val="0"/>
          <c:dPt>
            <c:idx val="15"/>
            <c:invertIfNegative val="0"/>
            <c:bubble3D val="0"/>
            <c:spPr>
              <a:solidFill>
                <a:srgbClr val="FF0000"/>
              </a:solidFill>
              <a:ln>
                <a:solidFill>
                  <a:srgbClr val="FF0000"/>
                </a:solidFill>
              </a:ln>
              <a:effectLst/>
            </c:spPr>
            <c:extLst>
              <c:ext xmlns:c16="http://schemas.microsoft.com/office/drawing/2014/chart" uri="{C3380CC4-5D6E-409C-BE32-E72D297353CC}">
                <c16:uniqueId val="{0000000C-CF6B-41BE-88B0-6BC3ABF02EB5}"/>
              </c:ext>
            </c:extLst>
          </c:dPt>
          <c:dPt>
            <c:idx val="16"/>
            <c:invertIfNegative val="0"/>
            <c:bubble3D val="0"/>
            <c:spPr>
              <a:solidFill>
                <a:srgbClr val="0070C0"/>
              </a:solidFill>
              <a:ln>
                <a:solidFill>
                  <a:srgbClr val="0070C0"/>
                </a:solidFill>
              </a:ln>
              <a:effectLst/>
            </c:spPr>
            <c:extLst>
              <c:ext xmlns:c16="http://schemas.microsoft.com/office/drawing/2014/chart" uri="{C3380CC4-5D6E-409C-BE32-E72D297353CC}">
                <c16:uniqueId val="{00000001-9327-4A2C-A1D0-70EF41A80C17}"/>
              </c:ext>
            </c:extLst>
          </c:dPt>
          <c:dPt>
            <c:idx val="19"/>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3-9327-4A2C-A1D0-70EF41A80C17}"/>
              </c:ext>
            </c:extLst>
          </c:dPt>
          <c:dPt>
            <c:idx val="31"/>
            <c:invertIfNegative val="0"/>
            <c:bubble3D val="0"/>
            <c:spPr>
              <a:solidFill>
                <a:srgbClr val="FF0000"/>
              </a:solidFill>
              <a:ln>
                <a:solidFill>
                  <a:srgbClr val="FF0000"/>
                </a:solidFill>
              </a:ln>
              <a:effectLst/>
            </c:spPr>
            <c:extLst>
              <c:ext xmlns:c16="http://schemas.microsoft.com/office/drawing/2014/chart" uri="{C3380CC4-5D6E-409C-BE32-E72D297353CC}">
                <c16:uniqueId val="{00000005-9327-4A2C-A1D0-70EF41A80C17}"/>
              </c:ext>
            </c:extLst>
          </c:dPt>
          <c:dPt>
            <c:idx val="37"/>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7-9327-4A2C-A1D0-70EF41A80C17}"/>
              </c:ext>
            </c:extLst>
          </c:dPt>
          <c:dPt>
            <c:idx val="46"/>
            <c:invertIfNegative val="0"/>
            <c:bubble3D val="0"/>
            <c:spPr>
              <a:solidFill>
                <a:srgbClr val="0070C0"/>
              </a:solidFill>
              <a:ln>
                <a:solidFill>
                  <a:srgbClr val="0070C0"/>
                </a:solidFill>
              </a:ln>
              <a:effectLst/>
            </c:spPr>
            <c:extLst>
              <c:ext xmlns:c16="http://schemas.microsoft.com/office/drawing/2014/chart" uri="{C3380CC4-5D6E-409C-BE32-E72D297353CC}">
                <c16:uniqueId val="{00000009-9327-4A2C-A1D0-70EF41A80C17}"/>
              </c:ext>
            </c:extLst>
          </c:dPt>
          <c:dPt>
            <c:idx val="56"/>
            <c:invertIfNegative val="0"/>
            <c:bubble3D val="0"/>
            <c:spPr>
              <a:solidFill>
                <a:schemeClr val="accent1"/>
              </a:solidFill>
              <a:ln>
                <a:noFill/>
              </a:ln>
              <a:effectLst/>
            </c:spPr>
            <c:extLst>
              <c:ext xmlns:c16="http://schemas.microsoft.com/office/drawing/2014/chart" uri="{C3380CC4-5D6E-409C-BE32-E72D297353CC}">
                <c16:uniqueId val="{0000000B-9327-4A2C-A1D0-70EF41A80C17}"/>
              </c:ext>
            </c:extLst>
          </c:dPt>
          <c:dPt>
            <c:idx val="63"/>
            <c:invertIfNegative val="0"/>
            <c:bubble3D val="0"/>
            <c:spPr>
              <a:solidFill>
                <a:srgbClr val="FF0000"/>
              </a:solidFill>
              <a:ln>
                <a:solidFill>
                  <a:srgbClr val="FF0000"/>
                </a:solidFill>
              </a:ln>
              <a:effectLst/>
            </c:spPr>
            <c:extLst>
              <c:ext xmlns:c16="http://schemas.microsoft.com/office/drawing/2014/chart" uri="{C3380CC4-5D6E-409C-BE32-E72D297353CC}">
                <c16:uniqueId val="{0000000E-BA06-4331-91F0-927A2D6C8B37}"/>
              </c:ext>
            </c:extLst>
          </c:dPt>
          <c:dPt>
            <c:idx val="64"/>
            <c:invertIfNegative val="0"/>
            <c:bubble3D val="0"/>
            <c:spPr>
              <a:solidFill>
                <a:srgbClr val="FF0000"/>
              </a:solidFill>
              <a:ln>
                <a:solidFill>
                  <a:srgbClr val="FF0000"/>
                </a:solidFill>
              </a:ln>
              <a:effectLst/>
            </c:spPr>
            <c:extLst>
              <c:ext xmlns:c16="http://schemas.microsoft.com/office/drawing/2014/chart" uri="{C3380CC4-5D6E-409C-BE32-E72D297353CC}">
                <c16:uniqueId val="{00000011-BA06-4331-91F0-927A2D6C8B37}"/>
              </c:ext>
            </c:extLst>
          </c:dPt>
          <c:dPt>
            <c:idx val="65"/>
            <c:invertIfNegative val="0"/>
            <c:bubble3D val="0"/>
            <c:spPr>
              <a:solidFill>
                <a:srgbClr val="FF0000"/>
              </a:solidFill>
              <a:ln>
                <a:noFill/>
              </a:ln>
              <a:effectLst/>
            </c:spPr>
            <c:extLst>
              <c:ext xmlns:c16="http://schemas.microsoft.com/office/drawing/2014/chart" uri="{C3380CC4-5D6E-409C-BE32-E72D297353CC}">
                <c16:uniqueId val="{00000010-BA06-4331-91F0-927A2D6C8B37}"/>
              </c:ext>
            </c:extLst>
          </c:dPt>
          <c:dPt>
            <c:idx val="66"/>
            <c:invertIfNegative val="0"/>
            <c:bubble3D val="0"/>
            <c:spPr>
              <a:solidFill>
                <a:srgbClr val="FF0000"/>
              </a:solidFill>
              <a:ln>
                <a:solidFill>
                  <a:srgbClr val="FF0000"/>
                </a:solidFill>
              </a:ln>
              <a:effectLst/>
            </c:spPr>
            <c:extLst>
              <c:ext xmlns:c16="http://schemas.microsoft.com/office/drawing/2014/chart" uri="{C3380CC4-5D6E-409C-BE32-E72D297353CC}">
                <c16:uniqueId val="{0000000F-BA06-4331-91F0-927A2D6C8B37}"/>
              </c:ext>
            </c:extLst>
          </c:dPt>
          <c:dPt>
            <c:idx val="96"/>
            <c:invertIfNegative val="0"/>
            <c:bubble3D val="0"/>
            <c:spPr>
              <a:solidFill>
                <a:srgbClr val="FF0000"/>
              </a:solidFill>
              <a:ln>
                <a:solidFill>
                  <a:srgbClr val="FF0000"/>
                </a:solidFill>
              </a:ln>
              <a:effectLst/>
            </c:spPr>
            <c:extLst>
              <c:ext xmlns:c16="http://schemas.microsoft.com/office/drawing/2014/chart" uri="{C3380CC4-5D6E-409C-BE32-E72D297353CC}">
                <c16:uniqueId val="{00000012-BA06-4331-91F0-927A2D6C8B37}"/>
              </c:ext>
            </c:extLst>
          </c:dPt>
          <c:cat>
            <c:strRef>
              <c:f>Sheet1!$A$2:$A$130</c:f>
              <c:strCache>
                <c:ptCount val="129"/>
                <c:pt idx="0">
                  <c:v>Denver Seminary, CO</c:v>
                </c:pt>
                <c:pt idx="1">
                  <c:v>Wheaton College, IL</c:v>
                </c:pt>
                <c:pt idx="2">
                  <c:v>Covenant College, GA</c:v>
                </c:pt>
                <c:pt idx="3">
                  <c:v>Messiah College, PA</c:v>
                </c:pt>
                <c:pt idx="4">
                  <c:v>Westmont College, CA</c:v>
                </c:pt>
                <c:pt idx="5">
                  <c:v>Gordon-Conwell Theological Seminary, MA</c:v>
                </c:pt>
                <c:pt idx="6">
                  <c:v>Seattle Pacific University, WA</c:v>
                </c:pt>
                <c:pt idx="7">
                  <c:v>Biola University, CA</c:v>
                </c:pt>
                <c:pt idx="8">
                  <c:v>Taylor University, IN</c:v>
                </c:pt>
                <c:pt idx="9">
                  <c:v>Whitworth University, WA</c:v>
                </c:pt>
                <c:pt idx="10">
                  <c:v>Dordt College, IA</c:v>
                </c:pt>
                <c:pt idx="11">
                  <c:v>Gordon College, MA</c:v>
                </c:pt>
                <c:pt idx="12">
                  <c:v>George Fox University, OR</c:v>
                </c:pt>
                <c:pt idx="13">
                  <c:v>Fuller Theological Seminary in California, CA</c:v>
                </c:pt>
                <c:pt idx="14">
                  <c:v>Calvin College, MI</c:v>
                </c:pt>
                <c:pt idx="15">
                  <c:v>Bethel University, MN</c:v>
                </c:pt>
                <c:pt idx="16">
                  <c:v>Dallas Theological Seminary, TX</c:v>
                </c:pt>
                <c:pt idx="17">
                  <c:v>Northwest Nazarene University, ID</c:v>
                </c:pt>
                <c:pt idx="18">
                  <c:v>Grace College and Theological Seminary, IN</c:v>
                </c:pt>
                <c:pt idx="19">
                  <c:v>University of Northwestern-St Paul, MN</c:v>
                </c:pt>
                <c:pt idx="20">
                  <c:v>Houghton College, NY</c:v>
                </c:pt>
                <c:pt idx="21">
                  <c:v>Point Loma Nazarene University, CA</c:v>
                </c:pt>
                <c:pt idx="22">
                  <c:v>Northwestern College, IA</c:v>
                </c:pt>
                <c:pt idx="23">
                  <c:v>Lipscomb University, TN</c:v>
                </c:pt>
                <c:pt idx="24">
                  <c:v>Samford University, AL</c:v>
                </c:pt>
                <c:pt idx="25">
                  <c:v>Azusa Pacific University, CA</c:v>
                </c:pt>
                <c:pt idx="26">
                  <c:v>Huntington University, IN</c:v>
                </c:pt>
                <c:pt idx="27">
                  <c:v>Simpson University, CA</c:v>
                </c:pt>
                <c:pt idx="28">
                  <c:v>Baylor University, TX</c:v>
                </c:pt>
                <c:pt idx="29">
                  <c:v>Palm Beach Atlantic University, FL</c:v>
                </c:pt>
                <c:pt idx="30">
                  <c:v>Multnomah University, OR</c:v>
                </c:pt>
                <c:pt idx="31">
                  <c:v>Harding University, AR</c:v>
                </c:pt>
                <c:pt idx="32">
                  <c:v>John Brown University, AR</c:v>
                </c:pt>
                <c:pt idx="33">
                  <c:v>Asbury Theological Seminary, KY</c:v>
                </c:pt>
                <c:pt idx="34">
                  <c:v>Milligan College, TN</c:v>
                </c:pt>
                <c:pt idx="35">
                  <c:v>Corban University, OR</c:v>
                </c:pt>
                <c:pt idx="36">
                  <c:v>Roberts Wesleyan College, NY</c:v>
                </c:pt>
                <c:pt idx="37">
                  <c:v>Houston Baptist University, TX</c:v>
                </c:pt>
                <c:pt idx="38">
                  <c:v>Walla Walla University, WA</c:v>
                </c:pt>
                <c:pt idx="39">
                  <c:v>Olivet Nazarene University, IL</c:v>
                </c:pt>
                <c:pt idx="40">
                  <c:v>Columbia International University, SC</c:v>
                </c:pt>
                <c:pt idx="41">
                  <c:v>Vanguard University of Southern California, CA</c:v>
                </c:pt>
                <c:pt idx="42">
                  <c:v>Trinity International University-Illinois, IL</c:v>
                </c:pt>
                <c:pt idx="43">
                  <c:v>North Central University, MN</c:v>
                </c:pt>
                <c:pt idx="44">
                  <c:v>California Baptist University, CA</c:v>
                </c:pt>
                <c:pt idx="45">
                  <c:v>Evangel University, MO</c:v>
                </c:pt>
                <c:pt idx="46">
                  <c:v>Campbell University, NC</c:v>
                </c:pt>
                <c:pt idx="47">
                  <c:v>Geneva College, PA</c:v>
                </c:pt>
                <c:pt idx="48">
                  <c:v>Erskine College, SC</c:v>
                </c:pt>
                <c:pt idx="49">
                  <c:v>Abilene Christian University, TX</c:v>
                </c:pt>
                <c:pt idx="50">
                  <c:v>Trinity Christian College, IL</c:v>
                </c:pt>
                <c:pt idx="51">
                  <c:v>Trevecca Nazarene University, TN</c:v>
                </c:pt>
                <c:pt idx="52">
                  <c:v>Hope International University, CA</c:v>
                </c:pt>
                <c:pt idx="53">
                  <c:v>Concordia University-Nebraska, NE</c:v>
                </c:pt>
                <c:pt idx="54">
                  <c:v>Hardin-Simmons University, TX</c:v>
                </c:pt>
                <c:pt idx="55">
                  <c:v>Greenville College, IL</c:v>
                </c:pt>
                <c:pt idx="56">
                  <c:v>Johnson University, TN</c:v>
                </c:pt>
                <c:pt idx="57">
                  <c:v>Fresno Pacific University, CA</c:v>
                </c:pt>
                <c:pt idx="58">
                  <c:v>Judson University, IL</c:v>
                </c:pt>
                <c:pt idx="59">
                  <c:v>North Park University, IL</c:v>
                </c:pt>
                <c:pt idx="60">
                  <c:v>Bethany Lutheran College, MN</c:v>
                </c:pt>
                <c:pt idx="61">
                  <c:v>Anderson University, SC</c:v>
                </c:pt>
                <c:pt idx="62">
                  <c:v>Friends University, KS</c:v>
                </c:pt>
                <c:pt idx="63">
                  <c:v>Malone University, OH</c:v>
                </c:pt>
                <c:pt idx="64">
                  <c:v>Northwest Christian University, OR</c:v>
                </c:pt>
                <c:pt idx="65">
                  <c:v>Mount Vernon Nazarene University, OH</c:v>
                </c:pt>
                <c:pt idx="66">
                  <c:v>Hannibal-LaGrange University, MO</c:v>
                </c:pt>
                <c:pt idx="67">
                  <c:v>Kuyper College, MI</c:v>
                </c:pt>
                <c:pt idx="68">
                  <c:v>Cornerstone University, MI</c:v>
                </c:pt>
                <c:pt idx="69">
                  <c:v>Spring Arbor University, MI</c:v>
                </c:pt>
                <c:pt idx="70">
                  <c:v>William Jessup University, CA</c:v>
                </c:pt>
                <c:pt idx="71">
                  <c:v>Bethel College-Indiana, IN</c:v>
                </c:pt>
                <c:pt idx="72">
                  <c:v>King University, TN</c:v>
                </c:pt>
                <c:pt idx="73">
                  <c:v>Colorado Christian University, CO</c:v>
                </c:pt>
                <c:pt idx="74">
                  <c:v>Asbury University, KY</c:v>
                </c:pt>
                <c:pt idx="75">
                  <c:v>Oklahoma Christian University, OK</c:v>
                </c:pt>
                <c:pt idx="76">
                  <c:v>Indiana Wesleyan University-Marion, IN</c:v>
                </c:pt>
                <c:pt idx="77">
                  <c:v>Missouri Baptist University, MO</c:v>
                </c:pt>
                <c:pt idx="78">
                  <c:v>Eastern University, PA</c:v>
                </c:pt>
                <c:pt idx="79">
                  <c:v>North Greenville University, SC</c:v>
                </c:pt>
                <c:pt idx="80">
                  <c:v>MidAmerica Nazarene University, KS</c:v>
                </c:pt>
                <c:pt idx="81">
                  <c:v>Ouachita Baptist University, AR</c:v>
                </c:pt>
                <c:pt idx="82">
                  <c:v>Southeastern University, FL</c:v>
                </c:pt>
                <c:pt idx="83">
                  <c:v>Crown College, MN</c:v>
                </c:pt>
                <c:pt idx="84">
                  <c:v>Mississippi College, MS</c:v>
                </c:pt>
                <c:pt idx="85">
                  <c:v>Lubbock Christian University, TX</c:v>
                </c:pt>
                <c:pt idx="86">
                  <c:v>Northwest University, WA</c:v>
                </c:pt>
                <c:pt idx="87">
                  <c:v>Cairn University-Langhorne, PA</c:v>
                </c:pt>
                <c:pt idx="88">
                  <c:v>Charleston Southern University, SC</c:v>
                </c:pt>
                <c:pt idx="89">
                  <c:v>LeTourneau University, TX</c:v>
                </c:pt>
                <c:pt idx="90">
                  <c:v>Anderson University, IN</c:v>
                </c:pt>
                <c:pt idx="91">
                  <c:v>Eastern Nazarene College, MA</c:v>
                </c:pt>
                <c:pt idx="92">
                  <c:v>Southern Nazarene University, OK</c:v>
                </c:pt>
                <c:pt idx="93">
                  <c:v>Lee University, TN</c:v>
                </c:pt>
                <c:pt idx="94">
                  <c:v>Tabor College, KS</c:v>
                </c:pt>
                <c:pt idx="95">
                  <c:v>University of Mary Hardin-Baylor, TX</c:v>
                </c:pt>
                <c:pt idx="96">
                  <c:v>Southwest Baptist University, MO</c:v>
                </c:pt>
                <c:pt idx="97">
                  <c:v>Dallas Baptist University, TX</c:v>
                </c:pt>
                <c:pt idx="98">
                  <c:v>East Texas Baptist University, TX</c:v>
                </c:pt>
                <c:pt idx="99">
                  <c:v>Southern Wesleyan University, SC</c:v>
                </c:pt>
                <c:pt idx="100">
                  <c:v>Warner Pacific College, OR</c:v>
                </c:pt>
                <c:pt idx="101">
                  <c:v>Carson-Newman University, TN</c:v>
                </c:pt>
                <c:pt idx="102">
                  <c:v>Oklahoma Baptist University, OK</c:v>
                </c:pt>
                <c:pt idx="103">
                  <c:v>Howard Payne University, TX</c:v>
                </c:pt>
                <c:pt idx="104">
                  <c:v>Oral Roberts University, OK</c:v>
                </c:pt>
                <c:pt idx="105">
                  <c:v>Williams Baptist College, AR</c:v>
                </c:pt>
                <c:pt idx="106">
                  <c:v>Lincoln Christian University, IL</c:v>
                </c:pt>
                <c:pt idx="107">
                  <c:v>University of Mobile, AL</c:v>
                </c:pt>
                <c:pt idx="108">
                  <c:v>Bluefield College, VA</c:v>
                </c:pt>
                <c:pt idx="109">
                  <c:v>University of the Southwest, NM</c:v>
                </c:pt>
                <c:pt idx="110">
                  <c:v>Belhaven University, MS</c:v>
                </c:pt>
                <c:pt idx="111">
                  <c:v>Toccoa Falls College, GA</c:v>
                </c:pt>
                <c:pt idx="112">
                  <c:v>University of Valley Forge, PA</c:v>
                </c:pt>
                <c:pt idx="113">
                  <c:v>Sterling College, KS</c:v>
                </c:pt>
                <c:pt idx="114">
                  <c:v>Southwestern Assemblies of God University, TX</c:v>
                </c:pt>
                <c:pt idx="115">
                  <c:v>Kentucky Christian University, KY</c:v>
                </c:pt>
                <c:pt idx="116">
                  <c:v>Campbellsville University, KY</c:v>
                </c:pt>
                <c:pt idx="117">
                  <c:v>Nyack College, NY</c:v>
                </c:pt>
                <c:pt idx="118">
                  <c:v>Arizona Christian University, AZ</c:v>
                </c:pt>
                <c:pt idx="119">
                  <c:v>Point University, GA</c:v>
                </c:pt>
                <c:pt idx="120">
                  <c:v>Warner University, FL</c:v>
                </c:pt>
                <c:pt idx="121">
                  <c:v>Faulkner University, AL</c:v>
                </c:pt>
                <c:pt idx="122">
                  <c:v>Montreat College, NC</c:v>
                </c:pt>
                <c:pt idx="123">
                  <c:v>York College, NE</c:v>
                </c:pt>
                <c:pt idx="124">
                  <c:v>Emmanuel College, GA</c:v>
                </c:pt>
                <c:pt idx="125">
                  <c:v>Judson College, AL</c:v>
                </c:pt>
                <c:pt idx="126">
                  <c:v>Southwestern Christian University, OK</c:v>
                </c:pt>
                <c:pt idx="127">
                  <c:v>Ohio Christian University, OH</c:v>
                </c:pt>
                <c:pt idx="128">
                  <c:v>Central Christian College of Kansas, KS</c:v>
                </c:pt>
              </c:strCache>
            </c:strRef>
          </c:cat>
          <c:val>
            <c:numRef>
              <c:f>Sheet1!$B$2:$B$130</c:f>
              <c:numCache>
                <c:formatCode>General</c:formatCode>
                <c:ptCount val="129"/>
                <c:pt idx="0">
                  <c:v>0</c:v>
                </c:pt>
                <c:pt idx="1">
                  <c:v>0.9</c:v>
                </c:pt>
                <c:pt idx="2">
                  <c:v>1.5</c:v>
                </c:pt>
                <c:pt idx="3">
                  <c:v>1.6</c:v>
                </c:pt>
                <c:pt idx="4">
                  <c:v>1.7</c:v>
                </c:pt>
                <c:pt idx="5">
                  <c:v>1.7</c:v>
                </c:pt>
                <c:pt idx="6">
                  <c:v>1.9</c:v>
                </c:pt>
                <c:pt idx="7">
                  <c:v>2</c:v>
                </c:pt>
                <c:pt idx="8">
                  <c:v>2</c:v>
                </c:pt>
                <c:pt idx="9">
                  <c:v>2</c:v>
                </c:pt>
                <c:pt idx="10">
                  <c:v>2.1</c:v>
                </c:pt>
                <c:pt idx="11">
                  <c:v>2.2000000000000002</c:v>
                </c:pt>
                <c:pt idx="12">
                  <c:v>2.2999999999999998</c:v>
                </c:pt>
                <c:pt idx="13">
                  <c:v>2.4</c:v>
                </c:pt>
                <c:pt idx="14">
                  <c:v>2.4</c:v>
                </c:pt>
                <c:pt idx="15">
                  <c:v>2.4</c:v>
                </c:pt>
                <c:pt idx="16">
                  <c:v>2.5</c:v>
                </c:pt>
                <c:pt idx="17">
                  <c:v>2.6</c:v>
                </c:pt>
                <c:pt idx="18">
                  <c:v>2.6</c:v>
                </c:pt>
                <c:pt idx="19">
                  <c:v>2.6</c:v>
                </c:pt>
                <c:pt idx="20">
                  <c:v>2.6</c:v>
                </c:pt>
                <c:pt idx="21">
                  <c:v>2.7</c:v>
                </c:pt>
                <c:pt idx="22">
                  <c:v>2.7</c:v>
                </c:pt>
                <c:pt idx="23">
                  <c:v>2.7</c:v>
                </c:pt>
                <c:pt idx="24">
                  <c:v>2.9</c:v>
                </c:pt>
                <c:pt idx="25">
                  <c:v>3</c:v>
                </c:pt>
                <c:pt idx="26">
                  <c:v>3.2</c:v>
                </c:pt>
                <c:pt idx="27">
                  <c:v>3.3</c:v>
                </c:pt>
                <c:pt idx="28">
                  <c:v>3.6</c:v>
                </c:pt>
                <c:pt idx="29">
                  <c:v>3.6</c:v>
                </c:pt>
                <c:pt idx="30">
                  <c:v>3.7</c:v>
                </c:pt>
                <c:pt idx="31">
                  <c:v>3.8</c:v>
                </c:pt>
                <c:pt idx="32">
                  <c:v>3.8</c:v>
                </c:pt>
                <c:pt idx="33">
                  <c:v>3.8</c:v>
                </c:pt>
                <c:pt idx="34">
                  <c:v>3.9</c:v>
                </c:pt>
                <c:pt idx="35">
                  <c:v>4</c:v>
                </c:pt>
                <c:pt idx="36">
                  <c:v>4.0999999999999996</c:v>
                </c:pt>
                <c:pt idx="37">
                  <c:v>4.0999999999999996</c:v>
                </c:pt>
                <c:pt idx="38">
                  <c:v>4.0999999999999996</c:v>
                </c:pt>
                <c:pt idx="39">
                  <c:v>4.2</c:v>
                </c:pt>
                <c:pt idx="40">
                  <c:v>4.2</c:v>
                </c:pt>
                <c:pt idx="41">
                  <c:v>4.4000000000000004</c:v>
                </c:pt>
                <c:pt idx="42">
                  <c:v>4.4000000000000004</c:v>
                </c:pt>
                <c:pt idx="43">
                  <c:v>4.4000000000000004</c:v>
                </c:pt>
                <c:pt idx="44">
                  <c:v>4.5</c:v>
                </c:pt>
                <c:pt idx="45">
                  <c:v>4.5999999999999996</c:v>
                </c:pt>
                <c:pt idx="46">
                  <c:v>4.5999999999999996</c:v>
                </c:pt>
                <c:pt idx="47">
                  <c:v>4.5999999999999996</c:v>
                </c:pt>
                <c:pt idx="48">
                  <c:v>4.7</c:v>
                </c:pt>
                <c:pt idx="49">
                  <c:v>4.8</c:v>
                </c:pt>
                <c:pt idx="50">
                  <c:v>4.9000000000000004</c:v>
                </c:pt>
                <c:pt idx="51">
                  <c:v>5</c:v>
                </c:pt>
                <c:pt idx="52">
                  <c:v>5.0999999999999996</c:v>
                </c:pt>
                <c:pt idx="53">
                  <c:v>5.0999999999999996</c:v>
                </c:pt>
                <c:pt idx="54">
                  <c:v>5.0999999999999996</c:v>
                </c:pt>
                <c:pt idx="55">
                  <c:v>5.2</c:v>
                </c:pt>
                <c:pt idx="56">
                  <c:v>5.2</c:v>
                </c:pt>
                <c:pt idx="57">
                  <c:v>5.3</c:v>
                </c:pt>
                <c:pt idx="58">
                  <c:v>5.3</c:v>
                </c:pt>
                <c:pt idx="59">
                  <c:v>5.4</c:v>
                </c:pt>
                <c:pt idx="60">
                  <c:v>5.4</c:v>
                </c:pt>
                <c:pt idx="61">
                  <c:v>5.5</c:v>
                </c:pt>
                <c:pt idx="62">
                  <c:v>5.6</c:v>
                </c:pt>
                <c:pt idx="63">
                  <c:v>5.7</c:v>
                </c:pt>
                <c:pt idx="64">
                  <c:v>5.7</c:v>
                </c:pt>
                <c:pt idx="65">
                  <c:v>5.7</c:v>
                </c:pt>
                <c:pt idx="66">
                  <c:v>5.7</c:v>
                </c:pt>
                <c:pt idx="67">
                  <c:v>5.8</c:v>
                </c:pt>
                <c:pt idx="68">
                  <c:v>5.9</c:v>
                </c:pt>
                <c:pt idx="69">
                  <c:v>6.1</c:v>
                </c:pt>
                <c:pt idx="70">
                  <c:v>6.7</c:v>
                </c:pt>
                <c:pt idx="71">
                  <c:v>6.7</c:v>
                </c:pt>
                <c:pt idx="72">
                  <c:v>6.7</c:v>
                </c:pt>
                <c:pt idx="73">
                  <c:v>6.7</c:v>
                </c:pt>
                <c:pt idx="74">
                  <c:v>6.8</c:v>
                </c:pt>
                <c:pt idx="75">
                  <c:v>6.8</c:v>
                </c:pt>
                <c:pt idx="76">
                  <c:v>6.9</c:v>
                </c:pt>
                <c:pt idx="77">
                  <c:v>6.9</c:v>
                </c:pt>
                <c:pt idx="78">
                  <c:v>7</c:v>
                </c:pt>
                <c:pt idx="79">
                  <c:v>7</c:v>
                </c:pt>
                <c:pt idx="80">
                  <c:v>7</c:v>
                </c:pt>
                <c:pt idx="81">
                  <c:v>7.3</c:v>
                </c:pt>
                <c:pt idx="82">
                  <c:v>7.3</c:v>
                </c:pt>
                <c:pt idx="83">
                  <c:v>7.3</c:v>
                </c:pt>
                <c:pt idx="84">
                  <c:v>7.3</c:v>
                </c:pt>
                <c:pt idx="85">
                  <c:v>7.3</c:v>
                </c:pt>
                <c:pt idx="86">
                  <c:v>7.4</c:v>
                </c:pt>
                <c:pt idx="87">
                  <c:v>7.5</c:v>
                </c:pt>
                <c:pt idx="88">
                  <c:v>7.6</c:v>
                </c:pt>
                <c:pt idx="89">
                  <c:v>7.6</c:v>
                </c:pt>
                <c:pt idx="90">
                  <c:v>7.8</c:v>
                </c:pt>
                <c:pt idx="91">
                  <c:v>8.1</c:v>
                </c:pt>
                <c:pt idx="92">
                  <c:v>8.1</c:v>
                </c:pt>
                <c:pt idx="93">
                  <c:v>8.1999999999999993</c:v>
                </c:pt>
                <c:pt idx="94">
                  <c:v>8.3000000000000007</c:v>
                </c:pt>
                <c:pt idx="95">
                  <c:v>8.3000000000000007</c:v>
                </c:pt>
                <c:pt idx="96">
                  <c:v>8.4</c:v>
                </c:pt>
                <c:pt idx="97">
                  <c:v>8.4</c:v>
                </c:pt>
                <c:pt idx="98">
                  <c:v>8.6</c:v>
                </c:pt>
                <c:pt idx="99">
                  <c:v>8.6999999999999993</c:v>
                </c:pt>
                <c:pt idx="100">
                  <c:v>8.9</c:v>
                </c:pt>
                <c:pt idx="101">
                  <c:v>9</c:v>
                </c:pt>
                <c:pt idx="102">
                  <c:v>9.4</c:v>
                </c:pt>
                <c:pt idx="103">
                  <c:v>9.4</c:v>
                </c:pt>
                <c:pt idx="104">
                  <c:v>9.4</c:v>
                </c:pt>
                <c:pt idx="105">
                  <c:v>9.5</c:v>
                </c:pt>
                <c:pt idx="106">
                  <c:v>9.5</c:v>
                </c:pt>
                <c:pt idx="107">
                  <c:v>9.6</c:v>
                </c:pt>
                <c:pt idx="108">
                  <c:v>9.6</c:v>
                </c:pt>
                <c:pt idx="109">
                  <c:v>9.8000000000000007</c:v>
                </c:pt>
                <c:pt idx="110">
                  <c:v>9.9</c:v>
                </c:pt>
                <c:pt idx="111">
                  <c:v>10</c:v>
                </c:pt>
                <c:pt idx="112">
                  <c:v>10.199999999999999</c:v>
                </c:pt>
                <c:pt idx="113">
                  <c:v>10.5</c:v>
                </c:pt>
                <c:pt idx="114">
                  <c:v>11.1</c:v>
                </c:pt>
                <c:pt idx="115">
                  <c:v>11.6</c:v>
                </c:pt>
                <c:pt idx="116">
                  <c:v>12.1</c:v>
                </c:pt>
                <c:pt idx="117">
                  <c:v>12.1</c:v>
                </c:pt>
                <c:pt idx="118">
                  <c:v>12.1</c:v>
                </c:pt>
                <c:pt idx="119">
                  <c:v>12.3</c:v>
                </c:pt>
                <c:pt idx="120">
                  <c:v>12.4</c:v>
                </c:pt>
                <c:pt idx="121">
                  <c:v>12.5</c:v>
                </c:pt>
                <c:pt idx="122">
                  <c:v>12.5</c:v>
                </c:pt>
                <c:pt idx="123">
                  <c:v>16.7</c:v>
                </c:pt>
                <c:pt idx="124">
                  <c:v>17.5</c:v>
                </c:pt>
                <c:pt idx="125">
                  <c:v>17.7</c:v>
                </c:pt>
                <c:pt idx="126">
                  <c:v>18</c:v>
                </c:pt>
                <c:pt idx="127">
                  <c:v>18.3</c:v>
                </c:pt>
                <c:pt idx="128">
                  <c:v>27.3</c:v>
                </c:pt>
              </c:numCache>
            </c:numRef>
          </c:val>
          <c:extLst>
            <c:ext xmlns:c16="http://schemas.microsoft.com/office/drawing/2014/chart" uri="{C3380CC4-5D6E-409C-BE32-E72D297353CC}">
              <c16:uniqueId val="{0000000C-9327-4A2C-A1D0-70EF41A80C17}"/>
            </c:ext>
          </c:extLst>
        </c:ser>
        <c:dLbls>
          <c:showLegendKey val="0"/>
          <c:showVal val="0"/>
          <c:showCatName val="0"/>
          <c:showSerName val="0"/>
          <c:showPercent val="0"/>
          <c:showBubbleSize val="0"/>
        </c:dLbls>
        <c:gapWidth val="219"/>
        <c:overlap val="-27"/>
        <c:axId val="561570688"/>
        <c:axId val="561571248"/>
      </c:barChart>
      <c:catAx>
        <c:axId val="56157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61571248"/>
        <c:crosses val="autoZero"/>
        <c:auto val="1"/>
        <c:lblAlgn val="ctr"/>
        <c:lblOffset val="100"/>
        <c:noMultiLvlLbl val="0"/>
      </c:catAx>
      <c:valAx>
        <c:axId val="561571248"/>
        <c:scaling>
          <c:orientation val="minMax"/>
          <c:max val="2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1570688"/>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Net Price Per Student</a:t>
            </a:r>
            <a:r>
              <a:rPr lang="en-US" baseline="0" dirty="0"/>
              <a:t> and </a:t>
            </a:r>
            <a:r>
              <a:rPr lang="en-US" dirty="0"/>
              <a:t>Wealth Index Over Time</a:t>
            </a:r>
          </a:p>
        </c:rich>
      </c:tx>
      <c:overlay val="1"/>
    </c:title>
    <c:autoTitleDeleted val="0"/>
    <c:plotArea>
      <c:layout/>
      <c:lineChart>
        <c:grouping val="standard"/>
        <c:varyColors val="0"/>
        <c:ser>
          <c:idx val="0"/>
          <c:order val="0"/>
          <c:tx>
            <c:strRef>
              <c:f>'M2. Net Price.Custom'!$F$10</c:f>
              <c:strCache>
                <c:ptCount val="1"/>
                <c:pt idx="0">
                  <c:v>Median Net Price</c:v>
                </c:pt>
              </c:strCache>
            </c:strRef>
          </c:tx>
          <c:spPr>
            <a:ln w="57150">
              <a:solidFill>
                <a:srgbClr val="92D050"/>
              </a:solidFill>
              <a:prstDash val="sysDash"/>
            </a:ln>
          </c:spPr>
          <c:marker>
            <c:symbol val="diamond"/>
            <c:size val="5"/>
            <c:spPr>
              <a:solidFill>
                <a:srgbClr val="FF0000"/>
              </a:solidFill>
              <a:ln w="57150">
                <a:solidFill>
                  <a:srgbClr val="92D050"/>
                </a:solidFill>
                <a:prstDash val="sysDash"/>
              </a:ln>
            </c:spPr>
          </c:marker>
          <c:cat>
            <c:strRef>
              <c:f>'M2. Net Price.Custom'!$I$8:$BB$8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'M2. Net Price.Custom'!$I$10:$BB$10</c:f>
              <c:numCache>
                <c:formatCode>_("$"* #,##0_);_("$"* \(#,##0\);_("$"* "-"??_);_(@_)</c:formatCode>
                <c:ptCount val="16"/>
                <c:pt idx="0">
                  <c:v>14139.378888198708</c:v>
                </c:pt>
                <c:pt idx="1">
                  <c:v>14999.214826446767</c:v>
                </c:pt>
                <c:pt idx="2">
                  <c:v>15550.718511955301</c:v>
                </c:pt>
                <c:pt idx="3">
                  <c:v>16059.605752923038</c:v>
                </c:pt>
                <c:pt idx="4">
                  <c:v>16726.065555555557</c:v>
                </c:pt>
                <c:pt idx="5">
                  <c:v>17043.983367983368</c:v>
                </c:pt>
                <c:pt idx="6">
                  <c:v>17409.54706355591</c:v>
                </c:pt>
                <c:pt idx="7">
                  <c:v>17495.523350165051</c:v>
                </c:pt>
                <c:pt idx="8">
                  <c:v>18724.551282051281</c:v>
                </c:pt>
                <c:pt idx="9">
                  <c:v>19169.888390980734</c:v>
                </c:pt>
                <c:pt idx="10">
                  <c:v>19718.014310248545</c:v>
                </c:pt>
                <c:pt idx="11">
                  <c:v>19993.388480392157</c:v>
                </c:pt>
                <c:pt idx="12">
                  <c:v>20467.687845303866</c:v>
                </c:pt>
                <c:pt idx="13">
                  <c:v>20935.736875800256</c:v>
                </c:pt>
                <c:pt idx="14">
                  <c:v>21230.384385300877</c:v>
                </c:pt>
                <c:pt idx="15">
                  <c:v>20890.763716026282</c:v>
                </c:pt>
              </c:numCache>
            </c:numRef>
          </c:val>
          <c:smooth val="0"/>
          <c:extLst>
            <c:ext xmlns:c16="http://schemas.microsoft.com/office/drawing/2014/chart" uri="{C3380CC4-5D6E-409C-BE32-E72D297353CC}">
              <c16:uniqueId val="{00000000-6FE8-4323-BAFA-25ACEAF7BA43}"/>
            </c:ext>
          </c:extLst>
        </c:ser>
        <c:dLbls>
          <c:showLegendKey val="0"/>
          <c:showVal val="0"/>
          <c:showCatName val="0"/>
          <c:showSerName val="0"/>
          <c:showPercent val="0"/>
          <c:showBubbleSize val="0"/>
        </c:dLbls>
        <c:marker val="1"/>
        <c:smooth val="0"/>
        <c:axId val="187075200"/>
        <c:axId val="190685568"/>
      </c:lineChart>
      <c:lineChart>
        <c:grouping val="standard"/>
        <c:varyColors val="0"/>
        <c:ser>
          <c:idx val="121"/>
          <c:order val="1"/>
          <c:tx>
            <c:strRef>
              <c:f>'M2. Net Price.Custom'!$F$11</c:f>
              <c:strCache>
                <c:ptCount val="1"/>
                <c:pt idx="0">
                  <c:v>Median Wealth Index</c:v>
                </c:pt>
              </c:strCache>
            </c:strRef>
          </c:tx>
          <c:spPr>
            <a:ln w="57150">
              <a:solidFill>
                <a:srgbClr val="92D050"/>
              </a:solidFill>
            </a:ln>
          </c:spPr>
          <c:marker>
            <c:symbol val="none"/>
          </c:marker>
          <c:cat>
            <c:strRef>
              <c:f>'M2. Net Price.Custom'!$I$8:$BB$8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'M2. Net Price.Custom'!$I$11:$BB$11</c:f>
              <c:numCache>
                <c:formatCode>_("$"* #,##0_);_("$"* \(#,##0\);_("$"* "-"??_);_(@_)</c:formatCode>
                <c:ptCount val="16"/>
                <c:pt idx="0">
                  <c:v>11802</c:v>
                </c:pt>
                <c:pt idx="1">
                  <c:v>12054.74689732982</c:v>
                </c:pt>
                <c:pt idx="2">
                  <c:v>13261.195246179966</c:v>
                </c:pt>
                <c:pt idx="3">
                  <c:v>13276</c:v>
                </c:pt>
                <c:pt idx="4">
                  <c:v>15085.383044487568</c:v>
                </c:pt>
                <c:pt idx="5">
                  <c:v>15195</c:v>
                </c:pt>
                <c:pt idx="6">
                  <c:v>14364.729883603239</c:v>
                </c:pt>
                <c:pt idx="7">
                  <c:v>14513.145958986732</c:v>
                </c:pt>
                <c:pt idx="8">
                  <c:v>14326.6103626943</c:v>
                </c:pt>
                <c:pt idx="9">
                  <c:v>14044.159292035398</c:v>
                </c:pt>
                <c:pt idx="10">
                  <c:v>14585.052953890136</c:v>
                </c:pt>
                <c:pt idx="11">
                  <c:v>14765.893414943013</c:v>
                </c:pt>
                <c:pt idx="12">
                  <c:v>15953.5554442722</c:v>
                </c:pt>
                <c:pt idx="13">
                  <c:v>17259.455818965518</c:v>
                </c:pt>
                <c:pt idx="14">
                  <c:v>17455.602272727272</c:v>
                </c:pt>
                <c:pt idx="15">
                  <c:v>18198.619047619046</c:v>
                </c:pt>
              </c:numCache>
            </c:numRef>
          </c:val>
          <c:smooth val="0"/>
          <c:extLst>
            <c:ext xmlns:c16="http://schemas.microsoft.com/office/drawing/2014/chart" uri="{C3380CC4-5D6E-409C-BE32-E72D297353CC}">
              <c16:uniqueId val="{00000001-6FE8-4323-BAFA-25ACEAF7BA43}"/>
            </c:ext>
          </c:extLst>
        </c:ser>
        <c:dLbls>
          <c:showLegendKey val="0"/>
          <c:showVal val="0"/>
          <c:showCatName val="0"/>
          <c:showSerName val="0"/>
          <c:showPercent val="0"/>
          <c:showBubbleSize val="0"/>
        </c:dLbls>
        <c:marker val="1"/>
        <c:smooth val="0"/>
        <c:axId val="1141208336"/>
        <c:axId val="1141182424"/>
      </c:lineChart>
      <c:catAx>
        <c:axId val="187075200"/>
        <c:scaling>
          <c:orientation val="minMax"/>
        </c:scaling>
        <c:delete val="0"/>
        <c:axPos val="b"/>
        <c:numFmt formatCode="General" sourceLinked="0"/>
        <c:majorTickMark val="out"/>
        <c:minorTickMark val="none"/>
        <c:tickLblPos val="nextTo"/>
        <c:txPr>
          <a:bodyPr/>
          <a:lstStyle/>
          <a:p>
            <a:pPr>
              <a:defRPr sz="1100"/>
            </a:pPr>
            <a:endParaRPr lang="en-US"/>
          </a:p>
        </c:txPr>
        <c:crossAx val="190685568"/>
        <c:crosses val="autoZero"/>
        <c:auto val="1"/>
        <c:lblAlgn val="ctr"/>
        <c:lblOffset val="100"/>
        <c:noMultiLvlLbl val="0"/>
      </c:catAx>
      <c:valAx>
        <c:axId val="190685568"/>
        <c:scaling>
          <c:orientation val="minMax"/>
          <c:max val="30000"/>
          <c:min val="0"/>
        </c:scaling>
        <c:delete val="0"/>
        <c:axPos val="l"/>
        <c:majorGridlines>
          <c:spPr>
            <a:ln w="6350">
              <a:solidFill>
                <a:schemeClr val="bg1">
                  <a:lumMod val="65000"/>
                </a:schemeClr>
              </a:solidFill>
            </a:ln>
          </c:spPr>
        </c:majorGridlines>
        <c:numFmt formatCode="_(&quot;$&quot;* #,##0_);_(&quot;$&quot;* \(#,##0\);_(&quot;$&quot;* &quot;-&quot;??_);_(@_)" sourceLinked="1"/>
        <c:majorTickMark val="out"/>
        <c:minorTickMark val="none"/>
        <c:tickLblPos val="nextTo"/>
        <c:txPr>
          <a:bodyPr/>
          <a:lstStyle/>
          <a:p>
            <a:pPr>
              <a:defRPr sz="1100"/>
            </a:pPr>
            <a:endParaRPr lang="en-US"/>
          </a:p>
        </c:txPr>
        <c:crossAx val="187075200"/>
        <c:crosses val="autoZero"/>
        <c:crossBetween val="between"/>
        <c:majorUnit val="5000"/>
      </c:valAx>
      <c:valAx>
        <c:axId val="1141182424"/>
        <c:scaling>
          <c:orientation val="minMax"/>
          <c:max val="30000"/>
        </c:scaling>
        <c:delete val="0"/>
        <c:axPos val="r"/>
        <c:numFmt formatCode="&quot;$&quot;#,##0" sourceLinked="0"/>
        <c:majorTickMark val="out"/>
        <c:minorTickMark val="none"/>
        <c:tickLblPos val="nextTo"/>
        <c:txPr>
          <a:bodyPr/>
          <a:lstStyle/>
          <a:p>
            <a:pPr>
              <a:defRPr sz="1100"/>
            </a:pPr>
            <a:endParaRPr lang="en-US"/>
          </a:p>
        </c:txPr>
        <c:crossAx val="1141208336"/>
        <c:crosses val="max"/>
        <c:crossBetween val="between"/>
        <c:majorUnit val="5000"/>
      </c:valAx>
      <c:catAx>
        <c:axId val="1141208336"/>
        <c:scaling>
          <c:orientation val="minMax"/>
        </c:scaling>
        <c:delete val="1"/>
        <c:axPos val="b"/>
        <c:numFmt formatCode="General" sourceLinked="1"/>
        <c:majorTickMark val="out"/>
        <c:minorTickMark val="none"/>
        <c:tickLblPos val="nextTo"/>
        <c:crossAx val="1141182424"/>
        <c:crosses val="autoZero"/>
        <c:auto val="1"/>
        <c:lblAlgn val="ctr"/>
        <c:lblOffset val="100"/>
        <c:noMultiLvlLbl val="0"/>
      </c:catAx>
    </c:plotArea>
    <c:legend>
      <c:legendPos val="b"/>
      <c:overlay val="0"/>
      <c:txPr>
        <a:bodyPr/>
        <a:lstStyle/>
        <a:p>
          <a:pPr>
            <a:defRPr sz="1200"/>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2800" dirty="0"/>
              <a:t>Graduate Enrollment</a:t>
            </a:r>
          </a:p>
        </c:rich>
      </c:tx>
      <c:overlay val="0"/>
    </c:title>
    <c:autoTitleDeleted val="0"/>
    <c:plotArea>
      <c:layout/>
      <c:lineChart>
        <c:grouping val="standard"/>
        <c:varyColors val="0"/>
        <c:ser>
          <c:idx val="3"/>
          <c:order val="0"/>
          <c:tx>
            <c:strRef>
              <c:f>'G3. Enrollment.Graduate'!$F$157</c:f>
              <c:strCache>
                <c:ptCount val="1"/>
                <c:pt idx="0">
                  <c:v> First Quartile (CCCU) </c:v>
                </c:pt>
              </c:strCache>
            </c:strRef>
          </c:tx>
          <c:spPr>
            <a:ln w="31750"/>
          </c:spPr>
          <c:marker>
            <c:symbol val="circle"/>
            <c:size val="8"/>
            <c:spPr>
              <a:solidFill>
                <a:srgbClr val="7030A0"/>
              </a:solidFill>
              <a:ln>
                <a:solidFill>
                  <a:schemeClr val="bg1"/>
                </a:solidFill>
              </a:ln>
            </c:spPr>
          </c:marker>
          <c:dLbls>
            <c:dLbl>
              <c:idx val="0"/>
              <c:layout>
                <c:manualLayout>
                  <c:x val="-3.5181643123552785E-2"/>
                  <c:y val="2.02020202020202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E4-4E35-B41D-C8C2E1F509E8}"/>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E4-4E35-B41D-C8C2E1F509E8}"/>
                </c:ext>
              </c:extLst>
            </c:dLbl>
            <c:spPr>
              <a:noFill/>
              <a:ln>
                <a:noFill/>
              </a:ln>
              <a:effectLst/>
            </c:spPr>
            <c:txPr>
              <a:bodyPr wrap="square" lIns="38100" tIns="19050" rIns="38100" bIns="19050" anchor="ctr">
                <a:spAutoFit/>
              </a:bodyPr>
              <a:lstStyle/>
              <a:p>
                <a:pPr>
                  <a:defRPr>
                    <a:solidFill>
                      <a:srgbClr val="7030A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'G3. Enrollment.Graduate'!$I$153:$BB$153</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'G3. Enrollment.Graduate'!$I$157:$BB$157</c:f>
              <c:numCache>
                <c:formatCode>#,##0</c:formatCode>
                <c:ptCount val="10"/>
                <c:pt idx="0">
                  <c:v>193</c:v>
                </c:pt>
                <c:pt idx="1">
                  <c:v>193.5</c:v>
                </c:pt>
                <c:pt idx="2">
                  <c:v>203</c:v>
                </c:pt>
                <c:pt idx="3">
                  <c:v>202</c:v>
                </c:pt>
                <c:pt idx="4">
                  <c:v>271.5</c:v>
                </c:pt>
                <c:pt idx="5">
                  <c:v>261</c:v>
                </c:pt>
                <c:pt idx="6">
                  <c:v>220.25</c:v>
                </c:pt>
                <c:pt idx="7">
                  <c:v>288</c:v>
                </c:pt>
                <c:pt idx="8">
                  <c:v>198</c:v>
                </c:pt>
                <c:pt idx="9">
                  <c:v>224.75</c:v>
                </c:pt>
              </c:numCache>
            </c:numRef>
          </c:val>
          <c:smooth val="0"/>
          <c:extLst>
            <c:ext xmlns:c16="http://schemas.microsoft.com/office/drawing/2014/chart" uri="{C3380CC4-5D6E-409C-BE32-E72D297353CC}">
              <c16:uniqueId val="{00000002-3AE4-4E35-B41D-C8C2E1F509E8}"/>
            </c:ext>
          </c:extLst>
        </c:ser>
        <c:ser>
          <c:idx val="1"/>
          <c:order val="2"/>
          <c:tx>
            <c:strRef>
              <c:f>'G3. Enrollment.Graduate'!$F$155</c:f>
              <c:strCache>
                <c:ptCount val="1"/>
                <c:pt idx="0">
                  <c:v> Average (CCCU mean) </c:v>
                </c:pt>
              </c:strCache>
            </c:strRef>
          </c:tx>
          <c:spPr>
            <a:ln w="31750">
              <a:solidFill>
                <a:srgbClr val="FF0066"/>
              </a:solidFill>
            </a:ln>
          </c:spPr>
          <c:marker>
            <c:symbol val="none"/>
          </c:marker>
          <c:dLbls>
            <c:dLbl>
              <c:idx val="0"/>
              <c:layout>
                <c:manualLayout>
                  <c:x val="-4.1045250310811583E-2"/>
                  <c:y val="-1.81818181818181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E4-4E35-B41D-C8C2E1F509E8}"/>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E4-4E35-B41D-C8C2E1F509E8}"/>
                </c:ext>
              </c:extLst>
            </c:dLbl>
            <c:spPr>
              <a:noFill/>
              <a:ln>
                <a:noFill/>
              </a:ln>
              <a:effectLst/>
            </c:spPr>
            <c:txPr>
              <a:bodyPr wrap="square" lIns="38100" tIns="19050" rIns="38100" bIns="19050" anchor="ctr">
                <a:spAutoFit/>
              </a:bodyPr>
              <a:lstStyle/>
              <a:p>
                <a:pPr>
                  <a:defRPr>
                    <a:solidFill>
                      <a:srgbClr val="FF0066"/>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'G3. Enrollment.Graduate'!$I$153:$BB$153</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'G3. Enrollment.Graduate'!$I$155:$BB$155</c:f>
              <c:numCache>
                <c:formatCode>#,##0</c:formatCode>
                <c:ptCount val="10"/>
                <c:pt idx="0">
                  <c:v>889.67796610169489</c:v>
                </c:pt>
                <c:pt idx="1">
                  <c:v>904.97014925373139</c:v>
                </c:pt>
                <c:pt idx="2">
                  <c:v>874.36111111111109</c:v>
                </c:pt>
                <c:pt idx="3">
                  <c:v>842.13333333333333</c:v>
                </c:pt>
                <c:pt idx="4">
                  <c:v>870.23943661971828</c:v>
                </c:pt>
                <c:pt idx="5">
                  <c:v>933</c:v>
                </c:pt>
                <c:pt idx="6">
                  <c:v>844.40740740740739</c:v>
                </c:pt>
                <c:pt idx="7">
                  <c:v>885.78181818181815</c:v>
                </c:pt>
                <c:pt idx="8">
                  <c:v>1071.516129032258</c:v>
                </c:pt>
                <c:pt idx="9">
                  <c:v>930.2</c:v>
                </c:pt>
              </c:numCache>
            </c:numRef>
          </c:val>
          <c:smooth val="0"/>
          <c:extLst>
            <c:ext xmlns:c16="http://schemas.microsoft.com/office/drawing/2014/chart" uri="{C3380CC4-5D6E-409C-BE32-E72D297353CC}">
              <c16:uniqueId val="{00000005-3AE4-4E35-B41D-C8C2E1F509E8}"/>
            </c:ext>
          </c:extLst>
        </c:ser>
        <c:ser>
          <c:idx val="5"/>
          <c:order val="3"/>
          <c:tx>
            <c:strRef>
              <c:f>'G3. Enrollment.Graduate'!$F$159</c:f>
              <c:strCache>
                <c:ptCount val="1"/>
                <c:pt idx="0">
                  <c:v> Third Quartile (CCCU) </c:v>
                </c:pt>
              </c:strCache>
            </c:strRef>
          </c:tx>
          <c:spPr>
            <a:ln w="31750">
              <a:solidFill>
                <a:srgbClr val="CC9900"/>
              </a:solidFill>
            </a:ln>
          </c:spPr>
          <c:marker>
            <c:symbol val="triangle"/>
            <c:size val="7"/>
            <c:spPr>
              <a:solidFill>
                <a:srgbClr val="CC9900"/>
              </a:solidFill>
              <a:ln>
                <a:solidFill>
                  <a:schemeClr val="tx1"/>
                </a:solidFill>
              </a:ln>
            </c:spPr>
          </c:marker>
          <c:dLbls>
            <c:dLbl>
              <c:idx val="0"/>
              <c:layout>
                <c:manualLayout>
                  <c:x val="-4.2511152107626279E-2"/>
                  <c:y val="-3.703660918696725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E4-4E35-B41D-C8C2E1F509E8}"/>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E4-4E35-B41D-C8C2E1F509E8}"/>
                </c:ext>
              </c:extLst>
            </c:dLbl>
            <c:spPr>
              <a:noFill/>
              <a:ln>
                <a:noFill/>
              </a:ln>
              <a:effectLst/>
            </c:spPr>
            <c:txPr>
              <a:bodyPr wrap="square" lIns="38100" tIns="19050" rIns="38100" bIns="19050" anchor="ctr">
                <a:spAutoFit/>
              </a:bodyPr>
              <a:lstStyle/>
              <a:p>
                <a:pPr>
                  <a:defRPr>
                    <a:solidFill>
                      <a:srgbClr val="CC99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'G3. Enrollment.Graduate'!$I$153:$BB$153</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'G3. Enrollment.Graduate'!$I$159:$BB$159</c:f>
              <c:numCache>
                <c:formatCode>#,##0</c:formatCode>
                <c:ptCount val="10"/>
                <c:pt idx="0">
                  <c:v>1125</c:v>
                </c:pt>
                <c:pt idx="1">
                  <c:v>982.5</c:v>
                </c:pt>
                <c:pt idx="2">
                  <c:v>947.25</c:v>
                </c:pt>
                <c:pt idx="3">
                  <c:v>813.5</c:v>
                </c:pt>
                <c:pt idx="4">
                  <c:v>915.5</c:v>
                </c:pt>
                <c:pt idx="5">
                  <c:v>970</c:v>
                </c:pt>
                <c:pt idx="6">
                  <c:v>841</c:v>
                </c:pt>
                <c:pt idx="7">
                  <c:v>1109</c:v>
                </c:pt>
                <c:pt idx="8">
                  <c:v>1174</c:v>
                </c:pt>
                <c:pt idx="9">
                  <c:v>927.25</c:v>
                </c:pt>
              </c:numCache>
            </c:numRef>
          </c:val>
          <c:smooth val="0"/>
          <c:extLst>
            <c:ext xmlns:c16="http://schemas.microsoft.com/office/drawing/2014/chart" uri="{C3380CC4-5D6E-409C-BE32-E72D297353CC}">
              <c16:uniqueId val="{00000008-3AE4-4E35-B41D-C8C2E1F509E8}"/>
            </c:ext>
          </c:extLst>
        </c:ser>
        <c:dLbls>
          <c:showLegendKey val="0"/>
          <c:showVal val="0"/>
          <c:showCatName val="0"/>
          <c:showSerName val="0"/>
          <c:showPercent val="0"/>
          <c:showBubbleSize val="0"/>
        </c:dLbls>
        <c:marker val="1"/>
        <c:smooth val="0"/>
        <c:axId val="152377216"/>
        <c:axId val="152378752"/>
      </c:lineChart>
      <c:lineChart>
        <c:grouping val="standard"/>
        <c:varyColors val="0"/>
        <c:ser>
          <c:idx val="4"/>
          <c:order val="1"/>
          <c:tx>
            <c:strRef>
              <c:f>'G3. Enrollment.Graduate'!$F$158</c:f>
              <c:strCache>
                <c:ptCount val="1"/>
                <c:pt idx="0">
                  <c:v> Second Quartile (CCCU median) </c:v>
                </c:pt>
              </c:strCache>
            </c:strRef>
          </c:tx>
          <c:spPr>
            <a:ln w="31750">
              <a:solidFill>
                <a:srgbClr val="92D050"/>
              </a:solidFill>
            </a:ln>
          </c:spPr>
          <c:marker>
            <c:symbol val="x"/>
            <c:size val="9"/>
            <c:spPr>
              <a:ln>
                <a:solidFill>
                  <a:schemeClr val="accent3">
                    <a:lumMod val="50000"/>
                  </a:schemeClr>
                </a:solidFill>
              </a:ln>
            </c:spPr>
          </c:marker>
          <c:dLbls>
            <c:dLbl>
              <c:idx val="0"/>
              <c:layout>
                <c:manualLayout>
                  <c:x val="-4.397705390444097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E4-4E35-B41D-C8C2E1F509E8}"/>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AE4-4E35-B41D-C8C2E1F509E8}"/>
                </c:ext>
              </c:extLst>
            </c:dLbl>
            <c:spPr>
              <a:noFill/>
              <a:ln>
                <a:noFill/>
              </a:ln>
              <a:effectLst/>
            </c:spPr>
            <c:txPr>
              <a:bodyPr wrap="square" lIns="38100" tIns="19050" rIns="38100" bIns="19050" anchor="ctr">
                <a:spAutoFit/>
              </a:bodyPr>
              <a:lstStyle/>
              <a:p>
                <a:pPr>
                  <a:defRPr>
                    <a:solidFill>
                      <a:schemeClr val="accent3">
                        <a:lumMod val="5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'G3. Enrollment.Graduate'!$I$153:$BB$153</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'G3. Enrollment.Graduate'!$I$158:$BB$158</c:f>
              <c:numCache>
                <c:formatCode>#,##0</c:formatCode>
                <c:ptCount val="10"/>
                <c:pt idx="0">
                  <c:v>327</c:v>
                </c:pt>
                <c:pt idx="1">
                  <c:v>459</c:v>
                </c:pt>
                <c:pt idx="2">
                  <c:v>420.5</c:v>
                </c:pt>
                <c:pt idx="3">
                  <c:v>486</c:v>
                </c:pt>
                <c:pt idx="4">
                  <c:v>490</c:v>
                </c:pt>
                <c:pt idx="5">
                  <c:v>534</c:v>
                </c:pt>
                <c:pt idx="6">
                  <c:v>618.5</c:v>
                </c:pt>
                <c:pt idx="7">
                  <c:v>437</c:v>
                </c:pt>
                <c:pt idx="8">
                  <c:v>441.5</c:v>
                </c:pt>
                <c:pt idx="9">
                  <c:v>467.5</c:v>
                </c:pt>
              </c:numCache>
            </c:numRef>
          </c:val>
          <c:smooth val="0"/>
          <c:extLst>
            <c:ext xmlns:c16="http://schemas.microsoft.com/office/drawing/2014/chart" uri="{C3380CC4-5D6E-409C-BE32-E72D297353CC}">
              <c16:uniqueId val="{0000000B-3AE4-4E35-B41D-C8C2E1F509E8}"/>
            </c:ext>
          </c:extLst>
        </c:ser>
        <c:dLbls>
          <c:showLegendKey val="0"/>
          <c:showVal val="0"/>
          <c:showCatName val="0"/>
          <c:showSerName val="0"/>
          <c:showPercent val="0"/>
          <c:showBubbleSize val="0"/>
        </c:dLbls>
        <c:marker val="1"/>
        <c:smooth val="0"/>
        <c:axId val="1094489976"/>
        <c:axId val="1094501456"/>
      </c:lineChart>
      <c:catAx>
        <c:axId val="152377216"/>
        <c:scaling>
          <c:orientation val="minMax"/>
        </c:scaling>
        <c:delete val="0"/>
        <c:axPos val="b"/>
        <c:numFmt formatCode="General" sourceLinked="0"/>
        <c:majorTickMark val="out"/>
        <c:minorTickMark val="none"/>
        <c:tickLblPos val="nextTo"/>
        <c:crossAx val="152378752"/>
        <c:crosses val="autoZero"/>
        <c:auto val="1"/>
        <c:lblAlgn val="ctr"/>
        <c:lblOffset val="100"/>
        <c:noMultiLvlLbl val="0"/>
      </c:catAx>
      <c:valAx>
        <c:axId val="152378752"/>
        <c:scaling>
          <c:orientation val="minMax"/>
        </c:scaling>
        <c:delete val="0"/>
        <c:axPos val="l"/>
        <c:majorGridlines/>
        <c:numFmt formatCode="#,##0" sourceLinked="1"/>
        <c:majorTickMark val="out"/>
        <c:minorTickMark val="none"/>
        <c:tickLblPos val="nextTo"/>
        <c:crossAx val="152377216"/>
        <c:crosses val="autoZero"/>
        <c:crossBetween val="between"/>
      </c:valAx>
      <c:valAx>
        <c:axId val="1094501456"/>
        <c:scaling>
          <c:orientation val="minMax"/>
          <c:max val="1400"/>
        </c:scaling>
        <c:delete val="0"/>
        <c:axPos val="r"/>
        <c:numFmt formatCode="#,##0" sourceLinked="1"/>
        <c:majorTickMark val="out"/>
        <c:minorTickMark val="none"/>
        <c:tickLblPos val="nextTo"/>
        <c:crossAx val="1094489976"/>
        <c:crosses val="max"/>
        <c:crossBetween val="between"/>
      </c:valAx>
      <c:catAx>
        <c:axId val="1094489976"/>
        <c:scaling>
          <c:orientation val="minMax"/>
        </c:scaling>
        <c:delete val="1"/>
        <c:axPos val="b"/>
        <c:numFmt formatCode="General" sourceLinked="1"/>
        <c:majorTickMark val="out"/>
        <c:minorTickMark val="none"/>
        <c:tickLblPos val="nextTo"/>
        <c:crossAx val="1094501456"/>
        <c:crosses val="autoZero"/>
        <c:auto val="1"/>
        <c:lblAlgn val="ctr"/>
        <c:lblOffset val="100"/>
        <c:noMultiLvlLbl val="0"/>
      </c:catAx>
    </c:plotArea>
    <c:legend>
      <c:legendPos val="b"/>
      <c:overlay val="0"/>
      <c:txPr>
        <a:bodyPr/>
        <a:lstStyle/>
        <a:p>
          <a:pPr>
            <a:defRPr sz="1200"/>
          </a:pPr>
          <a:endParaRPr lang="en-US"/>
        </a:p>
      </c:txPr>
    </c:legend>
    <c:plotVisOnly val="1"/>
    <c:dispBlanksAs val="gap"/>
    <c:showDLblsOverMax val="0"/>
  </c:chart>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Net Price Per Student, TFRB and Wealth Index Over Time</a:t>
            </a:r>
          </a:p>
        </c:rich>
      </c:tx>
      <c:overlay val="1"/>
    </c:title>
    <c:autoTitleDeleted val="0"/>
    <c:plotArea>
      <c:layout/>
      <c:lineChart>
        <c:grouping val="standard"/>
        <c:varyColors val="0"/>
        <c:ser>
          <c:idx val="0"/>
          <c:order val="0"/>
          <c:tx>
            <c:strRef>
              <c:f>'M2. Net Price.Custom'!$F$10</c:f>
              <c:strCache>
                <c:ptCount val="1"/>
                <c:pt idx="0">
                  <c:v>Median Net Price</c:v>
                </c:pt>
              </c:strCache>
            </c:strRef>
          </c:tx>
          <c:spPr>
            <a:ln w="57150">
              <a:solidFill>
                <a:srgbClr val="92D050"/>
              </a:solidFill>
              <a:prstDash val="sysDash"/>
            </a:ln>
          </c:spPr>
          <c:marker>
            <c:symbol val="diamond"/>
            <c:size val="5"/>
            <c:spPr>
              <a:solidFill>
                <a:srgbClr val="FF0000"/>
              </a:solidFill>
              <a:ln w="57150">
                <a:solidFill>
                  <a:srgbClr val="92D050"/>
                </a:solidFill>
                <a:prstDash val="sysDash"/>
              </a:ln>
            </c:spPr>
          </c:marker>
          <c:dLbls>
            <c:dLbl>
              <c:idx val="0"/>
              <c:layout>
                <c:manualLayout>
                  <c:x val="-1.3888888888888902E-2"/>
                  <c:y val="-4.8016294606261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94-490F-9F71-76CF23BCDF3C}"/>
                </c:ext>
              </c:extLst>
            </c:dLbl>
            <c:dLbl>
              <c:idx val="15"/>
              <c:layout>
                <c:manualLayout>
                  <c:x val="8.3333333333332309E-3"/>
                  <c:y val="-1.9643029611652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94-490F-9F71-76CF23BCDF3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'M2. Net Price.Custom'!$I$8:$BB$8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'M2. Net Price.Custom'!$I$10:$BB$10</c:f>
              <c:numCache>
                <c:formatCode>_("$"* #,##0_);_("$"* \(#,##0\);_("$"* "-"??_);_(@_)</c:formatCode>
                <c:ptCount val="16"/>
                <c:pt idx="0">
                  <c:v>14139.378888198708</c:v>
                </c:pt>
                <c:pt idx="1">
                  <c:v>14999.214826446767</c:v>
                </c:pt>
                <c:pt idx="2">
                  <c:v>15550.718511955301</c:v>
                </c:pt>
                <c:pt idx="3">
                  <c:v>16059.605752923038</c:v>
                </c:pt>
                <c:pt idx="4">
                  <c:v>16726.065555555557</c:v>
                </c:pt>
                <c:pt idx="5">
                  <c:v>17043.983367983368</c:v>
                </c:pt>
                <c:pt idx="6">
                  <c:v>17409.54706355591</c:v>
                </c:pt>
                <c:pt idx="7">
                  <c:v>17495.523350165051</c:v>
                </c:pt>
                <c:pt idx="8">
                  <c:v>18724.551282051281</c:v>
                </c:pt>
                <c:pt idx="9">
                  <c:v>19169.888390980734</c:v>
                </c:pt>
                <c:pt idx="10">
                  <c:v>19718.014310248545</c:v>
                </c:pt>
                <c:pt idx="11">
                  <c:v>19993.388480392157</c:v>
                </c:pt>
                <c:pt idx="12">
                  <c:v>20467.687845303866</c:v>
                </c:pt>
                <c:pt idx="13">
                  <c:v>20935.736875800256</c:v>
                </c:pt>
                <c:pt idx="14">
                  <c:v>21230.384385300877</c:v>
                </c:pt>
                <c:pt idx="15">
                  <c:v>20890.763716026282</c:v>
                </c:pt>
              </c:numCache>
            </c:numRef>
          </c:val>
          <c:smooth val="0"/>
          <c:extLst>
            <c:ext xmlns:c16="http://schemas.microsoft.com/office/drawing/2014/chart" uri="{C3380CC4-5D6E-409C-BE32-E72D297353CC}">
              <c16:uniqueId val="{00000000-6FE8-4323-BAFA-25ACEAF7BA43}"/>
            </c:ext>
          </c:extLst>
        </c:ser>
        <c:dLbls>
          <c:showLegendKey val="0"/>
          <c:showVal val="0"/>
          <c:showCatName val="0"/>
          <c:showSerName val="0"/>
          <c:showPercent val="0"/>
          <c:showBubbleSize val="0"/>
        </c:dLbls>
        <c:marker val="1"/>
        <c:smooth val="0"/>
        <c:axId val="187075200"/>
        <c:axId val="190685568"/>
      </c:lineChart>
      <c:lineChart>
        <c:grouping val="standard"/>
        <c:varyColors val="0"/>
        <c:ser>
          <c:idx val="121"/>
          <c:order val="1"/>
          <c:tx>
            <c:strRef>
              <c:f>'M2. Net Price.Custom'!$F$11</c:f>
              <c:strCache>
                <c:ptCount val="1"/>
                <c:pt idx="0">
                  <c:v>Median Wealth Index</c:v>
                </c:pt>
              </c:strCache>
            </c:strRef>
          </c:tx>
          <c:spPr>
            <a:ln w="57150">
              <a:solidFill>
                <a:srgbClr val="92D050"/>
              </a:solidFill>
            </a:ln>
          </c:spPr>
          <c:marker>
            <c:symbol val="none"/>
          </c:marker>
          <c:dLbls>
            <c:dLbl>
              <c:idx val="0"/>
              <c:layout>
                <c:manualLayout>
                  <c:x val="-2.0833333333333332E-2"/>
                  <c:y val="3.05558238403479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94-490F-9F71-76CF23BCDF3C}"/>
                </c:ext>
              </c:extLst>
            </c:dLbl>
            <c:dLbl>
              <c:idx val="15"/>
              <c:layout>
                <c:manualLayout>
                  <c:x val="-4.8611111111111216E-2"/>
                  <c:y val="4.58337357605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94-490F-9F71-76CF23BCDF3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'M2. Net Price.Custom'!$I$8:$BB$8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'M2. Net Price.Custom'!$I$11:$BB$11</c:f>
              <c:numCache>
                <c:formatCode>_("$"* #,##0_);_("$"* \(#,##0\);_("$"* "-"??_);_(@_)</c:formatCode>
                <c:ptCount val="16"/>
                <c:pt idx="0">
                  <c:v>11802</c:v>
                </c:pt>
                <c:pt idx="1">
                  <c:v>12054.74689732982</c:v>
                </c:pt>
                <c:pt idx="2">
                  <c:v>13261.195246179966</c:v>
                </c:pt>
                <c:pt idx="3">
                  <c:v>13276</c:v>
                </c:pt>
                <c:pt idx="4">
                  <c:v>15085.383044487568</c:v>
                </c:pt>
                <c:pt idx="5">
                  <c:v>15195</c:v>
                </c:pt>
                <c:pt idx="6">
                  <c:v>14364.729883603239</c:v>
                </c:pt>
                <c:pt idx="7">
                  <c:v>14513.145958986732</c:v>
                </c:pt>
                <c:pt idx="8">
                  <c:v>14326.6103626943</c:v>
                </c:pt>
                <c:pt idx="9">
                  <c:v>14044.159292035398</c:v>
                </c:pt>
                <c:pt idx="10">
                  <c:v>14585.052953890136</c:v>
                </c:pt>
                <c:pt idx="11">
                  <c:v>14765.893414943013</c:v>
                </c:pt>
                <c:pt idx="12">
                  <c:v>15953.5554442722</c:v>
                </c:pt>
                <c:pt idx="13">
                  <c:v>17259.455818965518</c:v>
                </c:pt>
                <c:pt idx="14">
                  <c:v>17455.602272727272</c:v>
                </c:pt>
                <c:pt idx="15">
                  <c:v>18198.619047619046</c:v>
                </c:pt>
              </c:numCache>
            </c:numRef>
          </c:val>
          <c:smooth val="0"/>
          <c:extLst>
            <c:ext xmlns:c16="http://schemas.microsoft.com/office/drawing/2014/chart" uri="{C3380CC4-5D6E-409C-BE32-E72D297353CC}">
              <c16:uniqueId val="{00000001-6FE8-4323-BAFA-25ACEAF7BA43}"/>
            </c:ext>
          </c:extLst>
        </c:ser>
        <c:ser>
          <c:idx val="2"/>
          <c:order val="2"/>
          <c:tx>
            <c:strRef>
              <c:f>'M2. Net Price.Custom'!$F$14</c:f>
              <c:strCache>
                <c:ptCount val="1"/>
                <c:pt idx="0">
                  <c:v>Median TFRB</c:v>
                </c:pt>
              </c:strCache>
            </c:strRef>
          </c:tx>
          <c:dLbls>
            <c:dLbl>
              <c:idx val="0"/>
              <c:layout>
                <c:manualLayout>
                  <c:x val="-2.3611111111111124E-2"/>
                  <c:y val="-4.80162946062613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94-490F-9F71-76CF23BCDF3C}"/>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94-490F-9F71-76CF23BCDF3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'M2. Net Price.Custom'!$I$8:$BB$8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'M2. Net Price.Custom'!$I$14:$BB$14</c:f>
              <c:numCache>
                <c:formatCode>"$"#,##0_);[Red]\("$"#,##0\)</c:formatCode>
                <c:ptCount val="16"/>
                <c:pt idx="0">
                  <c:v>20220</c:v>
                </c:pt>
                <c:pt idx="1">
                  <c:v>21234</c:v>
                </c:pt>
                <c:pt idx="2">
                  <c:v>22590</c:v>
                </c:pt>
                <c:pt idx="3">
                  <c:v>23800</c:v>
                </c:pt>
                <c:pt idx="4">
                  <c:v>25102</c:v>
                </c:pt>
                <c:pt idx="5">
                  <c:v>27000</c:v>
                </c:pt>
                <c:pt idx="6">
                  <c:v>27813</c:v>
                </c:pt>
                <c:pt idx="7">
                  <c:v>29110</c:v>
                </c:pt>
                <c:pt idx="8">
                  <c:v>30262</c:v>
                </c:pt>
                <c:pt idx="9">
                  <c:v>31389</c:v>
                </c:pt>
                <c:pt idx="10">
                  <c:v>32195</c:v>
                </c:pt>
                <c:pt idx="11">
                  <c:v>33740</c:v>
                </c:pt>
                <c:pt idx="12">
                  <c:v>34625</c:v>
                </c:pt>
                <c:pt idx="13">
                  <c:v>35450</c:v>
                </c:pt>
                <c:pt idx="14">
                  <c:v>37435</c:v>
                </c:pt>
                <c:pt idx="15">
                  <c:v>37460</c:v>
                </c:pt>
              </c:numCache>
            </c:numRef>
          </c:val>
          <c:smooth val="0"/>
          <c:extLst>
            <c:ext xmlns:c16="http://schemas.microsoft.com/office/drawing/2014/chart" uri="{C3380CC4-5D6E-409C-BE32-E72D297353CC}">
              <c16:uniqueId val="{00000002-6FE8-4323-BAFA-25ACEAF7BA43}"/>
            </c:ext>
          </c:extLst>
        </c:ser>
        <c:dLbls>
          <c:showLegendKey val="0"/>
          <c:showVal val="0"/>
          <c:showCatName val="0"/>
          <c:showSerName val="0"/>
          <c:showPercent val="0"/>
          <c:showBubbleSize val="0"/>
        </c:dLbls>
        <c:marker val="1"/>
        <c:smooth val="0"/>
        <c:axId val="1141208336"/>
        <c:axId val="1141182424"/>
      </c:lineChart>
      <c:catAx>
        <c:axId val="187075200"/>
        <c:scaling>
          <c:orientation val="minMax"/>
        </c:scaling>
        <c:delete val="0"/>
        <c:axPos val="b"/>
        <c:numFmt formatCode="General" sourceLinked="0"/>
        <c:majorTickMark val="out"/>
        <c:minorTickMark val="none"/>
        <c:tickLblPos val="nextTo"/>
        <c:txPr>
          <a:bodyPr/>
          <a:lstStyle/>
          <a:p>
            <a:pPr>
              <a:defRPr sz="1100"/>
            </a:pPr>
            <a:endParaRPr lang="en-US"/>
          </a:p>
        </c:txPr>
        <c:crossAx val="190685568"/>
        <c:crosses val="autoZero"/>
        <c:auto val="1"/>
        <c:lblAlgn val="ctr"/>
        <c:lblOffset val="100"/>
        <c:noMultiLvlLbl val="0"/>
      </c:catAx>
      <c:valAx>
        <c:axId val="190685568"/>
        <c:scaling>
          <c:orientation val="minMax"/>
          <c:max val="40000"/>
          <c:min val="0"/>
        </c:scaling>
        <c:delete val="0"/>
        <c:axPos val="l"/>
        <c:majorGridlines>
          <c:spPr>
            <a:ln w="6350">
              <a:solidFill>
                <a:schemeClr val="bg1">
                  <a:lumMod val="65000"/>
                </a:schemeClr>
              </a:solidFill>
            </a:ln>
          </c:spPr>
        </c:majorGridlines>
        <c:numFmt formatCode="_(&quot;$&quot;* #,##0_);_(&quot;$&quot;* \(#,##0\);_(&quot;$&quot;* &quot;-&quot;??_);_(@_)" sourceLinked="1"/>
        <c:majorTickMark val="out"/>
        <c:minorTickMark val="none"/>
        <c:tickLblPos val="nextTo"/>
        <c:txPr>
          <a:bodyPr/>
          <a:lstStyle/>
          <a:p>
            <a:pPr>
              <a:defRPr sz="1100"/>
            </a:pPr>
            <a:endParaRPr lang="en-US"/>
          </a:p>
        </c:txPr>
        <c:crossAx val="187075200"/>
        <c:crosses val="autoZero"/>
        <c:crossBetween val="between"/>
        <c:majorUnit val="5000"/>
      </c:valAx>
      <c:valAx>
        <c:axId val="1141182424"/>
        <c:scaling>
          <c:orientation val="minMax"/>
          <c:max val="40000"/>
        </c:scaling>
        <c:delete val="0"/>
        <c:axPos val="r"/>
        <c:numFmt formatCode="&quot;$&quot;#,##0" sourceLinked="0"/>
        <c:majorTickMark val="out"/>
        <c:minorTickMark val="none"/>
        <c:tickLblPos val="nextTo"/>
        <c:txPr>
          <a:bodyPr/>
          <a:lstStyle/>
          <a:p>
            <a:pPr>
              <a:defRPr sz="1100"/>
            </a:pPr>
            <a:endParaRPr lang="en-US"/>
          </a:p>
        </c:txPr>
        <c:crossAx val="1141208336"/>
        <c:crosses val="max"/>
        <c:crossBetween val="between"/>
        <c:majorUnit val="5000"/>
      </c:valAx>
      <c:catAx>
        <c:axId val="1141208336"/>
        <c:scaling>
          <c:orientation val="minMax"/>
        </c:scaling>
        <c:delete val="1"/>
        <c:axPos val="b"/>
        <c:numFmt formatCode="General" sourceLinked="1"/>
        <c:majorTickMark val="out"/>
        <c:minorTickMark val="none"/>
        <c:tickLblPos val="nextTo"/>
        <c:crossAx val="1141182424"/>
        <c:crosses val="autoZero"/>
        <c:auto val="1"/>
        <c:lblAlgn val="ctr"/>
        <c:lblOffset val="100"/>
        <c:noMultiLvlLbl val="0"/>
      </c:catAx>
    </c:plotArea>
    <c:legend>
      <c:legendPos val="b"/>
      <c:overlay val="0"/>
      <c:txPr>
        <a:bodyPr/>
        <a:lstStyle/>
        <a:p>
          <a:pPr>
            <a:defRPr sz="1200"/>
          </a:pPr>
          <a:endParaRPr lang="en-US"/>
        </a:p>
      </c:txPr>
    </c:legend>
    <c:plotVisOnly val="1"/>
    <c:dispBlanksAs val="gap"/>
    <c:showDLblsOverMax val="0"/>
  </c:chart>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CCCU Median TFRB, Net Price Per Student and Wealth Index Over Time</a:t>
            </a:r>
          </a:p>
        </c:rich>
      </c:tx>
      <c:overlay val="1"/>
    </c:title>
    <c:autoTitleDeleted val="0"/>
    <c:plotArea>
      <c:layout>
        <c:manualLayout>
          <c:layoutTarget val="inner"/>
          <c:xMode val="edge"/>
          <c:yMode val="edge"/>
          <c:x val="9.1599550397692298E-2"/>
          <c:y val="2.4857223574788517E-2"/>
          <c:w val="0.89228885448980677"/>
          <c:h val="0.72833961375449552"/>
        </c:manualLayout>
      </c:layout>
      <c:barChart>
        <c:barDir val="col"/>
        <c:grouping val="stacked"/>
        <c:varyColors val="0"/>
        <c:ser>
          <c:idx val="0"/>
          <c:order val="3"/>
          <c:tx>
            <c:strRef>
              <c:f>'M1. Net Price.Bethel'!$F$10</c:f>
              <c:strCache>
                <c:ptCount val="1"/>
                <c:pt idx="0">
                  <c:v>Median Net Price</c:v>
                </c:pt>
              </c:strCache>
            </c:strRef>
          </c:tx>
          <c:spPr>
            <a:solidFill>
              <a:schemeClr val="accent3">
                <a:lumMod val="75000"/>
              </a:schemeClr>
            </a:solidFill>
            <a:ln w="6350">
              <a:solidFill>
                <a:schemeClr val="accent3">
                  <a:lumMod val="50000"/>
                </a:schemeClr>
              </a:solidFill>
              <a:prstDash val="sysDash"/>
            </a:ln>
          </c:spPr>
          <c:invertIfNegative val="0"/>
          <c:dLbls>
            <c:spPr>
              <a:noFill/>
              <a:ln>
                <a:noFill/>
              </a:ln>
              <a:effectLst/>
            </c:spPr>
            <c:txPr>
              <a:bodyPr wrap="square" lIns="38100" tIns="19050" rIns="38100" bIns="19050" anchor="ctr">
                <a:spAutoFit/>
              </a:bodyPr>
              <a:lstStyle/>
              <a:p>
                <a:pPr>
                  <a:defRPr sz="9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'M1. Net Price.Bethel'!$I$8:$BB$8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'M1. Net Price.Bethel'!$I$10:$BB$10</c:f>
              <c:numCache>
                <c:formatCode>_(* #,##0_);_(* \(#,##0\);_(* "-"??_);_(@_)</c:formatCode>
                <c:ptCount val="19"/>
                <c:pt idx="0">
                  <c:v>12060.418483416721</c:v>
                </c:pt>
                <c:pt idx="1">
                  <c:v>12500.131849315068</c:v>
                </c:pt>
                <c:pt idx="2">
                  <c:v>13569.139660499306</c:v>
                </c:pt>
                <c:pt idx="3">
                  <c:v>14139.378888198708</c:v>
                </c:pt>
                <c:pt idx="4">
                  <c:v>14999.214826446767</c:v>
                </c:pt>
                <c:pt idx="5">
                  <c:v>15550.718511955301</c:v>
                </c:pt>
                <c:pt idx="6">
                  <c:v>16059.605752923038</c:v>
                </c:pt>
                <c:pt idx="7">
                  <c:v>16726.065555555557</c:v>
                </c:pt>
                <c:pt idx="8">
                  <c:v>17043.983367983368</c:v>
                </c:pt>
                <c:pt idx="9">
                  <c:v>17409.54706355591</c:v>
                </c:pt>
                <c:pt idx="10">
                  <c:v>17495.523350165051</c:v>
                </c:pt>
                <c:pt idx="11">
                  <c:v>18724.551282051281</c:v>
                </c:pt>
                <c:pt idx="12">
                  <c:v>19169.888390980734</c:v>
                </c:pt>
                <c:pt idx="13">
                  <c:v>19718.014310248545</c:v>
                </c:pt>
                <c:pt idx="14">
                  <c:v>19993.388480392157</c:v>
                </c:pt>
                <c:pt idx="15">
                  <c:v>20467.687845303866</c:v>
                </c:pt>
                <c:pt idx="16">
                  <c:v>20935.736875800256</c:v>
                </c:pt>
                <c:pt idx="17">
                  <c:v>21230.384385300877</c:v>
                </c:pt>
                <c:pt idx="18">
                  <c:v>20890.763716026282</c:v>
                </c:pt>
              </c:numCache>
            </c:numRef>
          </c:val>
          <c:extLst>
            <c:ext xmlns:c16="http://schemas.microsoft.com/office/drawing/2014/chart" uri="{C3380CC4-5D6E-409C-BE32-E72D297353CC}">
              <c16:uniqueId val="{00000000-01E6-4444-AACD-697233E5801B}"/>
            </c:ext>
          </c:extLst>
        </c:ser>
        <c:ser>
          <c:idx val="3"/>
          <c:order val="4"/>
          <c:tx>
            <c:strRef>
              <c:f>'M1. Net Price.Bethel'!$F$22</c:f>
              <c:strCache>
                <c:ptCount val="1"/>
                <c:pt idx="0">
                  <c:v>CCCU - Median Avg Institutional Gift Aid</c:v>
                </c:pt>
              </c:strCache>
            </c:strRef>
          </c:tx>
          <c:spPr>
            <a:solidFill>
              <a:schemeClr val="accent3">
                <a:lumMod val="40000"/>
                <a:lumOff val="60000"/>
              </a:schemeClr>
            </a:solidFill>
            <a:ln w="6350">
              <a:solidFill>
                <a:schemeClr val="accent3">
                  <a:lumMod val="50000"/>
                </a:schemeClr>
              </a:solid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'M1. Net Price.Bethel'!$I$8:$BB$8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'M1. Net Price.Bethel'!$I$22:$BB$22</c:f>
              <c:numCache>
                <c:formatCode>_("$"* #,##0_);_("$"* \(#,##0\);_("$"* "-"??_);_(@_)</c:formatCode>
                <c:ptCount val="19"/>
                <c:pt idx="0">
                  <c:v>3659.8168416350236</c:v>
                </c:pt>
                <c:pt idx="1">
                  <c:v>4037.8856578111981</c:v>
                </c:pt>
                <c:pt idx="2">
                  <c:v>4328.1044776119406</c:v>
                </c:pt>
                <c:pt idx="3">
                  <c:v>4020.8053691275168</c:v>
                </c:pt>
                <c:pt idx="4">
                  <c:v>4333.4797889404708</c:v>
                </c:pt>
                <c:pt idx="5">
                  <c:v>5159.2893187552563</c:v>
                </c:pt>
                <c:pt idx="6">
                  <c:v>5619.931888544892</c:v>
                </c:pt>
                <c:pt idx="7">
                  <c:v>5987.1333333333332</c:v>
                </c:pt>
                <c:pt idx="8">
                  <c:v>6775.5249480249477</c:v>
                </c:pt>
                <c:pt idx="9">
                  <c:v>7637.1765997072489</c:v>
                </c:pt>
                <c:pt idx="10">
                  <c:v>7839.4407008086255</c:v>
                </c:pt>
                <c:pt idx="11">
                  <c:v>8477.1326781326788</c:v>
                </c:pt>
                <c:pt idx="12">
                  <c:v>9176.386283995671</c:v>
                </c:pt>
                <c:pt idx="13">
                  <c:v>9670.8834718826402</c:v>
                </c:pt>
                <c:pt idx="14">
                  <c:v>10322.267891414285</c:v>
                </c:pt>
                <c:pt idx="15">
                  <c:v>10361.333870967743</c:v>
                </c:pt>
                <c:pt idx="16">
                  <c:v>11530.20958386637</c:v>
                </c:pt>
                <c:pt idx="17">
                  <c:v>12223.787302871007</c:v>
                </c:pt>
                <c:pt idx="18">
                  <c:v>13036.816644084498</c:v>
                </c:pt>
              </c:numCache>
            </c:numRef>
          </c:val>
          <c:extLst>
            <c:ext xmlns:c16="http://schemas.microsoft.com/office/drawing/2014/chart" uri="{C3380CC4-5D6E-409C-BE32-E72D297353CC}">
              <c16:uniqueId val="{00000001-01E6-4444-AACD-697233E5801B}"/>
            </c:ext>
          </c:extLst>
        </c:ser>
        <c:ser>
          <c:idx val="4"/>
          <c:order val="5"/>
          <c:tx>
            <c:strRef>
              <c:f>'M1. Net Price.Bethel'!$F$23</c:f>
              <c:strCache>
                <c:ptCount val="1"/>
                <c:pt idx="0">
                  <c:v>CCCU - Median Avg Fed, State + Private Gift Aid</c:v>
                </c:pt>
              </c:strCache>
            </c:strRef>
          </c:tx>
          <c:spPr>
            <a:pattFill prst="wdUpDiag">
              <a:fgClr>
                <a:schemeClr val="accent3">
                  <a:lumMod val="20000"/>
                  <a:lumOff val="80000"/>
                </a:schemeClr>
              </a:fgClr>
              <a:bgClr>
                <a:schemeClr val="tx1"/>
              </a:bgClr>
            </a:pattFill>
            <a:ln w="6350">
              <a:solidFill>
                <a:schemeClr val="accent3">
                  <a:lumMod val="50000"/>
                </a:schemeClr>
              </a:solidFill>
            </a:ln>
          </c:spPr>
          <c:invertIfNegative val="0"/>
          <c:cat>
            <c:strRef>
              <c:f>'M1. Net Price.Bethel'!$I$8:$BB$8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'M1. Net Price.Bethel'!$I$23:$BB$23</c:f>
              <c:numCache>
                <c:formatCode>_("$"* #,##0_);_("$"* \(#,##0\);_("$"* "-"??_);_(@_)</c:formatCode>
                <c:ptCount val="19"/>
                <c:pt idx="0">
                  <c:v>1831.0590982146005</c:v>
                </c:pt>
                <c:pt idx="1">
                  <c:v>1827.5341697750091</c:v>
                </c:pt>
                <c:pt idx="2">
                  <c:v>1836.9845798960469</c:v>
                </c:pt>
                <c:pt idx="3">
                  <c:v>2339.331057465281</c:v>
                </c:pt>
                <c:pt idx="4">
                  <c:v>2174.1500162201401</c:v>
                </c:pt>
                <c:pt idx="5">
                  <c:v>1901.7111880871153</c:v>
                </c:pt>
                <c:pt idx="6">
                  <c:v>2414.415369940748</c:v>
                </c:pt>
                <c:pt idx="7">
                  <c:v>2351.9799621890543</c:v>
                </c:pt>
                <c:pt idx="8">
                  <c:v>2801.7804465935696</c:v>
                </c:pt>
                <c:pt idx="9">
                  <c:v>3076.2085491069283</c:v>
                </c:pt>
                <c:pt idx="10">
                  <c:v>3363.0666251987004</c:v>
                </c:pt>
                <c:pt idx="11">
                  <c:v>3395.0384502719899</c:v>
                </c:pt>
                <c:pt idx="12">
                  <c:v>3092.032051905715</c:v>
                </c:pt>
                <c:pt idx="13">
                  <c:v>3282.817303311158</c:v>
                </c:pt>
                <c:pt idx="14">
                  <c:v>3283.8357634782769</c:v>
                </c:pt>
                <c:pt idx="15">
                  <c:v>3066.1836976420982</c:v>
                </c:pt>
                <c:pt idx="16">
                  <c:v>3330.4576605010479</c:v>
                </c:pt>
                <c:pt idx="17">
                  <c:v>4381.8801817915682</c:v>
                </c:pt>
                <c:pt idx="18">
                  <c:v>3993.4595292006998</c:v>
                </c:pt>
              </c:numCache>
            </c:numRef>
          </c:val>
          <c:extLst>
            <c:ext xmlns:c16="http://schemas.microsoft.com/office/drawing/2014/chart" uri="{C3380CC4-5D6E-409C-BE32-E72D297353CC}">
              <c16:uniqueId val="{00000002-01E6-4444-AACD-697233E5801B}"/>
            </c:ext>
          </c:extLst>
        </c:ser>
        <c:dLbls>
          <c:showLegendKey val="0"/>
          <c:showVal val="0"/>
          <c:showCatName val="0"/>
          <c:showSerName val="0"/>
          <c:showPercent val="0"/>
          <c:showBubbleSize val="0"/>
        </c:dLbls>
        <c:gapWidth val="150"/>
        <c:overlap val="100"/>
        <c:axId val="1141195872"/>
        <c:axId val="1141199480"/>
        <c:extLst>
          <c:ext xmlns:c15="http://schemas.microsoft.com/office/drawing/2012/chart" uri="{02D57815-91ED-43cb-92C2-25804820EDAC}">
            <c15:filteredBarSeries>
              <c15:ser>
                <c:idx val="2"/>
                <c:order val="2"/>
                <c:tx>
                  <c:strRef>
                    <c:extLst>
                      <c:ext uri="{02D57815-91ED-43cb-92C2-25804820EDAC}">
                        <c15:formulaRef>
                          <c15:sqref>'M1. Net Price.Bethel'!$F$19</c15:sqref>
                        </c15:formulaRef>
                      </c:ext>
                    </c:extLst>
                    <c:strCache>
                      <c:ptCount val="1"/>
                      <c:pt idx="0">
                        <c:v>CCCU Median Avg. Total Gift Aid</c:v>
                      </c:pt>
                    </c:strCache>
                  </c:strRef>
                </c:tx>
                <c:spPr>
                  <a:solidFill>
                    <a:schemeClr val="accent3">
                      <a:lumMod val="40000"/>
                      <a:lumOff val="60000"/>
                    </a:schemeClr>
                  </a:solidFill>
                  <a:ln>
                    <a:noFill/>
                  </a:ln>
                </c:spPr>
                <c:invertIfNegative val="0"/>
                <c:dLbls>
                  <c:spPr>
                    <a:noFill/>
                    <a:ln>
                      <a:noFill/>
                    </a:ln>
                    <a:effectLst/>
                  </c:sp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'M1. Net Price.Bethel'!$I$8:$BB$8</c15:sqref>
                        </c15:formulaRef>
                      </c:ext>
                    </c:extLst>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extLst>
                      <c:ext uri="{02D57815-91ED-43cb-92C2-25804820EDAC}">
                        <c15:formulaRef>
                          <c15:sqref>'M1. Net Price.Bethel'!$I$19:$BB$19</c15:sqref>
                        </c15:formulaRef>
                      </c:ext>
                    </c:extLst>
                    <c:numCache>
                      <c:formatCode>_("$"* #,##0_);_("$"* \(#,##0\);_("$"* "-"??_);_(@_)</c:formatCode>
                      <c:ptCount val="19"/>
                      <c:pt idx="0">
                        <c:v>5490.875939849624</c:v>
                      </c:pt>
                      <c:pt idx="1">
                        <c:v>5865.4198275862072</c:v>
                      </c:pt>
                      <c:pt idx="2">
                        <c:v>6165.0890575079875</c:v>
                      </c:pt>
                      <c:pt idx="3">
                        <c:v>6360.1364265927978</c:v>
                      </c:pt>
                      <c:pt idx="4">
                        <c:v>6507.6298051606109</c:v>
                      </c:pt>
                      <c:pt idx="5">
                        <c:v>7061.0005068423716</c:v>
                      </c:pt>
                      <c:pt idx="6">
                        <c:v>8034.3472584856399</c:v>
                      </c:pt>
                      <c:pt idx="7">
                        <c:v>8339.1132955223875</c:v>
                      </c:pt>
                      <c:pt idx="8">
                        <c:v>9577.3053946185173</c:v>
                      </c:pt>
                      <c:pt idx="9">
                        <c:v>10713.385148814177</c:v>
                      </c:pt>
                      <c:pt idx="10">
                        <c:v>11202.507326007326</c:v>
                      </c:pt>
                      <c:pt idx="11">
                        <c:v>11872.171128404669</c:v>
                      </c:pt>
                      <c:pt idx="12">
                        <c:v>12268.418335901386</c:v>
                      </c:pt>
                      <c:pt idx="13">
                        <c:v>12953.700775193798</c:v>
                      </c:pt>
                      <c:pt idx="14">
                        <c:v>13606.103654892562</c:v>
                      </c:pt>
                      <c:pt idx="15">
                        <c:v>13427.517568609841</c:v>
                      </c:pt>
                      <c:pt idx="16">
                        <c:v>14860.667244367418</c:v>
                      </c:pt>
                      <c:pt idx="17">
                        <c:v>16605.667484662576</c:v>
                      </c:pt>
                      <c:pt idx="18">
                        <c:v>17030.276173285198</c:v>
                      </c:pt>
                    </c:numCache>
                  </c:numRef>
                </c:val>
                <c:extLst>
                  <c:ext xmlns:c16="http://schemas.microsoft.com/office/drawing/2014/chart" uri="{C3380CC4-5D6E-409C-BE32-E72D297353CC}">
                    <c16:uniqueId val="{00000005-01E6-4444-AACD-697233E5801B}"/>
                  </c:ext>
                </c:extLst>
              </c15:ser>
            </c15:filteredBarSeries>
          </c:ext>
        </c:extLst>
      </c:barChart>
      <c:lineChart>
        <c:grouping val="standard"/>
        <c:varyColors val="0"/>
        <c:ser>
          <c:idx val="121"/>
          <c:order val="0"/>
          <c:tx>
            <c:strRef>
              <c:f>'M1. Net Price.Bethel'!$F$11</c:f>
              <c:strCache>
                <c:ptCount val="1"/>
                <c:pt idx="0">
                  <c:v>Median Wealth Index</c:v>
                </c:pt>
              </c:strCache>
            </c:strRef>
          </c:tx>
          <c:spPr>
            <a:ln w="38100">
              <a:solidFill>
                <a:schemeClr val="tx1"/>
              </a:solidFill>
            </a:ln>
          </c:spPr>
          <c:marker>
            <c:symbol val="plus"/>
            <c:size val="7"/>
            <c:spPr>
              <a:solidFill>
                <a:schemeClr val="accent3">
                  <a:lumMod val="50000"/>
                </a:schemeClr>
              </a:solidFill>
              <a:ln>
                <a:solidFill>
                  <a:schemeClr val="bg1"/>
                </a:solidFill>
              </a:ln>
            </c:spPr>
          </c:marker>
          <c:cat>
            <c:strRef>
              <c:f>'M1. Net Price.Bethel'!$I$8:$BB$8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'M1. Net Price.Bethel'!$I$11:$BB$11</c:f>
              <c:numCache>
                <c:formatCode>_("$"* #,##0_);_("$"* \(#,##0\);_("$"* "-"??_);_(@_)</c:formatCode>
                <c:ptCount val="19"/>
                <c:pt idx="0">
                  <c:v>9665</c:v>
                </c:pt>
                <c:pt idx="1">
                  <c:v>9976</c:v>
                </c:pt>
                <c:pt idx="2">
                  <c:v>10889</c:v>
                </c:pt>
                <c:pt idx="3">
                  <c:v>11802</c:v>
                </c:pt>
                <c:pt idx="4">
                  <c:v>12054.74689732982</c:v>
                </c:pt>
                <c:pt idx="5">
                  <c:v>13261.195246179966</c:v>
                </c:pt>
                <c:pt idx="6">
                  <c:v>13276</c:v>
                </c:pt>
                <c:pt idx="7">
                  <c:v>15085.383044487568</c:v>
                </c:pt>
                <c:pt idx="8">
                  <c:v>15195</c:v>
                </c:pt>
                <c:pt idx="9">
                  <c:v>14364.729883603239</c:v>
                </c:pt>
                <c:pt idx="10">
                  <c:v>14513.145958986732</c:v>
                </c:pt>
                <c:pt idx="11">
                  <c:v>14326.6103626943</c:v>
                </c:pt>
                <c:pt idx="12">
                  <c:v>14044.159292035398</c:v>
                </c:pt>
                <c:pt idx="13">
                  <c:v>14585.052953890136</c:v>
                </c:pt>
                <c:pt idx="14">
                  <c:v>14765.893414943013</c:v>
                </c:pt>
                <c:pt idx="15">
                  <c:v>15953.5554442722</c:v>
                </c:pt>
                <c:pt idx="16">
                  <c:v>17259.455818965518</c:v>
                </c:pt>
                <c:pt idx="17">
                  <c:v>17455.602272727272</c:v>
                </c:pt>
                <c:pt idx="18">
                  <c:v>18198.619047619046</c:v>
                </c:pt>
              </c:numCache>
            </c:numRef>
          </c:val>
          <c:smooth val="0"/>
          <c:extLst>
            <c:ext xmlns:c16="http://schemas.microsoft.com/office/drawing/2014/chart" uri="{C3380CC4-5D6E-409C-BE32-E72D297353CC}">
              <c16:uniqueId val="{00000003-01E6-4444-AACD-697233E5801B}"/>
            </c:ext>
          </c:extLst>
        </c:ser>
        <c:ser>
          <c:idx val="1"/>
          <c:order val="1"/>
          <c:tx>
            <c:strRef>
              <c:f>'M1. Net Price.Bethel'!$F$16</c:f>
              <c:strCache>
                <c:ptCount val="1"/>
                <c:pt idx="0">
                  <c:v>CCCU Median TFRB</c:v>
                </c:pt>
              </c:strCache>
            </c:strRef>
          </c:tx>
          <c:spPr>
            <a:ln>
              <a:solidFill>
                <a:schemeClr val="accent3">
                  <a:lumMod val="50000"/>
                </a:schemeClr>
              </a:solidFill>
            </a:ln>
          </c:spPr>
          <c:marker>
            <c:spPr>
              <a:solidFill>
                <a:schemeClr val="accent3">
                  <a:lumMod val="50000"/>
                </a:schemeClr>
              </a:solidFill>
              <a:ln>
                <a:solidFill>
                  <a:schemeClr val="accent3">
                    <a:lumMod val="50000"/>
                  </a:schemeClr>
                </a:solidFill>
              </a:ln>
            </c:spPr>
          </c:marker>
          <c:dLbls>
            <c:spPr>
              <a:noFill/>
              <a:ln>
                <a:noFill/>
              </a:ln>
              <a:effectLst/>
            </c:spPr>
            <c:txPr>
              <a:bodyPr wrap="square" lIns="38100" tIns="19050" rIns="38100" bIns="19050" anchor="ctr">
                <a:spAutoFit/>
              </a:bodyPr>
              <a:lstStyle/>
              <a:p>
                <a:pPr>
                  <a:defRPr sz="8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'M1. Net Price.Bethel'!$I$8:$BB$8</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'M1. Net Price.Bethel'!$I$16:$BB$16</c:f>
              <c:numCache>
                <c:formatCode>_("$"* #,##0_);_("$"* \(#,##0\);_("$"* "-"??_);_(@_)</c:formatCode>
                <c:ptCount val="19"/>
                <c:pt idx="0">
                  <c:v>16970</c:v>
                </c:pt>
                <c:pt idx="1">
                  <c:v>17996</c:v>
                </c:pt>
                <c:pt idx="2">
                  <c:v>19604</c:v>
                </c:pt>
                <c:pt idx="3">
                  <c:v>20220</c:v>
                </c:pt>
                <c:pt idx="4">
                  <c:v>21234</c:v>
                </c:pt>
                <c:pt idx="5">
                  <c:v>22590</c:v>
                </c:pt>
                <c:pt idx="6">
                  <c:v>23800</c:v>
                </c:pt>
                <c:pt idx="7">
                  <c:v>25102</c:v>
                </c:pt>
                <c:pt idx="8">
                  <c:v>27000</c:v>
                </c:pt>
                <c:pt idx="9">
                  <c:v>27813</c:v>
                </c:pt>
                <c:pt idx="10">
                  <c:v>29110</c:v>
                </c:pt>
                <c:pt idx="11">
                  <c:v>30262</c:v>
                </c:pt>
                <c:pt idx="12">
                  <c:v>31389</c:v>
                </c:pt>
                <c:pt idx="13">
                  <c:v>32195</c:v>
                </c:pt>
                <c:pt idx="14">
                  <c:v>33740</c:v>
                </c:pt>
                <c:pt idx="15">
                  <c:v>34625</c:v>
                </c:pt>
                <c:pt idx="16">
                  <c:v>35450</c:v>
                </c:pt>
                <c:pt idx="17">
                  <c:v>37435</c:v>
                </c:pt>
                <c:pt idx="18">
                  <c:v>37460</c:v>
                </c:pt>
              </c:numCache>
            </c:numRef>
          </c:val>
          <c:smooth val="0"/>
          <c:extLst>
            <c:ext xmlns:c16="http://schemas.microsoft.com/office/drawing/2014/chart" uri="{C3380CC4-5D6E-409C-BE32-E72D297353CC}">
              <c16:uniqueId val="{00000004-01E6-4444-AACD-697233E5801B}"/>
            </c:ext>
          </c:extLst>
        </c:ser>
        <c:dLbls>
          <c:showLegendKey val="0"/>
          <c:showVal val="0"/>
          <c:showCatName val="0"/>
          <c:showSerName val="0"/>
          <c:showPercent val="0"/>
          <c:showBubbleSize val="0"/>
        </c:dLbls>
        <c:marker val="1"/>
        <c:smooth val="0"/>
        <c:axId val="189843328"/>
        <c:axId val="189844864"/>
      </c:lineChart>
      <c:catAx>
        <c:axId val="189843328"/>
        <c:scaling>
          <c:orientation val="minMax"/>
        </c:scaling>
        <c:delete val="0"/>
        <c:axPos val="b"/>
        <c:numFmt formatCode="General" sourceLinked="0"/>
        <c:majorTickMark val="out"/>
        <c:minorTickMark val="none"/>
        <c:tickLblPos val="nextTo"/>
        <c:txPr>
          <a:bodyPr/>
          <a:lstStyle/>
          <a:p>
            <a:pPr>
              <a:defRPr sz="1200"/>
            </a:pPr>
            <a:endParaRPr lang="en-US"/>
          </a:p>
        </c:txPr>
        <c:crossAx val="189844864"/>
        <c:crosses val="autoZero"/>
        <c:auto val="1"/>
        <c:lblAlgn val="ctr"/>
        <c:lblOffset val="100"/>
        <c:noMultiLvlLbl val="0"/>
      </c:catAx>
      <c:valAx>
        <c:axId val="189844864"/>
        <c:scaling>
          <c:orientation val="minMax"/>
        </c:scaling>
        <c:delete val="0"/>
        <c:axPos val="l"/>
        <c:majorGridlines/>
        <c:numFmt formatCode="&quot;$&quot;#,##0" sourceLinked="0"/>
        <c:majorTickMark val="out"/>
        <c:minorTickMark val="none"/>
        <c:tickLblPos val="nextTo"/>
        <c:txPr>
          <a:bodyPr/>
          <a:lstStyle/>
          <a:p>
            <a:pPr>
              <a:defRPr sz="1000"/>
            </a:pPr>
            <a:endParaRPr lang="en-US"/>
          </a:p>
        </c:txPr>
        <c:crossAx val="189843328"/>
        <c:crosses val="autoZero"/>
        <c:crossBetween val="between"/>
      </c:valAx>
      <c:valAx>
        <c:axId val="1141199480"/>
        <c:scaling>
          <c:orientation val="minMax"/>
          <c:max val="40000"/>
        </c:scaling>
        <c:delete val="0"/>
        <c:axPos val="r"/>
        <c:numFmt formatCode="&quot;$&quot;#,##0" sourceLinked="0"/>
        <c:majorTickMark val="out"/>
        <c:minorTickMark val="none"/>
        <c:tickLblPos val="nextTo"/>
        <c:crossAx val="1141195872"/>
        <c:crosses val="max"/>
        <c:crossBetween val="between"/>
      </c:valAx>
      <c:catAx>
        <c:axId val="1141195872"/>
        <c:scaling>
          <c:orientation val="minMax"/>
        </c:scaling>
        <c:delete val="1"/>
        <c:axPos val="b"/>
        <c:numFmt formatCode="General" sourceLinked="1"/>
        <c:majorTickMark val="out"/>
        <c:minorTickMark val="none"/>
        <c:tickLblPos val="nextTo"/>
        <c:crossAx val="1141199480"/>
        <c:crosses val="autoZero"/>
        <c:auto val="1"/>
        <c:lblAlgn val="ctr"/>
        <c:lblOffset val="100"/>
        <c:noMultiLvlLbl val="0"/>
      </c:catAx>
    </c:plotArea>
    <c:legend>
      <c:legendPos val="r"/>
      <c:layout>
        <c:manualLayout>
          <c:xMode val="edge"/>
          <c:yMode val="edge"/>
          <c:x val="0.69529248484622019"/>
          <c:y val="0.86277439887643215"/>
          <c:w val="0.30470751515377981"/>
          <c:h val="0.13722560112356788"/>
        </c:manualLayout>
      </c:layout>
      <c:overlay val="0"/>
      <c:txPr>
        <a:bodyPr/>
        <a:lstStyle/>
        <a:p>
          <a:pPr>
            <a:defRPr sz="900"/>
          </a:pPr>
          <a:endParaRPr lang="en-US"/>
        </a:p>
      </c:txPr>
    </c:legend>
    <c:plotVisOnly val="1"/>
    <c:dispBlanksAs val="gap"/>
    <c:showDLblsOverMax val="0"/>
  </c:chart>
  <c:externalData r:id="rId2">
    <c:autoUpdate val="0"/>
  </c:externalData>
  <c:userShapes r:id="rId3"/>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n-US" dirty="0"/>
              <a:t>Net Tuition Revenue Over Time</a:t>
            </a:r>
          </a:p>
        </c:rich>
      </c:tx>
      <c:overlay val="1"/>
    </c:title>
    <c:autoTitleDeleted val="0"/>
    <c:plotArea>
      <c:layout/>
      <c:lineChart>
        <c:grouping val="standard"/>
        <c:varyColors val="0"/>
        <c:ser>
          <c:idx val="0"/>
          <c:order val="0"/>
          <c:tx>
            <c:strRef>
              <c:f>'F1. Net Tuition Revenue (NTR)'!$F$150</c:f>
              <c:strCache>
                <c:ptCount val="1"/>
                <c:pt idx="0">
                  <c:v> Minimum (CCCU) </c:v>
                </c:pt>
              </c:strCache>
            </c:strRef>
          </c:tx>
          <c:spPr>
            <a:ln w="38100">
              <a:solidFill>
                <a:srgbClr val="00B0F0"/>
              </a:solidFill>
            </a:ln>
          </c:spPr>
          <c:marker>
            <c:symbol val="diamond"/>
            <c:size val="7"/>
            <c:spPr>
              <a:solidFill>
                <a:sysClr val="window" lastClr="FFFFFF"/>
              </a:solidFill>
              <a:ln>
                <a:solidFill>
                  <a:sysClr val="windowText" lastClr="000000"/>
                </a:solidFill>
              </a:ln>
            </c:spPr>
          </c:marker>
          <c:cat>
            <c:strRef>
              <c:f>'F1. Net Tuition Revenue (NTR)'!$G$8:$BB$8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'F1. Net Tuition Revenue (NTR)'!$G$150:$BB$150</c:f>
              <c:numCache>
                <c:formatCode>"$"#,##0_);[Red]\("$"#,##0\)</c:formatCode>
                <c:ptCount val="16"/>
                <c:pt idx="0">
                  <c:v>1765470.5700000003</c:v>
                </c:pt>
                <c:pt idx="1">
                  <c:v>1663856.4470000002</c:v>
                </c:pt>
                <c:pt idx="2">
                  <c:v>2742035</c:v>
                </c:pt>
                <c:pt idx="3">
                  <c:v>2612196.5519999997</c:v>
                </c:pt>
                <c:pt idx="4">
                  <c:v>2427212.676</c:v>
                </c:pt>
                <c:pt idx="5">
                  <c:v>3037137</c:v>
                </c:pt>
                <c:pt idx="6">
                  <c:v>2867477</c:v>
                </c:pt>
                <c:pt idx="7">
                  <c:v>2608102</c:v>
                </c:pt>
                <c:pt idx="8">
                  <c:v>2486068</c:v>
                </c:pt>
                <c:pt idx="9">
                  <c:v>1237587.9999999998</c:v>
                </c:pt>
                <c:pt idx="10">
                  <c:v>1521048</c:v>
                </c:pt>
                <c:pt idx="11">
                  <c:v>842493</c:v>
                </c:pt>
                <c:pt idx="12">
                  <c:v>1455372.2250000001</c:v>
                </c:pt>
                <c:pt idx="13">
                  <c:v>1815786.9999999998</c:v>
                </c:pt>
                <c:pt idx="14">
                  <c:v>1963124.0000000002</c:v>
                </c:pt>
                <c:pt idx="15">
                  <c:v>2153652.0000000005</c:v>
                </c:pt>
              </c:numCache>
            </c:numRef>
          </c:val>
          <c:smooth val="0"/>
          <c:extLst>
            <c:ext xmlns:c16="http://schemas.microsoft.com/office/drawing/2014/chart" uri="{C3380CC4-5D6E-409C-BE32-E72D297353CC}">
              <c16:uniqueId val="{00000000-5932-4C4C-8283-D5E0DD384B1C}"/>
            </c:ext>
          </c:extLst>
        </c:ser>
        <c:ser>
          <c:idx val="3"/>
          <c:order val="1"/>
          <c:tx>
            <c:strRef>
              <c:f>'F1. Net Tuition Revenue (NTR)'!$F$152</c:f>
              <c:strCache>
                <c:ptCount val="1"/>
                <c:pt idx="0">
                  <c:v> First Quartile (CCCU) </c:v>
                </c:pt>
              </c:strCache>
            </c:strRef>
          </c:tx>
          <c:spPr>
            <a:ln w="38100">
              <a:solidFill>
                <a:srgbClr val="7030A0"/>
              </a:solidFill>
            </a:ln>
          </c:spPr>
          <c:marker>
            <c:symbol val="circle"/>
            <c:size val="8"/>
            <c:spPr>
              <a:solidFill>
                <a:srgbClr val="7030A0"/>
              </a:solidFill>
              <a:ln>
                <a:solidFill>
                  <a:sysClr val="window" lastClr="FFFFFF"/>
                </a:solidFill>
              </a:ln>
            </c:spPr>
          </c:marker>
          <c:cat>
            <c:strRef>
              <c:f>'F1. Net Tuition Revenue (NTR)'!$G$8:$BB$8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'F1. Net Tuition Revenue (NTR)'!$G$152:$BB$152</c:f>
              <c:numCache>
                <c:formatCode>"$"#,##0_);[Red]\("$"#,##0\)</c:formatCode>
                <c:ptCount val="16"/>
                <c:pt idx="0">
                  <c:v>7719216.3899999987</c:v>
                </c:pt>
                <c:pt idx="1">
                  <c:v>9083710.0625</c:v>
                </c:pt>
                <c:pt idx="2">
                  <c:v>8773476.6699999999</c:v>
                </c:pt>
                <c:pt idx="3">
                  <c:v>9316962.4275000002</c:v>
                </c:pt>
                <c:pt idx="4">
                  <c:v>9924877.1687499993</c:v>
                </c:pt>
                <c:pt idx="5">
                  <c:v>8865471.5</c:v>
                </c:pt>
                <c:pt idx="6">
                  <c:v>8732564.0000000019</c:v>
                </c:pt>
                <c:pt idx="7">
                  <c:v>9842478</c:v>
                </c:pt>
                <c:pt idx="8">
                  <c:v>9344010</c:v>
                </c:pt>
                <c:pt idx="9">
                  <c:v>8691609.25</c:v>
                </c:pt>
                <c:pt idx="10">
                  <c:v>11163893</c:v>
                </c:pt>
                <c:pt idx="11">
                  <c:v>10401425.5</c:v>
                </c:pt>
                <c:pt idx="12">
                  <c:v>9764211.5</c:v>
                </c:pt>
                <c:pt idx="13">
                  <c:v>10079033.5</c:v>
                </c:pt>
                <c:pt idx="14">
                  <c:v>12884787.25</c:v>
                </c:pt>
                <c:pt idx="15">
                  <c:v>10591910.500000002</c:v>
                </c:pt>
              </c:numCache>
            </c:numRef>
          </c:val>
          <c:smooth val="0"/>
          <c:extLst>
            <c:ext xmlns:c16="http://schemas.microsoft.com/office/drawing/2014/chart" uri="{C3380CC4-5D6E-409C-BE32-E72D297353CC}">
              <c16:uniqueId val="{00000001-5932-4C4C-8283-D5E0DD384B1C}"/>
            </c:ext>
          </c:extLst>
        </c:ser>
        <c:ser>
          <c:idx val="5"/>
          <c:order val="3"/>
          <c:tx>
            <c:strRef>
              <c:f>'F1. Net Tuition Revenue (NTR)'!$F$154</c:f>
              <c:strCache>
                <c:ptCount val="1"/>
                <c:pt idx="0">
                  <c:v> Third Quartile (CCCU) </c:v>
                </c:pt>
              </c:strCache>
            </c:strRef>
          </c:tx>
          <c:spPr>
            <a:ln w="38100">
              <a:solidFill>
                <a:srgbClr val="CC9900"/>
              </a:solidFill>
            </a:ln>
          </c:spPr>
          <c:marker>
            <c:symbol val="triangle"/>
            <c:size val="7"/>
            <c:spPr>
              <a:solidFill>
                <a:srgbClr val="CC9900"/>
              </a:solidFill>
              <a:ln>
                <a:solidFill>
                  <a:sysClr val="windowText" lastClr="000000"/>
                </a:solidFill>
              </a:ln>
            </c:spPr>
          </c:marker>
          <c:cat>
            <c:strRef>
              <c:f>'F1. Net Tuition Revenue (NTR)'!$G$8:$BB$8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'F1. Net Tuition Revenue (NTR)'!$G$154:$BB$154</c:f>
              <c:numCache>
                <c:formatCode>"$"#,##0_);[Red]\("$"#,##0\)</c:formatCode>
                <c:ptCount val="16"/>
                <c:pt idx="0">
                  <c:v>21353942.808000002</c:v>
                </c:pt>
                <c:pt idx="1">
                  <c:v>22056443.335999999</c:v>
                </c:pt>
                <c:pt idx="2">
                  <c:v>21993529.952</c:v>
                </c:pt>
                <c:pt idx="3">
                  <c:v>25649844.149999999</c:v>
                </c:pt>
                <c:pt idx="4">
                  <c:v>25895911.5</c:v>
                </c:pt>
                <c:pt idx="5">
                  <c:v>26246507.5</c:v>
                </c:pt>
                <c:pt idx="6">
                  <c:v>26579530.999999996</c:v>
                </c:pt>
                <c:pt idx="7">
                  <c:v>27089554</c:v>
                </c:pt>
                <c:pt idx="8">
                  <c:v>26042091.000000004</c:v>
                </c:pt>
                <c:pt idx="9">
                  <c:v>26946411.5</c:v>
                </c:pt>
                <c:pt idx="10">
                  <c:v>27233950.75</c:v>
                </c:pt>
                <c:pt idx="11">
                  <c:v>29705400</c:v>
                </c:pt>
                <c:pt idx="12">
                  <c:v>31048755.5</c:v>
                </c:pt>
                <c:pt idx="13">
                  <c:v>30667179.5</c:v>
                </c:pt>
                <c:pt idx="14">
                  <c:v>35592423.5</c:v>
                </c:pt>
                <c:pt idx="15">
                  <c:v>36872731.625</c:v>
                </c:pt>
              </c:numCache>
            </c:numRef>
          </c:val>
          <c:smooth val="0"/>
          <c:extLst>
            <c:ext xmlns:c16="http://schemas.microsoft.com/office/drawing/2014/chart" uri="{C3380CC4-5D6E-409C-BE32-E72D297353CC}">
              <c16:uniqueId val="{00000002-5932-4C4C-8283-D5E0DD384B1C}"/>
            </c:ext>
          </c:extLst>
        </c:ser>
        <c:ser>
          <c:idx val="6"/>
          <c:order val="4"/>
          <c:tx>
            <c:strRef>
              <c:f>'F1. Net Tuition Revenue (NTR)'!$F$155</c:f>
              <c:strCache>
                <c:ptCount val="1"/>
                <c:pt idx="0">
                  <c:v> Fourth Quartile (CCCU maximum) </c:v>
                </c:pt>
              </c:strCache>
            </c:strRef>
          </c:tx>
          <c:spPr>
            <a:ln w="38100">
              <a:solidFill>
                <a:sysClr val="window" lastClr="FFFFFF">
                  <a:lumMod val="65000"/>
                </a:sysClr>
              </a:solidFill>
            </a:ln>
          </c:spPr>
          <c:marker>
            <c:symbol val="square"/>
            <c:size val="5"/>
            <c:spPr>
              <a:ln>
                <a:solidFill>
                  <a:sysClr val="windowText" lastClr="000000"/>
                </a:solidFill>
              </a:ln>
            </c:spPr>
          </c:marker>
          <c:cat>
            <c:strRef>
              <c:f>'F1. Net Tuition Revenue (NTR)'!$G$8:$BB$8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'F1. Net Tuition Revenue (NTR)'!$G$155:$BB$155</c:f>
              <c:numCache>
                <c:formatCode>"$"#,##0_);[Red]\("$"#,##0\)</c:formatCode>
                <c:ptCount val="16"/>
                <c:pt idx="0">
                  <c:v>63721376.147999994</c:v>
                </c:pt>
                <c:pt idx="1">
                  <c:v>54310551.351000004</c:v>
                </c:pt>
                <c:pt idx="2">
                  <c:v>57471816.305</c:v>
                </c:pt>
                <c:pt idx="3">
                  <c:v>75023227.859999999</c:v>
                </c:pt>
                <c:pt idx="4">
                  <c:v>83288941.008000001</c:v>
                </c:pt>
                <c:pt idx="5">
                  <c:v>75768625</c:v>
                </c:pt>
                <c:pt idx="6">
                  <c:v>93186403.000000015</c:v>
                </c:pt>
                <c:pt idx="7">
                  <c:v>82682763</c:v>
                </c:pt>
                <c:pt idx="8">
                  <c:v>103242637.21000001</c:v>
                </c:pt>
                <c:pt idx="9">
                  <c:v>107302359.23</c:v>
                </c:pt>
                <c:pt idx="10">
                  <c:v>101661330</c:v>
                </c:pt>
                <c:pt idx="11">
                  <c:v>110868887</c:v>
                </c:pt>
                <c:pt idx="12">
                  <c:v>107609647.33000001</c:v>
                </c:pt>
                <c:pt idx="13">
                  <c:v>100379257.61</c:v>
                </c:pt>
                <c:pt idx="14">
                  <c:v>143242712.83000001</c:v>
                </c:pt>
                <c:pt idx="15">
                  <c:v>96911153.25</c:v>
                </c:pt>
              </c:numCache>
            </c:numRef>
          </c:val>
          <c:smooth val="0"/>
          <c:extLst>
            <c:ext xmlns:c16="http://schemas.microsoft.com/office/drawing/2014/chart" uri="{C3380CC4-5D6E-409C-BE32-E72D297353CC}">
              <c16:uniqueId val="{00000003-5932-4C4C-8283-D5E0DD384B1C}"/>
            </c:ext>
          </c:extLst>
        </c:ser>
        <c:dLbls>
          <c:showLegendKey val="0"/>
          <c:showVal val="0"/>
          <c:showCatName val="0"/>
          <c:showSerName val="0"/>
          <c:showPercent val="0"/>
          <c:showBubbleSize val="0"/>
        </c:dLbls>
        <c:marker val="1"/>
        <c:smooth val="0"/>
        <c:axId val="43673472"/>
        <c:axId val="43675008"/>
      </c:lineChart>
      <c:lineChart>
        <c:grouping val="standard"/>
        <c:varyColors val="0"/>
        <c:ser>
          <c:idx val="4"/>
          <c:order val="2"/>
          <c:tx>
            <c:strRef>
              <c:f>'F1. Net Tuition Revenue (NTR)'!$F$153</c:f>
              <c:strCache>
                <c:ptCount val="1"/>
                <c:pt idx="0">
                  <c:v> Second Quartile (CCCU median) </c:v>
                </c:pt>
              </c:strCache>
            </c:strRef>
          </c:tx>
          <c:spPr>
            <a:ln w="38100">
              <a:solidFill>
                <a:srgbClr val="92D050"/>
              </a:solidFill>
            </a:ln>
          </c:spPr>
          <c:marker>
            <c:symbol val="x"/>
            <c:size val="9"/>
            <c:spPr>
              <a:ln>
                <a:solidFill>
                  <a:srgbClr val="9BBB59">
                    <a:lumMod val="50000"/>
                  </a:srgbClr>
                </a:solidFill>
              </a:ln>
            </c:spPr>
          </c:marker>
          <c:cat>
            <c:strRef>
              <c:f>'F1. Net Tuition Revenue (NTR)'!$G$8:$BB$8</c:f>
              <c:strCache>
                <c:ptCount val="16"/>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strCache>
            </c:strRef>
          </c:cat>
          <c:val>
            <c:numRef>
              <c:f>'F1. Net Tuition Revenue (NTR)'!$G$153:$BB$153</c:f>
              <c:numCache>
                <c:formatCode>"$"#,##0_);[Red]\("$"#,##0\)</c:formatCode>
                <c:ptCount val="16"/>
                <c:pt idx="0">
                  <c:v>12517489.327500001</c:v>
                </c:pt>
                <c:pt idx="1">
                  <c:v>13303949.799999999</c:v>
                </c:pt>
                <c:pt idx="2">
                  <c:v>15216854.992000001</c:v>
                </c:pt>
                <c:pt idx="3">
                  <c:v>15517743.392000001</c:v>
                </c:pt>
                <c:pt idx="4">
                  <c:v>14295922.352499999</c:v>
                </c:pt>
                <c:pt idx="5">
                  <c:v>15845661</c:v>
                </c:pt>
                <c:pt idx="6">
                  <c:v>14384184.000000002</c:v>
                </c:pt>
                <c:pt idx="7">
                  <c:v>16032669.999999998</c:v>
                </c:pt>
                <c:pt idx="8">
                  <c:v>15968493</c:v>
                </c:pt>
                <c:pt idx="9">
                  <c:v>15785642.08</c:v>
                </c:pt>
                <c:pt idx="10">
                  <c:v>16232560.5</c:v>
                </c:pt>
                <c:pt idx="11">
                  <c:v>17241167.5</c:v>
                </c:pt>
                <c:pt idx="12">
                  <c:v>16422974</c:v>
                </c:pt>
                <c:pt idx="13">
                  <c:v>16638794.000000002</c:v>
                </c:pt>
                <c:pt idx="14">
                  <c:v>18800985.015000001</c:v>
                </c:pt>
                <c:pt idx="15">
                  <c:v>17313207</c:v>
                </c:pt>
              </c:numCache>
            </c:numRef>
          </c:val>
          <c:smooth val="0"/>
          <c:extLst>
            <c:ext xmlns:c16="http://schemas.microsoft.com/office/drawing/2014/chart" uri="{C3380CC4-5D6E-409C-BE32-E72D297353CC}">
              <c16:uniqueId val="{00000004-5932-4C4C-8283-D5E0DD384B1C}"/>
            </c:ext>
          </c:extLst>
        </c:ser>
        <c:dLbls>
          <c:showLegendKey val="0"/>
          <c:showVal val="0"/>
          <c:showCatName val="0"/>
          <c:showSerName val="0"/>
          <c:showPercent val="0"/>
          <c:showBubbleSize val="0"/>
        </c:dLbls>
        <c:marker val="1"/>
        <c:smooth val="0"/>
        <c:axId val="1164131600"/>
        <c:axId val="1164129632"/>
      </c:lineChart>
      <c:catAx>
        <c:axId val="43673472"/>
        <c:scaling>
          <c:orientation val="minMax"/>
        </c:scaling>
        <c:delete val="0"/>
        <c:axPos val="b"/>
        <c:numFmt formatCode="General" sourceLinked="0"/>
        <c:majorTickMark val="out"/>
        <c:minorTickMark val="none"/>
        <c:tickLblPos val="nextTo"/>
        <c:txPr>
          <a:bodyPr/>
          <a:lstStyle/>
          <a:p>
            <a:pPr>
              <a:defRPr sz="1200"/>
            </a:pPr>
            <a:endParaRPr lang="en-US"/>
          </a:p>
        </c:txPr>
        <c:crossAx val="43675008"/>
        <c:crosses val="autoZero"/>
        <c:auto val="1"/>
        <c:lblAlgn val="ctr"/>
        <c:lblOffset val="100"/>
        <c:noMultiLvlLbl val="0"/>
      </c:catAx>
      <c:valAx>
        <c:axId val="43675008"/>
        <c:scaling>
          <c:orientation val="minMax"/>
        </c:scaling>
        <c:delete val="0"/>
        <c:axPos val="l"/>
        <c:majorGridlines/>
        <c:numFmt formatCode="&quot;$&quot;#,##0_);[Red]\(&quot;$&quot;#,##0\)" sourceLinked="1"/>
        <c:majorTickMark val="out"/>
        <c:minorTickMark val="none"/>
        <c:tickLblPos val="nextTo"/>
        <c:txPr>
          <a:bodyPr/>
          <a:lstStyle/>
          <a:p>
            <a:pPr>
              <a:defRPr sz="1000"/>
            </a:pPr>
            <a:endParaRPr lang="en-US"/>
          </a:p>
        </c:txPr>
        <c:crossAx val="43673472"/>
        <c:crosses val="autoZero"/>
        <c:crossBetween val="between"/>
      </c:valAx>
      <c:valAx>
        <c:axId val="1164129632"/>
        <c:scaling>
          <c:orientation val="minMax"/>
          <c:max val="160000000"/>
        </c:scaling>
        <c:delete val="0"/>
        <c:axPos val="r"/>
        <c:numFmt formatCode="&quot;$&quot;#,##0_);[Red]\(&quot;$&quot;#,##0\)" sourceLinked="1"/>
        <c:majorTickMark val="out"/>
        <c:minorTickMark val="none"/>
        <c:tickLblPos val="nextTo"/>
        <c:crossAx val="1164131600"/>
        <c:crosses val="max"/>
        <c:crossBetween val="between"/>
      </c:valAx>
      <c:catAx>
        <c:axId val="1164131600"/>
        <c:scaling>
          <c:orientation val="minMax"/>
        </c:scaling>
        <c:delete val="1"/>
        <c:axPos val="b"/>
        <c:numFmt formatCode="General" sourceLinked="1"/>
        <c:majorTickMark val="out"/>
        <c:minorTickMark val="none"/>
        <c:tickLblPos val="nextTo"/>
        <c:crossAx val="1164129632"/>
        <c:crosses val="autoZero"/>
        <c:auto val="1"/>
        <c:lblAlgn val="ctr"/>
        <c:lblOffset val="100"/>
        <c:noMultiLvlLbl val="0"/>
      </c:catAx>
    </c:plotArea>
    <c:legend>
      <c:legendPos val="b"/>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dirty="0"/>
              <a:t>Total Enrollment - All Respondents</a:t>
            </a:r>
            <a:endParaRPr lang="en-US" dirty="0"/>
          </a:p>
        </c:rich>
      </c:tx>
      <c:overlay val="0"/>
    </c:title>
    <c:autoTitleDeleted val="0"/>
    <c:plotArea>
      <c:layout/>
      <c:barChart>
        <c:barDir val="col"/>
        <c:grouping val="percentStacked"/>
        <c:varyColors val="0"/>
        <c:ser>
          <c:idx val="0"/>
          <c:order val="0"/>
          <c:tx>
            <c:strRef>
              <c:f>'Enrolnt by Cohort static Graphs'!$D$38</c:f>
              <c:strCache>
                <c:ptCount val="1"/>
                <c:pt idx="0">
                  <c:v>Traditional Undergrad Enrollment</c:v>
                </c:pt>
              </c:strCache>
            </c:strRef>
          </c:tx>
          <c:invertIfNegative val="0"/>
          <c:dLbls>
            <c:delete val="1"/>
          </c:dLbls>
          <c:cat>
            <c:strRef>
              <c:f>'Enrolnt by Cohort static Graphs'!$G$37:$BG$37</c:f>
              <c:strCache>
                <c:ptCount val="11"/>
                <c:pt idx="0">
                  <c:v>2008-09</c:v>
                </c:pt>
                <c:pt idx="1">
                  <c:v>2009-10</c:v>
                </c:pt>
                <c:pt idx="2">
                  <c:v>2010-11</c:v>
                </c:pt>
                <c:pt idx="3">
                  <c:v>2011-12</c:v>
                </c:pt>
                <c:pt idx="4">
                  <c:v>2012-13</c:v>
                </c:pt>
                <c:pt idx="5">
                  <c:v>2013-14</c:v>
                </c:pt>
                <c:pt idx="6">
                  <c:v>2014-15</c:v>
                </c:pt>
                <c:pt idx="7">
                  <c:v>2015-16</c:v>
                </c:pt>
                <c:pt idx="8">
                  <c:v>2016-17</c:v>
                </c:pt>
                <c:pt idx="9">
                  <c:v>2017-18</c:v>
                </c:pt>
                <c:pt idx="10">
                  <c:v>2018-19</c:v>
                </c:pt>
              </c:strCache>
            </c:strRef>
          </c:cat>
          <c:val>
            <c:numRef>
              <c:f>'Enrolnt by Cohort static Graphs'!$G$38:$BG$38</c:f>
              <c:numCache>
                <c:formatCode>#,##0</c:formatCode>
                <c:ptCount val="11"/>
                <c:pt idx="0">
                  <c:v>102192</c:v>
                </c:pt>
                <c:pt idx="1">
                  <c:v>110566</c:v>
                </c:pt>
                <c:pt idx="2">
                  <c:v>103668</c:v>
                </c:pt>
                <c:pt idx="3">
                  <c:v>108813</c:v>
                </c:pt>
                <c:pt idx="4">
                  <c:v>120503</c:v>
                </c:pt>
                <c:pt idx="5">
                  <c:v>129805</c:v>
                </c:pt>
                <c:pt idx="6">
                  <c:v>133857</c:v>
                </c:pt>
                <c:pt idx="7">
                  <c:v>127610</c:v>
                </c:pt>
                <c:pt idx="8">
                  <c:v>124456</c:v>
                </c:pt>
                <c:pt idx="9">
                  <c:v>101453</c:v>
                </c:pt>
                <c:pt idx="10">
                  <c:v>100169</c:v>
                </c:pt>
              </c:numCache>
            </c:numRef>
          </c:val>
          <c:extLst>
            <c:ext xmlns:c16="http://schemas.microsoft.com/office/drawing/2014/chart" uri="{C3380CC4-5D6E-409C-BE32-E72D297353CC}">
              <c16:uniqueId val="{00000000-0668-4BAD-B503-9515F34C0C7A}"/>
            </c:ext>
          </c:extLst>
        </c:ser>
        <c:ser>
          <c:idx val="1"/>
          <c:order val="1"/>
          <c:tx>
            <c:strRef>
              <c:f>'Enrolnt by Cohort static Graphs'!$D$39</c:f>
              <c:strCache>
                <c:ptCount val="1"/>
                <c:pt idx="0">
                  <c:v>Other Undergrad Enrollment</c:v>
                </c:pt>
              </c:strCache>
            </c:strRef>
          </c:tx>
          <c:invertIfNegative val="0"/>
          <c:dLbls>
            <c:delete val="1"/>
          </c:dLbls>
          <c:cat>
            <c:strRef>
              <c:f>'Enrolnt by Cohort static Graphs'!$G$37:$BG$37</c:f>
              <c:strCache>
                <c:ptCount val="11"/>
                <c:pt idx="0">
                  <c:v>2008-09</c:v>
                </c:pt>
                <c:pt idx="1">
                  <c:v>2009-10</c:v>
                </c:pt>
                <c:pt idx="2">
                  <c:v>2010-11</c:v>
                </c:pt>
                <c:pt idx="3">
                  <c:v>2011-12</c:v>
                </c:pt>
                <c:pt idx="4">
                  <c:v>2012-13</c:v>
                </c:pt>
                <c:pt idx="5">
                  <c:v>2013-14</c:v>
                </c:pt>
                <c:pt idx="6">
                  <c:v>2014-15</c:v>
                </c:pt>
                <c:pt idx="7">
                  <c:v>2015-16</c:v>
                </c:pt>
                <c:pt idx="8">
                  <c:v>2016-17</c:v>
                </c:pt>
                <c:pt idx="9">
                  <c:v>2017-18</c:v>
                </c:pt>
                <c:pt idx="10">
                  <c:v>2018-19</c:v>
                </c:pt>
              </c:strCache>
            </c:strRef>
          </c:cat>
          <c:val>
            <c:numRef>
              <c:f>'Enrolnt by Cohort static Graphs'!$G$39:$BG$39</c:f>
              <c:numCache>
                <c:formatCode>#,##0</c:formatCode>
                <c:ptCount val="11"/>
                <c:pt idx="0">
                  <c:v>37747</c:v>
                </c:pt>
                <c:pt idx="1">
                  <c:v>43651</c:v>
                </c:pt>
                <c:pt idx="2">
                  <c:v>37997</c:v>
                </c:pt>
                <c:pt idx="3">
                  <c:v>42527</c:v>
                </c:pt>
                <c:pt idx="4">
                  <c:v>46571</c:v>
                </c:pt>
                <c:pt idx="5">
                  <c:v>51439</c:v>
                </c:pt>
                <c:pt idx="6">
                  <c:v>46293</c:v>
                </c:pt>
                <c:pt idx="7">
                  <c:v>44675</c:v>
                </c:pt>
                <c:pt idx="8">
                  <c:v>40924</c:v>
                </c:pt>
                <c:pt idx="9">
                  <c:v>34961</c:v>
                </c:pt>
                <c:pt idx="10">
                  <c:v>32366</c:v>
                </c:pt>
              </c:numCache>
            </c:numRef>
          </c:val>
          <c:extLst>
            <c:ext xmlns:c16="http://schemas.microsoft.com/office/drawing/2014/chart" uri="{C3380CC4-5D6E-409C-BE32-E72D297353CC}">
              <c16:uniqueId val="{00000001-0668-4BAD-B503-9515F34C0C7A}"/>
            </c:ext>
          </c:extLst>
        </c:ser>
        <c:ser>
          <c:idx val="2"/>
          <c:order val="2"/>
          <c:tx>
            <c:strRef>
              <c:f>'Enrolnt by Cohort static Graphs'!$D$40</c:f>
              <c:strCache>
                <c:ptCount val="1"/>
                <c:pt idx="0">
                  <c:v>Grad Enrollment</c:v>
                </c:pt>
              </c:strCache>
            </c:strRef>
          </c:tx>
          <c:invertIfNegative val="0"/>
          <c:dLbls>
            <c:delete val="1"/>
          </c:dLbls>
          <c:cat>
            <c:strRef>
              <c:f>'Enrolnt by Cohort static Graphs'!$G$37:$BG$37</c:f>
              <c:strCache>
                <c:ptCount val="11"/>
                <c:pt idx="0">
                  <c:v>2008-09</c:v>
                </c:pt>
                <c:pt idx="1">
                  <c:v>2009-10</c:v>
                </c:pt>
                <c:pt idx="2">
                  <c:v>2010-11</c:v>
                </c:pt>
                <c:pt idx="3">
                  <c:v>2011-12</c:v>
                </c:pt>
                <c:pt idx="4">
                  <c:v>2012-13</c:v>
                </c:pt>
                <c:pt idx="5">
                  <c:v>2013-14</c:v>
                </c:pt>
                <c:pt idx="6">
                  <c:v>2014-15</c:v>
                </c:pt>
                <c:pt idx="7">
                  <c:v>2015-16</c:v>
                </c:pt>
                <c:pt idx="8">
                  <c:v>2016-17</c:v>
                </c:pt>
                <c:pt idx="9">
                  <c:v>2017-18</c:v>
                </c:pt>
                <c:pt idx="10">
                  <c:v>2018-19</c:v>
                </c:pt>
              </c:strCache>
            </c:strRef>
          </c:cat>
          <c:val>
            <c:numRef>
              <c:f>'Enrolnt by Cohort static Graphs'!$G$40:$BG$40</c:f>
              <c:numCache>
                <c:formatCode>#,##0</c:formatCode>
                <c:ptCount val="11"/>
                <c:pt idx="0">
                  <c:v>43840</c:v>
                </c:pt>
                <c:pt idx="1">
                  <c:v>49082</c:v>
                </c:pt>
                <c:pt idx="2">
                  <c:v>44090</c:v>
                </c:pt>
                <c:pt idx="3">
                  <c:v>52491</c:v>
                </c:pt>
                <c:pt idx="4">
                  <c:v>60633</c:v>
                </c:pt>
                <c:pt idx="5">
                  <c:v>62954</c:v>
                </c:pt>
                <c:pt idx="6">
                  <c:v>63160</c:v>
                </c:pt>
                <c:pt idx="7">
                  <c:v>61787</c:v>
                </c:pt>
                <c:pt idx="8">
                  <c:v>64377</c:v>
                </c:pt>
                <c:pt idx="9">
                  <c:v>45598</c:v>
                </c:pt>
                <c:pt idx="10">
                  <c:v>48718</c:v>
                </c:pt>
              </c:numCache>
            </c:numRef>
          </c:val>
          <c:extLst>
            <c:ext xmlns:c16="http://schemas.microsoft.com/office/drawing/2014/chart" uri="{C3380CC4-5D6E-409C-BE32-E72D297353CC}">
              <c16:uniqueId val="{00000002-0668-4BAD-B503-9515F34C0C7A}"/>
            </c:ext>
          </c:extLst>
        </c:ser>
        <c:dLbls>
          <c:showLegendKey val="0"/>
          <c:showVal val="1"/>
          <c:showCatName val="0"/>
          <c:showSerName val="0"/>
          <c:showPercent val="0"/>
          <c:showBubbleSize val="0"/>
        </c:dLbls>
        <c:gapWidth val="150"/>
        <c:overlap val="100"/>
        <c:axId val="153255936"/>
        <c:axId val="153257472"/>
      </c:barChart>
      <c:catAx>
        <c:axId val="153255936"/>
        <c:scaling>
          <c:orientation val="minMax"/>
        </c:scaling>
        <c:delete val="0"/>
        <c:axPos val="b"/>
        <c:numFmt formatCode="General" sourceLinked="1"/>
        <c:majorTickMark val="out"/>
        <c:minorTickMark val="none"/>
        <c:tickLblPos val="nextTo"/>
        <c:txPr>
          <a:bodyPr/>
          <a:lstStyle/>
          <a:p>
            <a:pPr>
              <a:defRPr sz="1400"/>
            </a:pPr>
            <a:endParaRPr lang="en-US"/>
          </a:p>
        </c:txPr>
        <c:crossAx val="153257472"/>
        <c:crosses val="autoZero"/>
        <c:auto val="1"/>
        <c:lblAlgn val="ctr"/>
        <c:lblOffset val="100"/>
        <c:noMultiLvlLbl val="0"/>
      </c:catAx>
      <c:valAx>
        <c:axId val="153257472"/>
        <c:scaling>
          <c:orientation val="minMax"/>
        </c:scaling>
        <c:delete val="0"/>
        <c:axPos val="l"/>
        <c:majorGridlines/>
        <c:numFmt formatCode="0%" sourceLinked="1"/>
        <c:majorTickMark val="out"/>
        <c:minorTickMark val="none"/>
        <c:tickLblPos val="nextTo"/>
        <c:txPr>
          <a:bodyPr/>
          <a:lstStyle/>
          <a:p>
            <a:pPr>
              <a:defRPr sz="1400"/>
            </a:pPr>
            <a:endParaRPr lang="en-US"/>
          </a:p>
        </c:txPr>
        <c:crossAx val="153255936"/>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Unfunded Discount Rates in CCCU Schools</a:t>
            </a:r>
          </a:p>
          <a:p>
            <a:pPr>
              <a:defRPr/>
            </a:pPr>
            <a:r>
              <a:rPr lang="en-US" dirty="0"/>
              <a:t>Traditional Undergraduate Programs </a:t>
            </a:r>
          </a:p>
          <a:p>
            <a:pPr>
              <a:defRPr/>
            </a:pPr>
            <a:r>
              <a:rPr lang="en-US" dirty="0"/>
              <a:t>(2019-20 data is estimated)</a:t>
            </a:r>
          </a:p>
        </c:rich>
      </c:tx>
      <c:overlay val="0"/>
    </c:title>
    <c:autoTitleDeleted val="0"/>
    <c:plotArea>
      <c:layout/>
      <c:lineChart>
        <c:grouping val="standard"/>
        <c:varyColors val="0"/>
        <c:ser>
          <c:idx val="0"/>
          <c:order val="0"/>
          <c:tx>
            <c:strRef>
              <c:f>'E. Discount Rates'!$E$151</c:f>
              <c:strCache>
                <c:ptCount val="1"/>
                <c:pt idx="0">
                  <c:v>Minimum (CCCU)</c:v>
                </c:pt>
              </c:strCache>
            </c:strRef>
          </c:tx>
          <c:spPr>
            <a:ln w="38100">
              <a:solidFill>
                <a:srgbClr val="00B0F0"/>
              </a:solidFill>
            </a:ln>
          </c:spPr>
          <c:marker>
            <c:symbol val="diamond"/>
            <c:size val="7"/>
            <c:spPr>
              <a:solidFill>
                <a:schemeClr val="bg1"/>
              </a:solidFill>
              <a:ln>
                <a:solidFill>
                  <a:schemeClr val="tx1"/>
                </a:solidFill>
              </a:ln>
            </c:spPr>
          </c:marker>
          <c:dLbls>
            <c:delete val="1"/>
          </c:dLbls>
          <c:cat>
            <c:strRef>
              <c:f>'E. Discount Rates'!$BF$7:$CZ$7</c:f>
              <c:strCache>
                <c:ptCount val="20"/>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strCache>
            </c:strRef>
          </c:cat>
          <c:val>
            <c:numRef>
              <c:f>'E. Discount Rates'!$BF$151:$CZ$151</c:f>
              <c:numCache>
                <c:formatCode>0.0%</c:formatCode>
                <c:ptCount val="20"/>
                <c:pt idx="0">
                  <c:v>7.0000000000000007E-2</c:v>
                </c:pt>
                <c:pt idx="1">
                  <c:v>6.3E-2</c:v>
                </c:pt>
                <c:pt idx="2">
                  <c:v>7.5999999999999998E-2</c:v>
                </c:pt>
                <c:pt idx="3">
                  <c:v>8.4000000000000005E-2</c:v>
                </c:pt>
                <c:pt idx="4">
                  <c:v>8.5999999999999993E-2</c:v>
                </c:pt>
                <c:pt idx="5">
                  <c:v>0.114</c:v>
                </c:pt>
                <c:pt idx="6">
                  <c:v>6.8000000000000005E-2</c:v>
                </c:pt>
                <c:pt idx="7">
                  <c:v>9.6000000000000002E-2</c:v>
                </c:pt>
                <c:pt idx="8">
                  <c:v>0.11964686025414553</c:v>
                </c:pt>
                <c:pt idx="9">
                  <c:v>0.17816726003882097</c:v>
                </c:pt>
                <c:pt idx="10">
                  <c:v>0.15696233409556523</c:v>
                </c:pt>
                <c:pt idx="11">
                  <c:v>0.15994204886204086</c:v>
                </c:pt>
                <c:pt idx="12">
                  <c:v>0.1858898391818192</c:v>
                </c:pt>
                <c:pt idx="13">
                  <c:v>9.2083918109716525E-3</c:v>
                </c:pt>
                <c:pt idx="14">
                  <c:v>0.23158874114172487</c:v>
                </c:pt>
                <c:pt idx="15">
                  <c:v>0.24823520066573362</c:v>
                </c:pt>
                <c:pt idx="16">
                  <c:v>0.19274288536860276</c:v>
                </c:pt>
                <c:pt idx="17">
                  <c:v>0.26551163450044746</c:v>
                </c:pt>
                <c:pt idx="18">
                  <c:v>0.11501535649873705</c:v>
                </c:pt>
                <c:pt idx="19">
                  <c:v>0.18308613986851191</c:v>
                </c:pt>
              </c:numCache>
            </c:numRef>
          </c:val>
          <c:smooth val="0"/>
          <c:extLst>
            <c:ext xmlns:c16="http://schemas.microsoft.com/office/drawing/2014/chart" uri="{C3380CC4-5D6E-409C-BE32-E72D297353CC}">
              <c16:uniqueId val="{00000000-C761-4E31-A183-0BE33623F155}"/>
            </c:ext>
          </c:extLst>
        </c:ser>
        <c:ser>
          <c:idx val="1"/>
          <c:order val="1"/>
          <c:tx>
            <c:strRef>
              <c:f>'E. Discount Rates'!$E$153</c:f>
              <c:strCache>
                <c:ptCount val="1"/>
                <c:pt idx="0">
                  <c:v>First Quartile (CCCU)</c:v>
                </c:pt>
              </c:strCache>
            </c:strRef>
          </c:tx>
          <c:spPr>
            <a:ln w="38100">
              <a:solidFill>
                <a:srgbClr val="7030A0"/>
              </a:solidFill>
            </a:ln>
          </c:spPr>
          <c:marker>
            <c:symbol val="circle"/>
            <c:size val="8"/>
            <c:spPr>
              <a:solidFill>
                <a:srgbClr val="7030A0"/>
              </a:solidFill>
              <a:ln>
                <a:solidFill>
                  <a:schemeClr val="bg1"/>
                </a:solidFill>
              </a:ln>
            </c:spPr>
          </c:marker>
          <c:dLbls>
            <c:delete val="1"/>
          </c:dLbls>
          <c:cat>
            <c:strRef>
              <c:f>'E. Discount Rates'!$BF$7:$CZ$7</c:f>
              <c:strCache>
                <c:ptCount val="20"/>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strCache>
            </c:strRef>
          </c:cat>
          <c:val>
            <c:numRef>
              <c:f>'E. Discount Rates'!$BF$153:$CZ$153</c:f>
              <c:numCache>
                <c:formatCode>0.0%</c:formatCode>
                <c:ptCount val="20"/>
                <c:pt idx="0">
                  <c:v>0.20550000000000002</c:v>
                </c:pt>
                <c:pt idx="1">
                  <c:v>0.22525000000000001</c:v>
                </c:pt>
                <c:pt idx="2">
                  <c:v>0.22</c:v>
                </c:pt>
                <c:pt idx="3">
                  <c:v>0.2185</c:v>
                </c:pt>
                <c:pt idx="4">
                  <c:v>0.22800000000000001</c:v>
                </c:pt>
                <c:pt idx="5">
                  <c:v>0.23349999999999999</c:v>
                </c:pt>
                <c:pt idx="6">
                  <c:v>0.24149999999999999</c:v>
                </c:pt>
                <c:pt idx="7">
                  <c:v>0.25900000000000001</c:v>
                </c:pt>
                <c:pt idx="8">
                  <c:v>0.26374207592342025</c:v>
                </c:pt>
                <c:pt idx="9">
                  <c:v>0.27892985973202811</c:v>
                </c:pt>
                <c:pt idx="10">
                  <c:v>0.29029827565199956</c:v>
                </c:pt>
                <c:pt idx="11">
                  <c:v>0.29953964361133451</c:v>
                </c:pt>
                <c:pt idx="12">
                  <c:v>0.34009106018198265</c:v>
                </c:pt>
                <c:pt idx="13">
                  <c:v>0.33928625979142529</c:v>
                </c:pt>
                <c:pt idx="14">
                  <c:v>0.34266106905117111</c:v>
                </c:pt>
                <c:pt idx="15">
                  <c:v>0.35012624241958734</c:v>
                </c:pt>
                <c:pt idx="16">
                  <c:v>0.38532614560131084</c:v>
                </c:pt>
                <c:pt idx="17">
                  <c:v>0.40268519715578538</c:v>
                </c:pt>
                <c:pt idx="18">
                  <c:v>0.41461229570651559</c:v>
                </c:pt>
                <c:pt idx="19">
                  <c:v>0.41478832538650484</c:v>
                </c:pt>
              </c:numCache>
            </c:numRef>
          </c:val>
          <c:smooth val="0"/>
          <c:extLst>
            <c:ext xmlns:c16="http://schemas.microsoft.com/office/drawing/2014/chart" uri="{C3380CC4-5D6E-409C-BE32-E72D297353CC}">
              <c16:uniqueId val="{00000001-C761-4E31-A183-0BE33623F155}"/>
            </c:ext>
          </c:extLst>
        </c:ser>
        <c:ser>
          <c:idx val="3"/>
          <c:order val="3"/>
          <c:tx>
            <c:strRef>
              <c:f>'E. Discount Rates'!$E$155</c:f>
              <c:strCache>
                <c:ptCount val="1"/>
                <c:pt idx="0">
                  <c:v>Third Quartile (CCCU)</c:v>
                </c:pt>
              </c:strCache>
            </c:strRef>
          </c:tx>
          <c:spPr>
            <a:ln w="38100">
              <a:solidFill>
                <a:srgbClr val="CC9900"/>
              </a:solidFill>
            </a:ln>
          </c:spPr>
          <c:marker>
            <c:symbol val="triangle"/>
            <c:size val="7"/>
            <c:spPr>
              <a:solidFill>
                <a:srgbClr val="CC9900"/>
              </a:solidFill>
              <a:ln>
                <a:solidFill>
                  <a:schemeClr val="bg2">
                    <a:lumMod val="10000"/>
                  </a:schemeClr>
                </a:solidFill>
              </a:ln>
            </c:spPr>
          </c:marker>
          <c:dLbls>
            <c:delete val="1"/>
          </c:dLbls>
          <c:cat>
            <c:strRef>
              <c:f>'E. Discount Rates'!$BF$7:$CZ$7</c:f>
              <c:strCache>
                <c:ptCount val="20"/>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strCache>
            </c:strRef>
          </c:cat>
          <c:val>
            <c:numRef>
              <c:f>'E. Discount Rates'!$BF$155:$CZ$155</c:f>
              <c:numCache>
                <c:formatCode>0.0%</c:formatCode>
                <c:ptCount val="20"/>
                <c:pt idx="0">
                  <c:v>0.29749999999999999</c:v>
                </c:pt>
                <c:pt idx="1">
                  <c:v>0.312</c:v>
                </c:pt>
                <c:pt idx="2">
                  <c:v>0.316</c:v>
                </c:pt>
                <c:pt idx="3">
                  <c:v>0.32374999999999998</c:v>
                </c:pt>
                <c:pt idx="4">
                  <c:v>0.33600000000000002</c:v>
                </c:pt>
                <c:pt idx="5">
                  <c:v>0.33400000000000002</c:v>
                </c:pt>
                <c:pt idx="6">
                  <c:v>0.33950000000000002</c:v>
                </c:pt>
                <c:pt idx="7">
                  <c:v>0.34350000000000003</c:v>
                </c:pt>
                <c:pt idx="8">
                  <c:v>0.35725289632762358</c:v>
                </c:pt>
                <c:pt idx="9">
                  <c:v>0.38468459706737235</c:v>
                </c:pt>
                <c:pt idx="10">
                  <c:v>0.39640901133531692</c:v>
                </c:pt>
                <c:pt idx="11">
                  <c:v>0.40733883989061642</c:v>
                </c:pt>
                <c:pt idx="12">
                  <c:v>0.4373347743403147</c:v>
                </c:pt>
                <c:pt idx="13">
                  <c:v>0.44940740841830984</c:v>
                </c:pt>
                <c:pt idx="14">
                  <c:v>0.46317581733545787</c:v>
                </c:pt>
                <c:pt idx="15">
                  <c:v>0.4640818131642076</c:v>
                </c:pt>
                <c:pt idx="16">
                  <c:v>0.46696844192330045</c:v>
                </c:pt>
                <c:pt idx="17">
                  <c:v>0.47393330812142609</c:v>
                </c:pt>
                <c:pt idx="18">
                  <c:v>0.50036807567438446</c:v>
                </c:pt>
                <c:pt idx="19">
                  <c:v>0.49348429822687462</c:v>
                </c:pt>
              </c:numCache>
            </c:numRef>
          </c:val>
          <c:smooth val="0"/>
          <c:extLst>
            <c:ext xmlns:c16="http://schemas.microsoft.com/office/drawing/2014/chart" uri="{C3380CC4-5D6E-409C-BE32-E72D297353CC}">
              <c16:uniqueId val="{00000002-C761-4E31-A183-0BE33623F155}"/>
            </c:ext>
          </c:extLst>
        </c:ser>
        <c:ser>
          <c:idx val="4"/>
          <c:order val="4"/>
          <c:tx>
            <c:strRef>
              <c:f>'E. Discount Rates'!$E$156</c:f>
              <c:strCache>
                <c:ptCount val="1"/>
                <c:pt idx="0">
                  <c:v>Fourth Quartile (CCCU maximum)</c:v>
                </c:pt>
              </c:strCache>
            </c:strRef>
          </c:tx>
          <c:spPr>
            <a:ln w="38100">
              <a:solidFill>
                <a:schemeClr val="bg1">
                  <a:lumMod val="65000"/>
                </a:schemeClr>
              </a:solidFill>
            </a:ln>
          </c:spPr>
          <c:marker>
            <c:symbol val="square"/>
            <c:size val="5"/>
            <c:spPr>
              <a:solidFill>
                <a:schemeClr val="accent5"/>
              </a:solidFill>
              <a:ln>
                <a:solidFill>
                  <a:schemeClr val="tx1"/>
                </a:solidFill>
              </a:ln>
            </c:spPr>
          </c:marker>
          <c:dLbls>
            <c:delete val="1"/>
          </c:dLbls>
          <c:cat>
            <c:strRef>
              <c:f>'E. Discount Rates'!$BF$7:$CZ$7</c:f>
              <c:strCache>
                <c:ptCount val="20"/>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strCache>
            </c:strRef>
          </c:cat>
          <c:val>
            <c:numRef>
              <c:f>'E. Discount Rates'!$BF$156:$CZ$156</c:f>
              <c:numCache>
                <c:formatCode>0.0%</c:formatCode>
                <c:ptCount val="20"/>
                <c:pt idx="0">
                  <c:v>0.49299999999999999</c:v>
                </c:pt>
                <c:pt idx="1">
                  <c:v>0.38300000000000001</c:v>
                </c:pt>
                <c:pt idx="2">
                  <c:v>0.42399999999999999</c:v>
                </c:pt>
                <c:pt idx="3">
                  <c:v>0.55300000000000005</c:v>
                </c:pt>
                <c:pt idx="4">
                  <c:v>0.53900000000000003</c:v>
                </c:pt>
                <c:pt idx="5">
                  <c:v>0.495</c:v>
                </c:pt>
                <c:pt idx="6">
                  <c:v>0.46</c:v>
                </c:pt>
                <c:pt idx="7">
                  <c:v>0.55100000000000005</c:v>
                </c:pt>
                <c:pt idx="8">
                  <c:v>0.59147538653245701</c:v>
                </c:pt>
                <c:pt idx="9">
                  <c:v>0.65891557724516336</c:v>
                </c:pt>
                <c:pt idx="10">
                  <c:v>0.68388743658648787</c:v>
                </c:pt>
                <c:pt idx="11">
                  <c:v>0.70926102362204724</c:v>
                </c:pt>
                <c:pt idx="12">
                  <c:v>0.55474357752037695</c:v>
                </c:pt>
                <c:pt idx="13">
                  <c:v>0.53606214648316652</c:v>
                </c:pt>
                <c:pt idx="14">
                  <c:v>0.6788680050771676</c:v>
                </c:pt>
                <c:pt idx="15">
                  <c:v>0.60575908552712887</c:v>
                </c:pt>
                <c:pt idx="16">
                  <c:v>0.62922615421123362</c:v>
                </c:pt>
                <c:pt idx="17">
                  <c:v>0.59518751197655684</c:v>
                </c:pt>
                <c:pt idx="18">
                  <c:v>0.60844858704791216</c:v>
                </c:pt>
                <c:pt idx="19">
                  <c:v>0.63604651162790693</c:v>
                </c:pt>
              </c:numCache>
            </c:numRef>
          </c:val>
          <c:smooth val="0"/>
          <c:extLst>
            <c:ext xmlns:c16="http://schemas.microsoft.com/office/drawing/2014/chart" uri="{C3380CC4-5D6E-409C-BE32-E72D297353CC}">
              <c16:uniqueId val="{00000003-C761-4E31-A183-0BE33623F155}"/>
            </c:ext>
          </c:extLst>
        </c:ser>
        <c:dLbls>
          <c:showLegendKey val="0"/>
          <c:showVal val="1"/>
          <c:showCatName val="0"/>
          <c:showSerName val="0"/>
          <c:showPercent val="0"/>
          <c:showBubbleSize val="0"/>
        </c:dLbls>
        <c:marker val="1"/>
        <c:smooth val="0"/>
        <c:axId val="143897344"/>
        <c:axId val="143898880"/>
      </c:lineChart>
      <c:lineChart>
        <c:grouping val="standard"/>
        <c:varyColors val="0"/>
        <c:ser>
          <c:idx val="2"/>
          <c:order val="2"/>
          <c:tx>
            <c:strRef>
              <c:f>'E. Discount Rates'!$E$154</c:f>
              <c:strCache>
                <c:ptCount val="1"/>
                <c:pt idx="0">
                  <c:v>Second Quartile (CCCU median)</c:v>
                </c:pt>
              </c:strCache>
            </c:strRef>
          </c:tx>
          <c:spPr>
            <a:ln w="38100">
              <a:solidFill>
                <a:srgbClr val="92D050"/>
              </a:solidFill>
            </a:ln>
          </c:spPr>
          <c:marker>
            <c:symbol val="x"/>
            <c:size val="9"/>
            <c:spPr>
              <a:ln>
                <a:solidFill>
                  <a:schemeClr val="accent3">
                    <a:lumMod val="50000"/>
                  </a:schemeClr>
                </a:solidFill>
              </a:ln>
            </c:spPr>
          </c:marker>
          <c:cat>
            <c:strRef>
              <c:f>'E. Discount Rates'!$BF$7:$CZ$7</c:f>
              <c:strCache>
                <c:ptCount val="20"/>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strCache>
            </c:strRef>
          </c:cat>
          <c:val>
            <c:numRef>
              <c:f>'E. Discount Rates'!$BF$154:$CZ$154</c:f>
              <c:numCache>
                <c:formatCode>0.0%</c:formatCode>
                <c:ptCount val="20"/>
                <c:pt idx="0">
                  <c:v>0.25800000000000001</c:v>
                </c:pt>
                <c:pt idx="1">
                  <c:v>0.25650000000000001</c:v>
                </c:pt>
                <c:pt idx="2">
                  <c:v>0.254</c:v>
                </c:pt>
                <c:pt idx="3">
                  <c:v>0.25600000000000001</c:v>
                </c:pt>
                <c:pt idx="4">
                  <c:v>0.27100000000000002</c:v>
                </c:pt>
                <c:pt idx="5">
                  <c:v>0.27</c:v>
                </c:pt>
                <c:pt idx="6">
                  <c:v>0.29299999999999998</c:v>
                </c:pt>
                <c:pt idx="7">
                  <c:v>0.29599999999999999</c:v>
                </c:pt>
                <c:pt idx="8">
                  <c:v>0.31901369710096067</c:v>
                </c:pt>
                <c:pt idx="9">
                  <c:v>0.32960059314159551</c:v>
                </c:pt>
                <c:pt idx="10">
                  <c:v>0.35326688624865077</c:v>
                </c:pt>
                <c:pt idx="11">
                  <c:v>0.36645113422524617</c:v>
                </c:pt>
                <c:pt idx="12">
                  <c:v>0.38972012131734668</c:v>
                </c:pt>
                <c:pt idx="13">
                  <c:v>0.39625322944505958</c:v>
                </c:pt>
                <c:pt idx="14">
                  <c:v>0.39998381481481482</c:v>
                </c:pt>
                <c:pt idx="15">
                  <c:v>0.40521801191592238</c:v>
                </c:pt>
                <c:pt idx="16">
                  <c:v>0.41963619463375035</c:v>
                </c:pt>
                <c:pt idx="17">
                  <c:v>0.43260188443006242</c:v>
                </c:pt>
                <c:pt idx="18">
                  <c:v>0.44748930434403433</c:v>
                </c:pt>
                <c:pt idx="19">
                  <c:v>0.46545987999909499</c:v>
                </c:pt>
              </c:numCache>
            </c:numRef>
          </c:val>
          <c:smooth val="0"/>
          <c:extLst>
            <c:ext xmlns:c16="http://schemas.microsoft.com/office/drawing/2014/chart" uri="{C3380CC4-5D6E-409C-BE32-E72D297353CC}">
              <c16:uniqueId val="{00000005-C761-4E31-A183-0BE33623F155}"/>
            </c:ext>
          </c:extLst>
        </c:ser>
        <c:dLbls>
          <c:showLegendKey val="0"/>
          <c:showVal val="0"/>
          <c:showCatName val="0"/>
          <c:showSerName val="0"/>
          <c:showPercent val="0"/>
          <c:showBubbleSize val="0"/>
        </c:dLbls>
        <c:marker val="1"/>
        <c:smooth val="0"/>
        <c:axId val="1100827688"/>
        <c:axId val="1100816536"/>
      </c:lineChart>
      <c:catAx>
        <c:axId val="143897344"/>
        <c:scaling>
          <c:orientation val="minMax"/>
        </c:scaling>
        <c:delete val="0"/>
        <c:axPos val="b"/>
        <c:numFmt formatCode="General" sourceLinked="0"/>
        <c:majorTickMark val="out"/>
        <c:minorTickMark val="none"/>
        <c:tickLblPos val="nextTo"/>
        <c:crossAx val="143898880"/>
        <c:crosses val="autoZero"/>
        <c:auto val="1"/>
        <c:lblAlgn val="ctr"/>
        <c:lblOffset val="100"/>
        <c:noMultiLvlLbl val="0"/>
      </c:catAx>
      <c:valAx>
        <c:axId val="143898880"/>
        <c:scaling>
          <c:orientation val="minMax"/>
          <c:max val="0.8"/>
          <c:min val="0"/>
        </c:scaling>
        <c:delete val="0"/>
        <c:axPos val="l"/>
        <c:majorGridlines/>
        <c:numFmt formatCode="0%" sourceLinked="0"/>
        <c:majorTickMark val="out"/>
        <c:minorTickMark val="none"/>
        <c:tickLblPos val="nextTo"/>
        <c:crossAx val="143897344"/>
        <c:crosses val="autoZero"/>
        <c:crossBetween val="between"/>
      </c:valAx>
      <c:valAx>
        <c:axId val="1100816536"/>
        <c:scaling>
          <c:orientation val="minMax"/>
          <c:max val="0.8"/>
        </c:scaling>
        <c:delete val="0"/>
        <c:axPos val="r"/>
        <c:numFmt formatCode="0%" sourceLinked="0"/>
        <c:majorTickMark val="out"/>
        <c:minorTickMark val="none"/>
        <c:tickLblPos val="nextTo"/>
        <c:crossAx val="1100827688"/>
        <c:crosses val="max"/>
        <c:crossBetween val="between"/>
      </c:valAx>
      <c:catAx>
        <c:axId val="1100827688"/>
        <c:scaling>
          <c:orientation val="minMax"/>
        </c:scaling>
        <c:delete val="1"/>
        <c:axPos val="b"/>
        <c:numFmt formatCode="General" sourceLinked="1"/>
        <c:majorTickMark val="out"/>
        <c:minorTickMark val="none"/>
        <c:tickLblPos val="nextTo"/>
        <c:crossAx val="1100816536"/>
        <c:crosses val="autoZero"/>
        <c:auto val="1"/>
        <c:lblAlgn val="ctr"/>
        <c:lblOffset val="100"/>
        <c:noMultiLvlLbl val="0"/>
      </c:catAx>
    </c:plotArea>
    <c:legend>
      <c:legendPos val="b"/>
      <c:overlay val="0"/>
    </c:legend>
    <c:plotVisOnly val="1"/>
    <c:dispBlanksAs val="gap"/>
    <c:showDLblsOverMax val="0"/>
  </c:chart>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NACUBO Discount Rates in CCCU Schools</a:t>
            </a:r>
          </a:p>
          <a:p>
            <a:pPr>
              <a:defRPr/>
            </a:pPr>
            <a:r>
              <a:rPr lang="en-US" dirty="0"/>
              <a:t>Traditional Undergraduate Programs </a:t>
            </a:r>
          </a:p>
          <a:p>
            <a:pPr>
              <a:defRPr/>
            </a:pPr>
            <a:r>
              <a:rPr lang="en-US" dirty="0"/>
              <a:t>(2019-20 data is estimated)</a:t>
            </a:r>
          </a:p>
        </c:rich>
      </c:tx>
      <c:overlay val="0"/>
    </c:title>
    <c:autoTitleDeleted val="0"/>
    <c:plotArea>
      <c:layout/>
      <c:lineChart>
        <c:grouping val="standard"/>
        <c:varyColors val="0"/>
        <c:ser>
          <c:idx val="0"/>
          <c:order val="0"/>
          <c:tx>
            <c:strRef>
              <c:f>'E. Discount Rates'!$E$151</c:f>
              <c:strCache>
                <c:ptCount val="1"/>
                <c:pt idx="0">
                  <c:v>Minimum (CCCU)</c:v>
                </c:pt>
              </c:strCache>
            </c:strRef>
          </c:tx>
          <c:spPr>
            <a:ln w="38100">
              <a:solidFill>
                <a:srgbClr val="00B0F0"/>
              </a:solidFill>
            </a:ln>
          </c:spPr>
          <c:marker>
            <c:symbol val="diamond"/>
            <c:size val="7"/>
            <c:spPr>
              <a:solidFill>
                <a:schemeClr val="bg1"/>
              </a:solidFill>
              <a:ln>
                <a:solidFill>
                  <a:schemeClr val="tx1"/>
                </a:solidFill>
              </a:ln>
            </c:spPr>
          </c:marker>
          <c:cat>
            <c:strRef>
              <c:f>'E. Discount Rates'!$EV$7:$GP$7</c:f>
              <c:strCache>
                <c:ptCount val="20"/>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strCache>
            </c:strRef>
          </c:cat>
          <c:val>
            <c:numRef>
              <c:f>'E. Discount Rates'!$EV$151:$GP$151</c:f>
              <c:numCache>
                <c:formatCode>0.0%</c:formatCode>
                <c:ptCount val="20"/>
                <c:pt idx="0">
                  <c:v>9.2999999999999999E-2</c:v>
                </c:pt>
                <c:pt idx="1">
                  <c:v>8.5999999999999993E-2</c:v>
                </c:pt>
                <c:pt idx="2">
                  <c:v>9.7000000000000003E-2</c:v>
                </c:pt>
                <c:pt idx="3">
                  <c:v>0.10199999999999999</c:v>
                </c:pt>
                <c:pt idx="4">
                  <c:v>9.4E-2</c:v>
                </c:pt>
                <c:pt idx="5">
                  <c:v>0.13400000000000001</c:v>
                </c:pt>
                <c:pt idx="6">
                  <c:v>9.8000000000000004E-2</c:v>
                </c:pt>
                <c:pt idx="7">
                  <c:v>0.10199999999999999</c:v>
                </c:pt>
                <c:pt idx="8">
                  <c:v>0.17148442237028919</c:v>
                </c:pt>
                <c:pt idx="9">
                  <c:v>0.18180094512037212</c:v>
                </c:pt>
                <c:pt idx="10">
                  <c:v>0.16346152450833429</c:v>
                </c:pt>
                <c:pt idx="11">
                  <c:v>0.18076787563924551</c:v>
                </c:pt>
                <c:pt idx="12">
                  <c:v>0.1906262151454067</c:v>
                </c:pt>
                <c:pt idx="13">
                  <c:v>0.20966556568493447</c:v>
                </c:pt>
                <c:pt idx="14">
                  <c:v>0.25719088343354241</c:v>
                </c:pt>
                <c:pt idx="15">
                  <c:v>0.25247357869652381</c:v>
                </c:pt>
                <c:pt idx="16">
                  <c:v>0.19426692235807783</c:v>
                </c:pt>
                <c:pt idx="17">
                  <c:v>0.29919054873140777</c:v>
                </c:pt>
                <c:pt idx="18">
                  <c:v>0.18656304520418737</c:v>
                </c:pt>
                <c:pt idx="19">
                  <c:v>0.18655559694420998</c:v>
                </c:pt>
              </c:numCache>
            </c:numRef>
          </c:val>
          <c:smooth val="0"/>
          <c:extLst>
            <c:ext xmlns:c16="http://schemas.microsoft.com/office/drawing/2014/chart" uri="{C3380CC4-5D6E-409C-BE32-E72D297353CC}">
              <c16:uniqueId val="{00000000-9739-4703-9D30-8773743600AA}"/>
            </c:ext>
          </c:extLst>
        </c:ser>
        <c:ser>
          <c:idx val="1"/>
          <c:order val="1"/>
          <c:tx>
            <c:strRef>
              <c:f>'E. Discount Rates'!$E$153</c:f>
              <c:strCache>
                <c:ptCount val="1"/>
                <c:pt idx="0">
                  <c:v>First Quartile (CCCU)</c:v>
                </c:pt>
              </c:strCache>
            </c:strRef>
          </c:tx>
          <c:spPr>
            <a:ln w="38100">
              <a:solidFill>
                <a:srgbClr val="7030A0"/>
              </a:solidFill>
            </a:ln>
          </c:spPr>
          <c:marker>
            <c:symbol val="circle"/>
            <c:size val="8"/>
            <c:spPr>
              <a:solidFill>
                <a:srgbClr val="7030A0"/>
              </a:solidFill>
              <a:ln>
                <a:solidFill>
                  <a:schemeClr val="bg1"/>
                </a:solidFill>
              </a:ln>
            </c:spPr>
          </c:marker>
          <c:cat>
            <c:strRef>
              <c:f>'E. Discount Rates'!$EV$7:$GP$7</c:f>
              <c:strCache>
                <c:ptCount val="20"/>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strCache>
            </c:strRef>
          </c:cat>
          <c:val>
            <c:numRef>
              <c:f>'E. Discount Rates'!$EV$153:$GP$153</c:f>
              <c:numCache>
                <c:formatCode>0.0%</c:formatCode>
                <c:ptCount val="20"/>
                <c:pt idx="0">
                  <c:v>0.26500000000000001</c:v>
                </c:pt>
                <c:pt idx="1">
                  <c:v>0.25475000000000003</c:v>
                </c:pt>
                <c:pt idx="2">
                  <c:v>0.251</c:v>
                </c:pt>
                <c:pt idx="3">
                  <c:v>0.24975</c:v>
                </c:pt>
                <c:pt idx="4">
                  <c:v>0.25175000000000003</c:v>
                </c:pt>
                <c:pt idx="5">
                  <c:v>0.26550000000000001</c:v>
                </c:pt>
                <c:pt idx="6">
                  <c:v>0.26500000000000001</c:v>
                </c:pt>
                <c:pt idx="7">
                  <c:v>0.28100000000000003</c:v>
                </c:pt>
                <c:pt idx="8">
                  <c:v>0.28355989715007202</c:v>
                </c:pt>
                <c:pt idx="9">
                  <c:v>0.31200231980433552</c:v>
                </c:pt>
                <c:pt idx="10">
                  <c:v>0.32662051356486266</c:v>
                </c:pt>
                <c:pt idx="11">
                  <c:v>0.33400638149486128</c:v>
                </c:pt>
                <c:pt idx="12">
                  <c:v>0.36938573793711504</c:v>
                </c:pt>
                <c:pt idx="13">
                  <c:v>0.36319353172461322</c:v>
                </c:pt>
                <c:pt idx="14">
                  <c:v>0.36685283239794148</c:v>
                </c:pt>
                <c:pt idx="15">
                  <c:v>0.37388740757214778</c:v>
                </c:pt>
                <c:pt idx="16">
                  <c:v>0.41335445123834375</c:v>
                </c:pt>
                <c:pt idx="17">
                  <c:v>0.43357021213981273</c:v>
                </c:pt>
                <c:pt idx="18">
                  <c:v>0.4407156578964917</c:v>
                </c:pt>
                <c:pt idx="19">
                  <c:v>0.4513796731864323</c:v>
                </c:pt>
              </c:numCache>
            </c:numRef>
          </c:val>
          <c:smooth val="0"/>
          <c:extLst>
            <c:ext xmlns:c16="http://schemas.microsoft.com/office/drawing/2014/chart" uri="{C3380CC4-5D6E-409C-BE32-E72D297353CC}">
              <c16:uniqueId val="{00000001-9739-4703-9D30-8773743600AA}"/>
            </c:ext>
          </c:extLst>
        </c:ser>
        <c:ser>
          <c:idx val="3"/>
          <c:order val="3"/>
          <c:tx>
            <c:strRef>
              <c:f>'E. Discount Rates'!$E$155</c:f>
              <c:strCache>
                <c:ptCount val="1"/>
                <c:pt idx="0">
                  <c:v>Third Quartile (CCCU)</c:v>
                </c:pt>
              </c:strCache>
            </c:strRef>
          </c:tx>
          <c:spPr>
            <a:ln w="38100">
              <a:solidFill>
                <a:srgbClr val="CC9900"/>
              </a:solidFill>
            </a:ln>
          </c:spPr>
          <c:marker>
            <c:symbol val="triangle"/>
            <c:size val="7"/>
            <c:spPr>
              <a:solidFill>
                <a:srgbClr val="CC9900"/>
              </a:solidFill>
              <a:ln>
                <a:solidFill>
                  <a:schemeClr val="tx1"/>
                </a:solidFill>
              </a:ln>
            </c:spPr>
          </c:marker>
          <c:cat>
            <c:strRef>
              <c:f>'E. Discount Rates'!$EV$7:$GP$7</c:f>
              <c:strCache>
                <c:ptCount val="20"/>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strCache>
            </c:strRef>
          </c:cat>
          <c:val>
            <c:numRef>
              <c:f>'E. Discount Rates'!$EV$155:$GP$155</c:f>
              <c:numCache>
                <c:formatCode>0.0%</c:formatCode>
                <c:ptCount val="20"/>
                <c:pt idx="0">
                  <c:v>0.35449999999999998</c:v>
                </c:pt>
                <c:pt idx="1">
                  <c:v>0.34499999999999997</c:v>
                </c:pt>
                <c:pt idx="2">
                  <c:v>0.33700000000000002</c:v>
                </c:pt>
                <c:pt idx="3">
                  <c:v>0.34325</c:v>
                </c:pt>
                <c:pt idx="4">
                  <c:v>0.372</c:v>
                </c:pt>
                <c:pt idx="5">
                  <c:v>0.35899999999999999</c:v>
                </c:pt>
                <c:pt idx="6">
                  <c:v>0.35499999999999998</c:v>
                </c:pt>
                <c:pt idx="7">
                  <c:v>0.3725</c:v>
                </c:pt>
                <c:pt idx="8">
                  <c:v>0.39252963444326372</c:v>
                </c:pt>
                <c:pt idx="9">
                  <c:v>0.40704216775264085</c:v>
                </c:pt>
                <c:pt idx="10">
                  <c:v>0.43098111619245472</c:v>
                </c:pt>
                <c:pt idx="11">
                  <c:v>0.4283493490676582</c:v>
                </c:pt>
                <c:pt idx="12">
                  <c:v>0.456248725269505</c:v>
                </c:pt>
                <c:pt idx="13">
                  <c:v>0.46837525512803074</c:v>
                </c:pt>
                <c:pt idx="14">
                  <c:v>0.49480554805279736</c:v>
                </c:pt>
                <c:pt idx="15">
                  <c:v>0.47722396021763913</c:v>
                </c:pt>
                <c:pt idx="16">
                  <c:v>0.50573714557794325</c:v>
                </c:pt>
                <c:pt idx="17">
                  <c:v>0.50347716625034533</c:v>
                </c:pt>
                <c:pt idx="18">
                  <c:v>0.52896274265866805</c:v>
                </c:pt>
                <c:pt idx="19">
                  <c:v>0.5171548356843908</c:v>
                </c:pt>
              </c:numCache>
            </c:numRef>
          </c:val>
          <c:smooth val="0"/>
          <c:extLst>
            <c:ext xmlns:c16="http://schemas.microsoft.com/office/drawing/2014/chart" uri="{C3380CC4-5D6E-409C-BE32-E72D297353CC}">
              <c16:uniqueId val="{00000002-9739-4703-9D30-8773743600AA}"/>
            </c:ext>
          </c:extLst>
        </c:ser>
        <c:ser>
          <c:idx val="4"/>
          <c:order val="4"/>
          <c:tx>
            <c:strRef>
              <c:f>'E. Discount Rates'!$E$156</c:f>
              <c:strCache>
                <c:ptCount val="1"/>
                <c:pt idx="0">
                  <c:v>Fourth Quartile (CCCU maximum)</c:v>
                </c:pt>
              </c:strCache>
            </c:strRef>
          </c:tx>
          <c:spPr>
            <a:ln w="38100">
              <a:solidFill>
                <a:schemeClr val="bg1">
                  <a:lumMod val="65000"/>
                </a:schemeClr>
              </a:solidFill>
            </a:ln>
          </c:spPr>
          <c:marker>
            <c:symbol val="square"/>
            <c:size val="5"/>
            <c:spPr>
              <a:solidFill>
                <a:schemeClr val="accent5"/>
              </a:solidFill>
              <a:ln>
                <a:solidFill>
                  <a:schemeClr val="tx1"/>
                </a:solidFill>
              </a:ln>
            </c:spPr>
          </c:marker>
          <c:cat>
            <c:strRef>
              <c:f>'E. Discount Rates'!$EV$7:$GP$7</c:f>
              <c:strCache>
                <c:ptCount val="20"/>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strCache>
            </c:strRef>
          </c:cat>
          <c:val>
            <c:numRef>
              <c:f>'E. Discount Rates'!$EV$156:$GP$156</c:f>
              <c:numCache>
                <c:formatCode>0.0%</c:formatCode>
                <c:ptCount val="20"/>
                <c:pt idx="0">
                  <c:v>0.49299999999999999</c:v>
                </c:pt>
                <c:pt idx="1">
                  <c:v>0.53</c:v>
                </c:pt>
                <c:pt idx="2">
                  <c:v>0.44400000000000001</c:v>
                </c:pt>
                <c:pt idx="3">
                  <c:v>0.57999999999999996</c:v>
                </c:pt>
                <c:pt idx="4">
                  <c:v>0.56699999999999995</c:v>
                </c:pt>
                <c:pt idx="5">
                  <c:v>0.52</c:v>
                </c:pt>
                <c:pt idx="6">
                  <c:v>0.48899999999999999</c:v>
                </c:pt>
                <c:pt idx="7">
                  <c:v>0.60199999999999998</c:v>
                </c:pt>
                <c:pt idx="8">
                  <c:v>0.61678194514759244</c:v>
                </c:pt>
                <c:pt idx="9">
                  <c:v>0.69248248276663948</c:v>
                </c:pt>
                <c:pt idx="10">
                  <c:v>0.73848150331799789</c:v>
                </c:pt>
                <c:pt idx="11">
                  <c:v>0.73628326377952757</c:v>
                </c:pt>
                <c:pt idx="12">
                  <c:v>0.57835038379273929</c:v>
                </c:pt>
                <c:pt idx="13">
                  <c:v>0.69262701119056214</c:v>
                </c:pt>
                <c:pt idx="14">
                  <c:v>0.71847029361428005</c:v>
                </c:pt>
                <c:pt idx="15">
                  <c:v>0.61820219725706804</c:v>
                </c:pt>
                <c:pt idx="16">
                  <c:v>0.67077179730507008</c:v>
                </c:pt>
                <c:pt idx="17">
                  <c:v>0.61019214223144813</c:v>
                </c:pt>
                <c:pt idx="18">
                  <c:v>0.64046763920085059</c:v>
                </c:pt>
                <c:pt idx="19">
                  <c:v>0.64186046511627903</c:v>
                </c:pt>
              </c:numCache>
            </c:numRef>
          </c:val>
          <c:smooth val="0"/>
          <c:extLst>
            <c:ext xmlns:c16="http://schemas.microsoft.com/office/drawing/2014/chart" uri="{C3380CC4-5D6E-409C-BE32-E72D297353CC}">
              <c16:uniqueId val="{00000003-9739-4703-9D30-8773743600AA}"/>
            </c:ext>
          </c:extLst>
        </c:ser>
        <c:dLbls>
          <c:showLegendKey val="0"/>
          <c:showVal val="0"/>
          <c:showCatName val="0"/>
          <c:showSerName val="0"/>
          <c:showPercent val="0"/>
          <c:showBubbleSize val="0"/>
        </c:dLbls>
        <c:marker val="1"/>
        <c:smooth val="0"/>
        <c:axId val="144503168"/>
        <c:axId val="144504704"/>
      </c:lineChart>
      <c:lineChart>
        <c:grouping val="standard"/>
        <c:varyColors val="0"/>
        <c:ser>
          <c:idx val="2"/>
          <c:order val="2"/>
          <c:tx>
            <c:strRef>
              <c:f>'E. Discount Rates'!$E$154</c:f>
              <c:strCache>
                <c:ptCount val="1"/>
                <c:pt idx="0">
                  <c:v>Second Quartile (CCCU median)</c:v>
                </c:pt>
              </c:strCache>
            </c:strRef>
          </c:tx>
          <c:spPr>
            <a:ln w="38100">
              <a:solidFill>
                <a:srgbClr val="92D050"/>
              </a:solidFill>
            </a:ln>
          </c:spPr>
          <c:marker>
            <c:symbol val="x"/>
            <c:size val="9"/>
            <c:spPr>
              <a:ln>
                <a:solidFill>
                  <a:schemeClr val="accent3">
                    <a:lumMod val="50000"/>
                  </a:schemeClr>
                </a:solidFill>
              </a:ln>
            </c:spPr>
          </c:marker>
          <c:cat>
            <c:strRef>
              <c:f>'E. Discount Rates'!$EV$7:$GP$7</c:f>
              <c:strCache>
                <c:ptCount val="20"/>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strCache>
            </c:strRef>
          </c:cat>
          <c:val>
            <c:numRef>
              <c:f>'E. Discount Rates'!$EV$154:$GP$154</c:f>
              <c:numCache>
                <c:formatCode>0.0%</c:formatCode>
                <c:ptCount val="20"/>
                <c:pt idx="0">
                  <c:v>0.29299999999999998</c:v>
                </c:pt>
                <c:pt idx="1">
                  <c:v>0.307</c:v>
                </c:pt>
                <c:pt idx="2">
                  <c:v>0.29099999999999998</c:v>
                </c:pt>
                <c:pt idx="3">
                  <c:v>0.28899999999999998</c:v>
                </c:pt>
                <c:pt idx="4">
                  <c:v>0.30349999999999999</c:v>
                </c:pt>
                <c:pt idx="5">
                  <c:v>0.32150000000000001</c:v>
                </c:pt>
                <c:pt idx="6">
                  <c:v>0.318</c:v>
                </c:pt>
                <c:pt idx="7">
                  <c:v>0.32700000000000001</c:v>
                </c:pt>
                <c:pt idx="8">
                  <c:v>0.34133231383543605</c:v>
                </c:pt>
                <c:pt idx="9">
                  <c:v>0.35479505557087126</c:v>
                </c:pt>
                <c:pt idx="10">
                  <c:v>0.38592755870364903</c:v>
                </c:pt>
                <c:pt idx="11">
                  <c:v>0.39395842303528356</c:v>
                </c:pt>
                <c:pt idx="12">
                  <c:v>0.4068703793450017</c:v>
                </c:pt>
                <c:pt idx="13">
                  <c:v>0.42034518581574609</c:v>
                </c:pt>
                <c:pt idx="14">
                  <c:v>0.41847718958053509</c:v>
                </c:pt>
                <c:pt idx="15">
                  <c:v>0.42758381540534857</c:v>
                </c:pt>
                <c:pt idx="16">
                  <c:v>0.43771222751966155</c:v>
                </c:pt>
                <c:pt idx="17">
                  <c:v>0.46385366770704012</c:v>
                </c:pt>
                <c:pt idx="18">
                  <c:v>0.48144312109135234</c:v>
                </c:pt>
                <c:pt idx="19">
                  <c:v>0.4937258833241539</c:v>
                </c:pt>
              </c:numCache>
            </c:numRef>
          </c:val>
          <c:smooth val="0"/>
          <c:extLst>
            <c:ext xmlns:c16="http://schemas.microsoft.com/office/drawing/2014/chart" uri="{C3380CC4-5D6E-409C-BE32-E72D297353CC}">
              <c16:uniqueId val="{00000004-9739-4703-9D30-8773743600AA}"/>
            </c:ext>
          </c:extLst>
        </c:ser>
        <c:dLbls>
          <c:showLegendKey val="0"/>
          <c:showVal val="0"/>
          <c:showCatName val="0"/>
          <c:showSerName val="0"/>
          <c:showPercent val="0"/>
          <c:showBubbleSize val="0"/>
        </c:dLbls>
        <c:marker val="1"/>
        <c:smooth val="0"/>
        <c:axId val="1100819816"/>
        <c:axId val="1100820800"/>
      </c:lineChart>
      <c:catAx>
        <c:axId val="144503168"/>
        <c:scaling>
          <c:orientation val="minMax"/>
        </c:scaling>
        <c:delete val="0"/>
        <c:axPos val="b"/>
        <c:numFmt formatCode="General" sourceLinked="0"/>
        <c:majorTickMark val="out"/>
        <c:minorTickMark val="none"/>
        <c:tickLblPos val="nextTo"/>
        <c:crossAx val="144504704"/>
        <c:crosses val="autoZero"/>
        <c:auto val="1"/>
        <c:lblAlgn val="ctr"/>
        <c:lblOffset val="100"/>
        <c:noMultiLvlLbl val="0"/>
      </c:catAx>
      <c:valAx>
        <c:axId val="144504704"/>
        <c:scaling>
          <c:orientation val="minMax"/>
          <c:max val="0.8"/>
          <c:min val="0"/>
        </c:scaling>
        <c:delete val="0"/>
        <c:axPos val="l"/>
        <c:majorGridlines/>
        <c:numFmt formatCode="0.0%" sourceLinked="1"/>
        <c:majorTickMark val="out"/>
        <c:minorTickMark val="none"/>
        <c:tickLblPos val="nextTo"/>
        <c:crossAx val="144503168"/>
        <c:crosses val="autoZero"/>
        <c:crossBetween val="between"/>
      </c:valAx>
      <c:valAx>
        <c:axId val="1100820800"/>
        <c:scaling>
          <c:orientation val="minMax"/>
          <c:max val="0.8"/>
        </c:scaling>
        <c:delete val="0"/>
        <c:axPos val="r"/>
        <c:numFmt formatCode="0.0%" sourceLinked="1"/>
        <c:majorTickMark val="out"/>
        <c:minorTickMark val="none"/>
        <c:tickLblPos val="nextTo"/>
        <c:crossAx val="1100819816"/>
        <c:crosses val="max"/>
        <c:crossBetween val="between"/>
      </c:valAx>
      <c:catAx>
        <c:axId val="1100819816"/>
        <c:scaling>
          <c:orientation val="minMax"/>
        </c:scaling>
        <c:delete val="1"/>
        <c:axPos val="b"/>
        <c:numFmt formatCode="General" sourceLinked="1"/>
        <c:majorTickMark val="out"/>
        <c:minorTickMark val="none"/>
        <c:tickLblPos val="nextTo"/>
        <c:crossAx val="1100820800"/>
        <c:crosses val="autoZero"/>
        <c:auto val="1"/>
        <c:lblAlgn val="ctr"/>
        <c:lblOffset val="100"/>
        <c:noMultiLvlLbl val="0"/>
      </c:catAx>
    </c:plotArea>
    <c:legend>
      <c:legendPos val="b"/>
      <c:overlay val="0"/>
    </c:legend>
    <c:plotVisOnly val="1"/>
    <c:dispBlanksAs val="gap"/>
    <c:showDLblsOverMax val="0"/>
  </c:chart>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n-US" dirty="0"/>
              <a:t>Percent of Students who are Needy in </a:t>
            </a:r>
          </a:p>
          <a:p>
            <a:pPr>
              <a:defRPr/>
            </a:pPr>
            <a:r>
              <a:rPr lang="en-US" dirty="0"/>
              <a:t>Traditional Undergraduate Programs</a:t>
            </a:r>
          </a:p>
        </c:rich>
      </c:tx>
      <c:overlay val="0"/>
    </c:title>
    <c:autoTitleDeleted val="0"/>
    <c:plotArea>
      <c:layout/>
      <c:lineChart>
        <c:grouping val="standard"/>
        <c:varyColors val="0"/>
        <c:ser>
          <c:idx val="3"/>
          <c:order val="0"/>
          <c:tx>
            <c:strRef>
              <c:f>'Q3. Needy. Number &amp; Percent'!$F$309</c:f>
              <c:strCache>
                <c:ptCount val="1"/>
                <c:pt idx="0">
                  <c:v> First Quartile (CCCU) </c:v>
                </c:pt>
              </c:strCache>
            </c:strRef>
          </c:tx>
          <c:spPr>
            <a:ln w="31750">
              <a:solidFill>
                <a:srgbClr val="7030A0"/>
              </a:solidFill>
            </a:ln>
          </c:spPr>
          <c:marker>
            <c:symbol val="circle"/>
            <c:size val="8"/>
            <c:spPr>
              <a:solidFill>
                <a:srgbClr val="7030A0"/>
              </a:solidFill>
              <a:ln>
                <a:solidFill>
                  <a:schemeClr val="bg1"/>
                </a:solidFill>
              </a:ln>
            </c:spPr>
          </c:marker>
          <c:dLbls>
            <c:dLbl>
              <c:idx val="0"/>
              <c:layout>
                <c:manualLayout>
                  <c:x val="-4.6904531734885978E-2"/>
                  <c:y val="-1.4130146436954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54-4959-8F1C-70133226BD3E}"/>
                </c:ext>
              </c:extLst>
            </c:dLbl>
            <c:spPr>
              <a:noFill/>
              <a:ln>
                <a:noFill/>
              </a:ln>
              <a:effectLst/>
            </c:spPr>
            <c:txPr>
              <a:bodyPr wrap="square" lIns="38100" tIns="19050" rIns="38100" bIns="19050" anchor="ctr">
                <a:spAutoFit/>
              </a:bodyPr>
              <a:lstStyle/>
              <a:p>
                <a:pPr>
                  <a:defRPr b="1">
                    <a:solidFill>
                      <a:srgbClr val="7030A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'Q3. Needy. Number &amp; Percent'!$G$305:$BB$305</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'Q3. Needy. Number &amp; Percent'!$G$309:$BB$309</c:f>
              <c:numCache>
                <c:formatCode>0%</c:formatCode>
                <c:ptCount val="19"/>
                <c:pt idx="0">
                  <c:v>0.60084878266696451</c:v>
                </c:pt>
                <c:pt idx="1">
                  <c:v>0.61727183513248285</c:v>
                </c:pt>
                <c:pt idx="2">
                  <c:v>0.60730783787320886</c:v>
                </c:pt>
                <c:pt idx="3">
                  <c:v>0.59121078364060797</c:v>
                </c:pt>
                <c:pt idx="4">
                  <c:v>0.60594884313309272</c:v>
                </c:pt>
                <c:pt idx="5">
                  <c:v>0.59455462256872882</c:v>
                </c:pt>
                <c:pt idx="6">
                  <c:v>0.60062223977069995</c:v>
                </c:pt>
                <c:pt idx="7">
                  <c:v>0.58632725149030018</c:v>
                </c:pt>
                <c:pt idx="8">
                  <c:v>0.64988554301121915</c:v>
                </c:pt>
                <c:pt idx="9">
                  <c:v>0.68187338112361195</c:v>
                </c:pt>
                <c:pt idx="10">
                  <c:v>0.66677018633540364</c:v>
                </c:pt>
                <c:pt idx="11">
                  <c:v>0.66697080291970801</c:v>
                </c:pt>
                <c:pt idx="12">
                  <c:v>0.6789750235626768</c:v>
                </c:pt>
                <c:pt idx="13">
                  <c:v>0.68124295939884627</c:v>
                </c:pt>
                <c:pt idx="14">
                  <c:v>0.65478434179592582</c:v>
                </c:pt>
                <c:pt idx="15">
                  <c:v>0.63744212962962965</c:v>
                </c:pt>
                <c:pt idx="16">
                  <c:v>0.65298525115095341</c:v>
                </c:pt>
                <c:pt idx="17">
                  <c:v>0.6715921293628927</c:v>
                </c:pt>
                <c:pt idx="18">
                  <c:v>0.63594302647930401</c:v>
                </c:pt>
              </c:numCache>
            </c:numRef>
          </c:val>
          <c:smooth val="0"/>
          <c:extLst>
            <c:ext xmlns:c16="http://schemas.microsoft.com/office/drawing/2014/chart" uri="{C3380CC4-5D6E-409C-BE32-E72D297353CC}">
              <c16:uniqueId val="{00000001-5354-4959-8F1C-70133226BD3E}"/>
            </c:ext>
          </c:extLst>
        </c:ser>
        <c:ser>
          <c:idx val="5"/>
          <c:order val="2"/>
          <c:tx>
            <c:strRef>
              <c:f>'Q3. Needy. Number &amp; Percent'!$F$311</c:f>
              <c:strCache>
                <c:ptCount val="1"/>
                <c:pt idx="0">
                  <c:v> Third Quartile (CCCU) </c:v>
                </c:pt>
              </c:strCache>
            </c:strRef>
          </c:tx>
          <c:spPr>
            <a:ln w="31750"/>
          </c:spPr>
          <c:marker>
            <c:symbol val="triangle"/>
            <c:size val="7"/>
            <c:spPr>
              <a:solidFill>
                <a:srgbClr val="CC9900"/>
              </a:solidFill>
              <a:ln>
                <a:solidFill>
                  <a:schemeClr val="tx1"/>
                </a:solidFill>
              </a:ln>
            </c:spPr>
          </c:marker>
          <c:dLbls>
            <c:dLbl>
              <c:idx val="0"/>
              <c:layout>
                <c:manualLayout>
                  <c:x val="-4.4003963359597498E-2"/>
                  <c:y val="-4.0437160731824195E-3"/>
                </c:manualLayout>
              </c:layout>
              <c:spPr>
                <a:noFill/>
                <a:ln>
                  <a:noFill/>
                </a:ln>
                <a:effectLst/>
              </c:spPr>
              <c:txPr>
                <a:bodyPr wrap="square" lIns="38100" tIns="19050" rIns="38100" bIns="19050" anchor="ctr">
                  <a:spAutoFit/>
                </a:bodyPr>
                <a:lstStyle/>
                <a:p>
                  <a:pPr>
                    <a:defRPr>
                      <a:solidFill>
                        <a:srgbClr val="CC99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54-4959-8F1C-70133226BD3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'Q3. Needy. Number &amp; Percent'!$G$305:$BB$305</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'Q3. Needy. Number &amp; Percent'!$G$311:$BB$311</c:f>
              <c:numCache>
                <c:formatCode>0%</c:formatCode>
                <c:ptCount val="19"/>
                <c:pt idx="0">
                  <c:v>0.73339238263950401</c:v>
                </c:pt>
                <c:pt idx="1">
                  <c:v>0.74013157894736847</c:v>
                </c:pt>
                <c:pt idx="2">
                  <c:v>0.76473721931117988</c:v>
                </c:pt>
                <c:pt idx="3">
                  <c:v>0.7676567162514597</c:v>
                </c:pt>
                <c:pt idx="4">
                  <c:v>0.76219777858681836</c:v>
                </c:pt>
                <c:pt idx="5">
                  <c:v>0.75371405825104776</c:v>
                </c:pt>
                <c:pt idx="6">
                  <c:v>0.76866797453584201</c:v>
                </c:pt>
                <c:pt idx="7">
                  <c:v>0.74129643757178854</c:v>
                </c:pt>
                <c:pt idx="8">
                  <c:v>0.75651438973647711</c:v>
                </c:pt>
                <c:pt idx="9">
                  <c:v>0.80907692307692303</c:v>
                </c:pt>
                <c:pt idx="10">
                  <c:v>0.81320968700360918</c:v>
                </c:pt>
                <c:pt idx="11">
                  <c:v>0.81010324483775809</c:v>
                </c:pt>
                <c:pt idx="12">
                  <c:v>0.831855174529887</c:v>
                </c:pt>
                <c:pt idx="13">
                  <c:v>0.80441850424215944</c:v>
                </c:pt>
                <c:pt idx="14">
                  <c:v>0.8072587397948503</c:v>
                </c:pt>
                <c:pt idx="15">
                  <c:v>0.80053705949187015</c:v>
                </c:pt>
                <c:pt idx="16">
                  <c:v>0.80032222896494354</c:v>
                </c:pt>
                <c:pt idx="17">
                  <c:v>0.81697326301329776</c:v>
                </c:pt>
                <c:pt idx="18">
                  <c:v>0.77006801636643818</c:v>
                </c:pt>
              </c:numCache>
            </c:numRef>
          </c:val>
          <c:smooth val="0"/>
          <c:extLst>
            <c:ext xmlns:c16="http://schemas.microsoft.com/office/drawing/2014/chart" uri="{C3380CC4-5D6E-409C-BE32-E72D297353CC}">
              <c16:uniqueId val="{00000003-5354-4959-8F1C-70133226BD3E}"/>
            </c:ext>
          </c:extLst>
        </c:ser>
        <c:dLbls>
          <c:showLegendKey val="0"/>
          <c:showVal val="1"/>
          <c:showCatName val="0"/>
          <c:showSerName val="0"/>
          <c:showPercent val="0"/>
          <c:showBubbleSize val="0"/>
        </c:dLbls>
        <c:marker val="1"/>
        <c:smooth val="0"/>
        <c:axId val="195313664"/>
        <c:axId val="195331200"/>
      </c:lineChart>
      <c:lineChart>
        <c:grouping val="standard"/>
        <c:varyColors val="0"/>
        <c:ser>
          <c:idx val="4"/>
          <c:order val="1"/>
          <c:tx>
            <c:strRef>
              <c:f>'Q3. Needy. Number &amp; Percent'!$F$310</c:f>
              <c:strCache>
                <c:ptCount val="1"/>
                <c:pt idx="0">
                  <c:v> Second Quartile (CCCU median) </c:v>
                </c:pt>
              </c:strCache>
            </c:strRef>
          </c:tx>
          <c:spPr>
            <a:ln w="31750">
              <a:solidFill>
                <a:srgbClr val="92D050"/>
              </a:solidFill>
            </a:ln>
          </c:spPr>
          <c:marker>
            <c:symbol val="x"/>
            <c:size val="9"/>
            <c:spPr>
              <a:ln>
                <a:solidFill>
                  <a:schemeClr val="accent3">
                    <a:lumMod val="50000"/>
                  </a:schemeClr>
                </a:solidFill>
              </a:ln>
            </c:spPr>
          </c:marker>
          <c:dLbls>
            <c:dLbl>
              <c:idx val="0"/>
              <c:layout>
                <c:manualLayout>
                  <c:x val="-4.5438765118170792E-2"/>
                  <c:y val="-1.6148738785090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354-4959-8F1C-70133226BD3E}"/>
                </c:ext>
              </c:extLst>
            </c:dLbl>
            <c:spPr>
              <a:noFill/>
              <a:ln>
                <a:noFill/>
              </a:ln>
              <a:effectLst/>
            </c:spPr>
            <c:txPr>
              <a:bodyPr wrap="square" lIns="38100" tIns="19050" rIns="38100" bIns="19050" anchor="ctr">
                <a:spAutoFit/>
              </a:bodyPr>
              <a:lstStyle/>
              <a:p>
                <a:pPr>
                  <a:defRPr b="1">
                    <a:solidFill>
                      <a:schemeClr val="accent3">
                        <a:lumMod val="5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'Q3. Needy. Number &amp; Percent'!$G$305:$BB$305</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'Q3. Needy. Number &amp; Percent'!$G$310:$BB$310</c:f>
              <c:numCache>
                <c:formatCode>0%</c:formatCode>
                <c:ptCount val="19"/>
                <c:pt idx="0">
                  <c:v>0.66218293620292079</c:v>
                </c:pt>
                <c:pt idx="1">
                  <c:v>0.66952054794520544</c:v>
                </c:pt>
                <c:pt idx="2">
                  <c:v>0.67164179104477617</c:v>
                </c:pt>
                <c:pt idx="3">
                  <c:v>0.68392071510819141</c:v>
                </c:pt>
                <c:pt idx="4">
                  <c:v>0.70038910505836571</c:v>
                </c:pt>
                <c:pt idx="5">
                  <c:v>0.6835113414656383</c:v>
                </c:pt>
                <c:pt idx="6">
                  <c:v>0.71102150537634412</c:v>
                </c:pt>
                <c:pt idx="7">
                  <c:v>0.67131203769983294</c:v>
                </c:pt>
                <c:pt idx="8">
                  <c:v>0.70036289520779482</c:v>
                </c:pt>
                <c:pt idx="9">
                  <c:v>0.72620915720416135</c:v>
                </c:pt>
                <c:pt idx="10">
                  <c:v>0.73102350023726581</c:v>
                </c:pt>
                <c:pt idx="11">
                  <c:v>0.74612778315585671</c:v>
                </c:pt>
                <c:pt idx="12">
                  <c:v>0.76837416481069043</c:v>
                </c:pt>
                <c:pt idx="13">
                  <c:v>0.75994405782421592</c:v>
                </c:pt>
                <c:pt idx="14">
                  <c:v>0.72823695788812071</c:v>
                </c:pt>
                <c:pt idx="15">
                  <c:v>0.7422053231939163</c:v>
                </c:pt>
                <c:pt idx="16">
                  <c:v>0.72981032079076225</c:v>
                </c:pt>
                <c:pt idx="17">
                  <c:v>0.73593429158110879</c:v>
                </c:pt>
                <c:pt idx="18">
                  <c:v>0.70970695970695974</c:v>
                </c:pt>
              </c:numCache>
            </c:numRef>
          </c:val>
          <c:smooth val="0"/>
          <c:extLst>
            <c:ext xmlns:c16="http://schemas.microsoft.com/office/drawing/2014/chart" uri="{C3380CC4-5D6E-409C-BE32-E72D297353CC}">
              <c16:uniqueId val="{00000005-5354-4959-8F1C-70133226BD3E}"/>
            </c:ext>
          </c:extLst>
        </c:ser>
        <c:dLbls>
          <c:showLegendKey val="0"/>
          <c:showVal val="0"/>
          <c:showCatName val="0"/>
          <c:showSerName val="0"/>
          <c:showPercent val="0"/>
          <c:showBubbleSize val="0"/>
        </c:dLbls>
        <c:marker val="1"/>
        <c:smooth val="0"/>
        <c:axId val="1121103736"/>
        <c:axId val="1121106688"/>
      </c:lineChart>
      <c:catAx>
        <c:axId val="195313664"/>
        <c:scaling>
          <c:orientation val="minMax"/>
        </c:scaling>
        <c:delete val="0"/>
        <c:axPos val="b"/>
        <c:numFmt formatCode="General" sourceLinked="0"/>
        <c:majorTickMark val="out"/>
        <c:minorTickMark val="none"/>
        <c:tickLblPos val="nextTo"/>
        <c:crossAx val="195331200"/>
        <c:crosses val="autoZero"/>
        <c:auto val="1"/>
        <c:lblAlgn val="ctr"/>
        <c:lblOffset val="100"/>
        <c:noMultiLvlLbl val="0"/>
      </c:catAx>
      <c:valAx>
        <c:axId val="195331200"/>
        <c:scaling>
          <c:orientation val="minMax"/>
          <c:min val="0.5"/>
        </c:scaling>
        <c:delete val="0"/>
        <c:axPos val="l"/>
        <c:majorGridlines/>
        <c:numFmt formatCode="0%" sourceLinked="1"/>
        <c:majorTickMark val="out"/>
        <c:minorTickMark val="none"/>
        <c:tickLblPos val="nextTo"/>
        <c:crossAx val="195313664"/>
        <c:crosses val="autoZero"/>
        <c:crossBetween val="between"/>
      </c:valAx>
      <c:valAx>
        <c:axId val="1121106688"/>
        <c:scaling>
          <c:orientation val="minMax"/>
          <c:max val="0.85000000000000009"/>
          <c:min val="0.5"/>
        </c:scaling>
        <c:delete val="0"/>
        <c:axPos val="r"/>
        <c:numFmt formatCode="0%" sourceLinked="1"/>
        <c:majorTickMark val="out"/>
        <c:minorTickMark val="none"/>
        <c:tickLblPos val="nextTo"/>
        <c:crossAx val="1121103736"/>
        <c:crosses val="max"/>
        <c:crossBetween val="between"/>
      </c:valAx>
      <c:catAx>
        <c:axId val="1121103736"/>
        <c:scaling>
          <c:orientation val="minMax"/>
        </c:scaling>
        <c:delete val="1"/>
        <c:axPos val="b"/>
        <c:numFmt formatCode="General" sourceLinked="1"/>
        <c:majorTickMark val="out"/>
        <c:minorTickMark val="none"/>
        <c:tickLblPos val="nextTo"/>
        <c:crossAx val="1121106688"/>
        <c:crosses val="autoZero"/>
        <c:auto val="1"/>
        <c:lblAlgn val="ctr"/>
        <c:lblOffset val="100"/>
        <c:noMultiLvlLbl val="0"/>
      </c:catAx>
    </c:plotArea>
    <c:legend>
      <c:legendPos val="b"/>
      <c:overlay val="0"/>
      <c:txPr>
        <a:bodyPr/>
        <a:lstStyle/>
        <a:p>
          <a:pPr>
            <a:defRPr sz="1200"/>
          </a:pPr>
          <a:endParaRPr lang="en-US"/>
        </a:p>
      </c:txPr>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0.88333</cdr:x>
      <cdr:y>0.92143</cdr:y>
    </cdr:from>
    <cdr:to>
      <cdr:x>0.96244</cdr:x>
      <cdr:y>0.95775</cdr:y>
    </cdr:to>
    <cdr:sp macro="" textlink="">
      <cdr:nvSpPr>
        <cdr:cNvPr id="2" name="TextBox 1">
          <a:extLst xmlns:a="http://schemas.openxmlformats.org/drawingml/2006/main">
            <a:ext uri="{FF2B5EF4-FFF2-40B4-BE49-F238E27FC236}">
              <a16:creationId xmlns:a16="http://schemas.microsoft.com/office/drawing/2014/main" id="{5AF8E1EC-1CB3-4869-A4E3-34419D5AD075}"/>
            </a:ext>
          </a:extLst>
        </cdr:cNvPr>
        <cdr:cNvSpPr txBox="1"/>
      </cdr:nvSpPr>
      <cdr:spPr>
        <a:xfrm xmlns:a="http://schemas.openxmlformats.org/drawingml/2006/main">
          <a:off x="8077200" y="5361657"/>
          <a:ext cx="723382" cy="2113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dirty="0"/>
            <a:t>estimated</a:t>
          </a:r>
          <a:endParaRPr lang="en-US" sz="1100" dirty="0"/>
        </a:p>
      </cdr:txBody>
    </cdr:sp>
  </cdr:relSizeAnchor>
</c:userShapes>
</file>

<file path=ppt/drawings/drawing10.xml><?xml version="1.0" encoding="utf-8"?>
<c:userShapes xmlns:c="http://schemas.openxmlformats.org/drawingml/2006/chart">
  <cdr:relSizeAnchor xmlns:cdr="http://schemas.openxmlformats.org/drawingml/2006/chartDrawing">
    <cdr:from>
      <cdr:x>0.11111</cdr:x>
      <cdr:y>0.05051</cdr:y>
    </cdr:from>
    <cdr:to>
      <cdr:x>0.89815</cdr:x>
      <cdr:y>0.13469</cdr:y>
    </cdr:to>
    <cdr:sp macro="" textlink="">
      <cdr:nvSpPr>
        <cdr:cNvPr id="2" name="TextBox 1"/>
        <cdr:cNvSpPr txBox="1"/>
      </cdr:nvSpPr>
      <cdr:spPr>
        <a:xfrm xmlns:a="http://schemas.openxmlformats.org/drawingml/2006/main">
          <a:off x="914400" y="228600"/>
          <a:ext cx="6477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0.03947</cdr:x>
      <cdr:y>0.6195</cdr:y>
    </cdr:from>
    <cdr:to>
      <cdr:x>0.98333</cdr:x>
      <cdr:y>0.6195</cdr:y>
    </cdr:to>
    <cdr:cxnSp macro="">
      <cdr:nvCxnSpPr>
        <cdr:cNvPr id="4" name="Straight Connector 3">
          <a:extLst xmlns:a="http://schemas.openxmlformats.org/drawingml/2006/main">
            <a:ext uri="{FF2B5EF4-FFF2-40B4-BE49-F238E27FC236}">
              <a16:creationId xmlns:a16="http://schemas.microsoft.com/office/drawing/2014/main" id="{BDCCFCAA-3F3A-4B04-929C-FB11A7847398}"/>
            </a:ext>
          </a:extLst>
        </cdr:cNvPr>
        <cdr:cNvCxnSpPr/>
      </cdr:nvCxnSpPr>
      <cdr:spPr bwMode="auto">
        <a:xfrm xmlns:a="http://schemas.openxmlformats.org/drawingml/2006/main">
          <a:off x="360946" y="2961344"/>
          <a:ext cx="8630653" cy="0"/>
        </a:xfrm>
        <a:prstGeom xmlns:a="http://schemas.openxmlformats.org/drawingml/2006/main" prst="line">
          <a:avLst/>
        </a:prstGeom>
        <a:solidFill xmlns:a="http://schemas.openxmlformats.org/drawingml/2006/main">
          <a:schemeClr val="accent1"/>
        </a:solidFill>
        <a:ln xmlns:a="http://schemas.openxmlformats.org/drawingml/2006/main" w="19050" cap="flat" cmpd="sng" algn="ctr">
          <a:solidFill>
            <a:schemeClr val="tx2">
              <a:lumMod val="60000"/>
              <a:lumOff val="40000"/>
            </a:schemeClr>
          </a:solidFill>
          <a:prstDash val="solid"/>
          <a:round/>
          <a:headEnd type="none" w="med" len="med"/>
          <a:tailEnd type="none" w="med" len="med"/>
        </a:ln>
        <a:effectLst xmlns:a="http://schemas.openxmlformats.org/drawingml/2006/main"/>
      </cdr:spPr>
    </cdr:cxnSp>
  </cdr:relSizeAnchor>
</c:userShapes>
</file>

<file path=ppt/drawings/drawing11.xml><?xml version="1.0" encoding="utf-8"?>
<c:userShapes xmlns:c="http://schemas.openxmlformats.org/drawingml/2006/chart">
  <cdr:relSizeAnchor xmlns:cdr="http://schemas.openxmlformats.org/drawingml/2006/chartDrawing">
    <cdr:from>
      <cdr:x>0.83333</cdr:x>
      <cdr:y>0.09642</cdr:y>
    </cdr:from>
    <cdr:to>
      <cdr:x>0.89167</cdr:x>
      <cdr:y>0.38452</cdr:y>
    </cdr:to>
    <cdr:sp macro="" textlink="">
      <cdr:nvSpPr>
        <cdr:cNvPr id="2" name="Arrow: Curved Left 1">
          <a:extLst xmlns:a="http://schemas.openxmlformats.org/drawingml/2006/main">
            <a:ext uri="{FF2B5EF4-FFF2-40B4-BE49-F238E27FC236}">
              <a16:creationId xmlns:a16="http://schemas.microsoft.com/office/drawing/2014/main" id="{59455C95-AB70-4B46-8673-6A620EE0D156}"/>
            </a:ext>
          </a:extLst>
        </cdr:cNvPr>
        <cdr:cNvSpPr/>
      </cdr:nvSpPr>
      <cdr:spPr bwMode="auto">
        <a:xfrm xmlns:a="http://schemas.openxmlformats.org/drawingml/2006/main" rot="10800000">
          <a:off x="7619999" y="561057"/>
          <a:ext cx="533400" cy="1676400"/>
        </a:xfrm>
        <a:prstGeom xmlns:a="http://schemas.openxmlformats.org/drawingml/2006/main" prst="curvedLeftArrow">
          <a:avLst>
            <a:gd name="adj1" fmla="val 25000"/>
            <a:gd name="adj2" fmla="val 50000"/>
            <a:gd name="adj3" fmla="val 26980"/>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0.00572</cdr:x>
      <cdr:y>0.87605</cdr:y>
    </cdr:from>
    <cdr:to>
      <cdr:x>0.58702</cdr:x>
      <cdr:y>0.99265</cdr:y>
    </cdr:to>
    <cdr:sp macro="" textlink="">
      <cdr:nvSpPr>
        <cdr:cNvPr id="2" name="TextBox 1">
          <a:extLst xmlns:a="http://schemas.openxmlformats.org/drawingml/2006/main">
            <a:ext uri="{FF2B5EF4-FFF2-40B4-BE49-F238E27FC236}">
              <a16:creationId xmlns:a16="http://schemas.microsoft.com/office/drawing/2014/main" id="{A1312181-CF7B-4CCB-992D-DB0E93328B41}"/>
            </a:ext>
          </a:extLst>
        </cdr:cNvPr>
        <cdr:cNvSpPr txBox="1"/>
      </cdr:nvSpPr>
      <cdr:spPr>
        <a:xfrm xmlns:a="http://schemas.openxmlformats.org/drawingml/2006/main">
          <a:off x="49610" y="5516563"/>
          <a:ext cx="5040312" cy="734219"/>
        </a:xfrm>
        <a:prstGeom xmlns:a="http://schemas.openxmlformats.org/drawingml/2006/main" prst="rect">
          <a:avLst/>
        </a:prstGeom>
        <a:ln xmlns:a="http://schemas.openxmlformats.org/drawingml/2006/main" w="3175">
          <a:solidFill>
            <a:srgbClr val="002060"/>
          </a:solidFill>
        </a:ln>
      </cdr:spPr>
      <cdr:txBody>
        <a:bodyPr xmlns:a="http://schemas.openxmlformats.org/drawingml/2006/main" vertOverflow="clip" wrap="square" rtlCol="0" anchor="ctr"/>
        <a:lstStyle xmlns:a="http://schemas.openxmlformats.org/drawingml/2006/main"/>
        <a:p xmlns:a="http://schemas.openxmlformats.org/drawingml/2006/main">
          <a:r>
            <a:rPr lang="en-US" sz="800" b="1" dirty="0"/>
            <a:t>TFRB</a:t>
          </a:r>
          <a:r>
            <a:rPr lang="en-US" sz="800" dirty="0"/>
            <a:t> = Annual Tuition, Fees, Room &amp; Board charged to new students enrolled full-time</a:t>
          </a:r>
          <a:r>
            <a:rPr lang="en-US" sz="800" baseline="0" dirty="0"/>
            <a:t> for fall and spring terms</a:t>
          </a:r>
        </a:p>
        <a:p xmlns:a="http://schemas.openxmlformats.org/drawingml/2006/main">
          <a:r>
            <a:rPr lang="en-US" sz="800" b="1" baseline="0" dirty="0"/>
            <a:t>Total Gift Aid </a:t>
          </a:r>
          <a:r>
            <a:rPr lang="en-US" sz="800" baseline="0" dirty="0"/>
            <a:t>= Sum of grants and scholarships from all sources (federal, state, institutional, private)</a:t>
          </a:r>
        </a:p>
        <a:p xmlns:a="http://schemas.openxmlformats.org/drawingml/2006/main">
          <a:r>
            <a:rPr lang="en-US" sz="800" b="1" baseline="0" dirty="0"/>
            <a:t>Net Price</a:t>
          </a:r>
          <a:r>
            <a:rPr lang="en-US" sz="800" baseline="0" dirty="0"/>
            <a:t> = TFRB minus Average "Total Gift Aid" per student approximates the amount students pay for TFRB.</a:t>
          </a:r>
        </a:p>
        <a:p xmlns:a="http://schemas.openxmlformats.org/drawingml/2006/main">
          <a:r>
            <a:rPr lang="en-US" sz="800" b="1" baseline="0" dirty="0"/>
            <a:t>Wealth Index</a:t>
          </a:r>
          <a:r>
            <a:rPr lang="en-US" sz="800" baseline="0" dirty="0"/>
            <a:t> is an estimate of how much parents of dependent students are expected to pay per year, using Federal Methodology (assumes parent contribution for all students from non-need homes equals their school's TRFB).</a:t>
          </a:r>
          <a:endParaRPr lang="en-US" sz="800" dirty="0"/>
        </a:p>
      </cdr:txBody>
    </cdr:sp>
  </cdr:relSizeAnchor>
</c:userShapes>
</file>

<file path=ppt/drawings/drawing2.xml><?xml version="1.0" encoding="utf-8"?>
<c:userShapes xmlns:c="http://schemas.openxmlformats.org/drawingml/2006/chart">
  <cdr:relSizeAnchor xmlns:cdr="http://schemas.openxmlformats.org/drawingml/2006/chartDrawing">
    <cdr:from>
      <cdr:x>0.875</cdr:x>
      <cdr:y>0.92143</cdr:y>
    </cdr:from>
    <cdr:to>
      <cdr:x>0.95411</cdr:x>
      <cdr:y>0.95775</cdr:y>
    </cdr:to>
    <cdr:sp macro="" textlink="">
      <cdr:nvSpPr>
        <cdr:cNvPr id="2" name="TextBox 1"/>
        <cdr:cNvSpPr txBox="1"/>
      </cdr:nvSpPr>
      <cdr:spPr>
        <a:xfrm xmlns:a="http://schemas.openxmlformats.org/drawingml/2006/main">
          <a:off x="8001000" y="5361657"/>
          <a:ext cx="723382" cy="2113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dirty="0"/>
            <a:t>estimated</a:t>
          </a:r>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0.49454</cdr:x>
      <cdr:y>0.14426</cdr:y>
    </cdr:from>
    <cdr:to>
      <cdr:x>0.73917</cdr:x>
      <cdr:y>0.35299</cdr:y>
    </cdr:to>
    <cdr:sp macro="" textlink="">
      <cdr:nvSpPr>
        <cdr:cNvPr id="2" name="TextBox 1"/>
        <cdr:cNvSpPr txBox="1"/>
      </cdr:nvSpPr>
      <cdr:spPr>
        <a:xfrm xmlns:a="http://schemas.openxmlformats.org/drawingml/2006/main">
          <a:off x="4285413" y="908231"/>
          <a:ext cx="2119823" cy="1314121"/>
        </a:xfrm>
        <a:prstGeom xmlns:a="http://schemas.openxmlformats.org/drawingml/2006/main" prst="rect">
          <a:avLst/>
        </a:prstGeom>
      </cdr:spPr>
      <cdr: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en-US" sz="1400" dirty="0"/>
            <a:t>Institutions are more affordable when the data</a:t>
          </a:r>
          <a:r>
            <a:rPr lang="en-US" sz="1400" baseline="0" dirty="0"/>
            <a:t> point is above 0, less affordable when the data point is below 0.</a:t>
          </a:r>
          <a:endParaRPr lang="en-US"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0.00833</cdr:x>
      <cdr:y>0.53279</cdr:y>
    </cdr:from>
    <cdr:to>
      <cdr:x>0.06303</cdr:x>
      <cdr:y>0.58095</cdr:y>
    </cdr:to>
    <cdr:sp macro="" textlink="">
      <cdr:nvSpPr>
        <cdr:cNvPr id="2" name="Rectangle 1">
          <a:extLst xmlns:a="http://schemas.openxmlformats.org/drawingml/2006/main">
            <a:ext uri="{FF2B5EF4-FFF2-40B4-BE49-F238E27FC236}">
              <a16:creationId xmlns:a16="http://schemas.microsoft.com/office/drawing/2014/main" id="{D656FD00-4026-4375-95B1-6A1757522BD5}"/>
            </a:ext>
          </a:extLst>
        </cdr:cNvPr>
        <cdr:cNvSpPr/>
      </cdr:nvSpPr>
      <cdr:spPr>
        <a:xfrm xmlns:a="http://schemas.openxmlformats.org/drawingml/2006/main">
          <a:off x="76200" y="3100229"/>
          <a:ext cx="500116" cy="280228"/>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0.93459</cdr:x>
      <cdr:y>0.54166</cdr:y>
    </cdr:from>
    <cdr:to>
      <cdr:x>0.98333</cdr:x>
      <cdr:y>0.58095</cdr:y>
    </cdr:to>
    <cdr:sp macro="" textlink="">
      <cdr:nvSpPr>
        <cdr:cNvPr id="3" name="Rectangle 2">
          <a:extLst xmlns:a="http://schemas.openxmlformats.org/drawingml/2006/main">
            <a:ext uri="{FF2B5EF4-FFF2-40B4-BE49-F238E27FC236}">
              <a16:creationId xmlns:a16="http://schemas.microsoft.com/office/drawing/2014/main" id="{16F62C09-358A-4B68-9B5F-5FCF33D5E278}"/>
            </a:ext>
          </a:extLst>
        </cdr:cNvPr>
        <cdr:cNvSpPr/>
      </cdr:nvSpPr>
      <cdr:spPr>
        <a:xfrm xmlns:a="http://schemas.openxmlformats.org/drawingml/2006/main">
          <a:off x="8545891" y="3151857"/>
          <a:ext cx="445710" cy="228600"/>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5.xml><?xml version="1.0" encoding="utf-8"?>
<c:userShapes xmlns:c="http://schemas.openxmlformats.org/drawingml/2006/chart">
  <cdr:relSizeAnchor xmlns:cdr="http://schemas.openxmlformats.org/drawingml/2006/chartDrawing">
    <cdr:from>
      <cdr:x>0.00379</cdr:x>
      <cdr:y>0.50614</cdr:y>
    </cdr:from>
    <cdr:to>
      <cdr:x>0.0692</cdr:x>
      <cdr:y>0.57718</cdr:y>
    </cdr:to>
    <cdr:sp macro="" textlink="">
      <cdr:nvSpPr>
        <cdr:cNvPr id="2" name="Rectangle 1">
          <a:extLst xmlns:a="http://schemas.openxmlformats.org/drawingml/2006/main">
            <a:ext uri="{FF2B5EF4-FFF2-40B4-BE49-F238E27FC236}">
              <a16:creationId xmlns:a16="http://schemas.microsoft.com/office/drawing/2014/main" id="{D656FD00-4026-4375-95B1-6A1757522BD5}"/>
            </a:ext>
          </a:extLst>
        </cdr:cNvPr>
        <cdr:cNvSpPr/>
      </cdr:nvSpPr>
      <cdr:spPr>
        <a:xfrm xmlns:a="http://schemas.openxmlformats.org/drawingml/2006/main">
          <a:off x="34636" y="2945171"/>
          <a:ext cx="598109" cy="413372"/>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6.xml><?xml version="1.0" encoding="utf-8"?>
<c:userShapes xmlns:c="http://schemas.openxmlformats.org/drawingml/2006/chart">
  <cdr:relSizeAnchor xmlns:cdr="http://schemas.openxmlformats.org/drawingml/2006/chartDrawing">
    <cdr:from>
      <cdr:x>0.14167</cdr:x>
      <cdr:y>0.54166</cdr:y>
    </cdr:from>
    <cdr:to>
      <cdr:x>0.20708</cdr:x>
      <cdr:y>0.6127</cdr:y>
    </cdr:to>
    <cdr:sp macro="" textlink="">
      <cdr:nvSpPr>
        <cdr:cNvPr id="2" name="Rectangle 1">
          <a:extLst xmlns:a="http://schemas.openxmlformats.org/drawingml/2006/main">
            <a:ext uri="{FF2B5EF4-FFF2-40B4-BE49-F238E27FC236}">
              <a16:creationId xmlns:a16="http://schemas.microsoft.com/office/drawing/2014/main" id="{D656FD00-4026-4375-95B1-6A1757522BD5}"/>
            </a:ext>
          </a:extLst>
        </cdr:cNvPr>
        <cdr:cNvSpPr/>
      </cdr:nvSpPr>
      <cdr:spPr>
        <a:xfrm xmlns:a="http://schemas.openxmlformats.org/drawingml/2006/main">
          <a:off x="1295400" y="3151857"/>
          <a:ext cx="598109" cy="413371"/>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7.xml><?xml version="1.0" encoding="utf-8"?>
<c:userShapes xmlns:c="http://schemas.openxmlformats.org/drawingml/2006/chart">
  <cdr:relSizeAnchor xmlns:cdr="http://schemas.openxmlformats.org/drawingml/2006/chartDrawing">
    <cdr:from>
      <cdr:x>0.00833</cdr:x>
      <cdr:y>0.92143</cdr:y>
    </cdr:from>
    <cdr:to>
      <cdr:x>0.15833</cdr:x>
      <cdr:y>1</cdr:y>
    </cdr:to>
    <cdr:sp macro="" textlink="">
      <cdr:nvSpPr>
        <cdr:cNvPr id="2" name="TextBox 1">
          <a:extLst xmlns:a="http://schemas.openxmlformats.org/drawingml/2006/main">
            <a:ext uri="{FF2B5EF4-FFF2-40B4-BE49-F238E27FC236}">
              <a16:creationId xmlns:a16="http://schemas.microsoft.com/office/drawing/2014/main" id="{5E8E1BE9-02BF-4B4B-ADC0-7C9E4140D91C}"/>
            </a:ext>
          </a:extLst>
        </cdr:cNvPr>
        <cdr:cNvSpPr txBox="1"/>
      </cdr:nvSpPr>
      <cdr:spPr>
        <a:xfrm xmlns:a="http://schemas.openxmlformats.org/drawingml/2006/main">
          <a:off x="76200" y="5361658"/>
          <a:ext cx="13716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rgbClr val="FF0000"/>
              </a:solidFill>
            </a:rPr>
            <a:t>Includes non-survey participants</a:t>
          </a:r>
        </a:p>
      </cdr:txBody>
    </cdr:sp>
  </cdr:relSizeAnchor>
</c:userShapes>
</file>

<file path=ppt/drawings/drawing8.xml><?xml version="1.0" encoding="utf-8"?>
<c:userShapes xmlns:c="http://schemas.openxmlformats.org/drawingml/2006/chart">
  <cdr:relSizeAnchor xmlns:cdr="http://schemas.openxmlformats.org/drawingml/2006/chartDrawing">
    <cdr:from>
      <cdr:x>0.01389</cdr:x>
      <cdr:y>0.92143</cdr:y>
    </cdr:from>
    <cdr:to>
      <cdr:x>0.16389</cdr:x>
      <cdr:y>1</cdr:y>
    </cdr:to>
    <cdr:sp macro="" textlink="">
      <cdr:nvSpPr>
        <cdr:cNvPr id="2" name="TextBox 1">
          <a:extLst xmlns:a="http://schemas.openxmlformats.org/drawingml/2006/main">
            <a:ext uri="{FF2B5EF4-FFF2-40B4-BE49-F238E27FC236}">
              <a16:creationId xmlns:a16="http://schemas.microsoft.com/office/drawing/2014/main" id="{7677089F-CEC4-425A-91F3-ECC6639649A6}"/>
            </a:ext>
          </a:extLst>
        </cdr:cNvPr>
        <cdr:cNvSpPr txBox="1"/>
      </cdr:nvSpPr>
      <cdr:spPr>
        <a:xfrm xmlns:a="http://schemas.openxmlformats.org/drawingml/2006/main">
          <a:off x="127000" y="5412458"/>
          <a:ext cx="13716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rgbClr val="FF0000"/>
              </a:solidFill>
            </a:rPr>
            <a:t>Includes non-survey participants</a:t>
          </a:r>
        </a:p>
      </cdr:txBody>
    </cdr:sp>
  </cdr:relSizeAnchor>
</c:userShapes>
</file>

<file path=ppt/drawings/drawing9.xml><?xml version="1.0" encoding="utf-8"?>
<c:userShapes xmlns:c="http://schemas.openxmlformats.org/drawingml/2006/chart">
  <cdr:relSizeAnchor xmlns:cdr="http://schemas.openxmlformats.org/drawingml/2006/chartDrawing">
    <cdr:from>
      <cdr:x>0.11111</cdr:x>
      <cdr:y>0.05051</cdr:y>
    </cdr:from>
    <cdr:to>
      <cdr:x>0.89815</cdr:x>
      <cdr:y>0.13469</cdr:y>
    </cdr:to>
    <cdr:sp macro="" textlink="">
      <cdr:nvSpPr>
        <cdr:cNvPr id="2" name="TextBox 1"/>
        <cdr:cNvSpPr txBox="1"/>
      </cdr:nvSpPr>
      <cdr:spPr>
        <a:xfrm xmlns:a="http://schemas.openxmlformats.org/drawingml/2006/main">
          <a:off x="914400" y="228600"/>
          <a:ext cx="6477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0.03947</cdr:x>
      <cdr:y>0.59416</cdr:y>
    </cdr:from>
    <cdr:to>
      <cdr:x>0.98333</cdr:x>
      <cdr:y>0.59416</cdr:y>
    </cdr:to>
    <cdr:cxnSp macro="">
      <cdr:nvCxnSpPr>
        <cdr:cNvPr id="4" name="Straight Connector 3">
          <a:extLst xmlns:a="http://schemas.openxmlformats.org/drawingml/2006/main">
            <a:ext uri="{FF2B5EF4-FFF2-40B4-BE49-F238E27FC236}">
              <a16:creationId xmlns:a16="http://schemas.microsoft.com/office/drawing/2014/main" id="{BDCCFCAA-3F3A-4B04-929C-FB11A7847398}"/>
            </a:ext>
          </a:extLst>
        </cdr:cNvPr>
        <cdr:cNvCxnSpPr/>
      </cdr:nvCxnSpPr>
      <cdr:spPr bwMode="auto">
        <a:xfrm xmlns:a="http://schemas.openxmlformats.org/drawingml/2006/main">
          <a:off x="360944" y="2840199"/>
          <a:ext cx="8630656" cy="0"/>
        </a:xfrm>
        <a:prstGeom xmlns:a="http://schemas.openxmlformats.org/drawingml/2006/main" prst="line">
          <a:avLst/>
        </a:prstGeom>
        <a:solidFill xmlns:a="http://schemas.openxmlformats.org/drawingml/2006/main">
          <a:schemeClr val="accent1"/>
        </a:solidFill>
        <a:ln xmlns:a="http://schemas.openxmlformats.org/drawingml/2006/main" w="19050" cap="flat" cmpd="sng" algn="ctr">
          <a:solidFill>
            <a:schemeClr val="tx2">
              <a:lumMod val="60000"/>
              <a:lumOff val="40000"/>
            </a:schemeClr>
          </a:solidFill>
          <a:prstDash val="solid"/>
          <a:round/>
          <a:headEnd type="none" w="med" len="med"/>
          <a:tailEnd type="none" w="med" len="med"/>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82" name="Rectangle 2"/>
          <p:cNvSpPr>
            <a:spLocks noGrp="1" noChangeArrowheads="1"/>
          </p:cNvSpPr>
          <p:nvPr>
            <p:ph type="hdr" sz="quarter"/>
          </p:nvPr>
        </p:nvSpPr>
        <p:spPr bwMode="auto">
          <a:xfrm>
            <a:off x="2" y="0"/>
            <a:ext cx="3429001" cy="457200"/>
          </a:xfrm>
          <a:prstGeom prst="rect">
            <a:avLst/>
          </a:prstGeom>
          <a:noFill/>
          <a:ln w="9525">
            <a:noFill/>
            <a:miter lim="800000"/>
            <a:headEnd/>
            <a:tailEnd/>
          </a:ln>
          <a:effectLst/>
        </p:spPr>
        <p:txBody>
          <a:bodyPr vert="horz" wrap="square" lIns="91084" tIns="45542" rIns="91084" bIns="45542" numCol="1" anchor="t" anchorCtr="0" compatLnSpc="1">
            <a:prstTxWarp prst="textNoShape">
              <a:avLst/>
            </a:prstTxWarp>
          </a:bodyPr>
          <a:lstStyle>
            <a:lvl1pPr>
              <a:defRPr sz="1200"/>
            </a:lvl1pPr>
          </a:lstStyle>
          <a:p>
            <a:pPr>
              <a:defRPr/>
            </a:pPr>
            <a:r>
              <a:rPr lang="en-US" dirty="0"/>
              <a:t>2019 Bethel Study: Financial Aid Survey Results</a:t>
            </a:r>
          </a:p>
        </p:txBody>
      </p:sp>
      <p:sp>
        <p:nvSpPr>
          <p:cNvPr id="225283" name="Rectangle 3"/>
          <p:cNvSpPr>
            <a:spLocks noGrp="1" noChangeArrowheads="1"/>
          </p:cNvSpPr>
          <p:nvPr>
            <p:ph type="dt" sz="quarter" idx="1"/>
          </p:nvPr>
        </p:nvSpPr>
        <p:spPr bwMode="auto">
          <a:xfrm>
            <a:off x="3883030" y="0"/>
            <a:ext cx="2973389" cy="457200"/>
          </a:xfrm>
          <a:prstGeom prst="rect">
            <a:avLst/>
          </a:prstGeom>
          <a:noFill/>
          <a:ln w="9525">
            <a:noFill/>
            <a:miter lim="800000"/>
            <a:headEnd/>
            <a:tailEnd/>
          </a:ln>
          <a:effectLst/>
        </p:spPr>
        <p:txBody>
          <a:bodyPr vert="horz" wrap="square" lIns="91084" tIns="45542" rIns="91084" bIns="45542" numCol="1" anchor="t" anchorCtr="0" compatLnSpc="1">
            <a:prstTxWarp prst="textNoShape">
              <a:avLst/>
            </a:prstTxWarp>
          </a:bodyPr>
          <a:lstStyle>
            <a:lvl1pPr algn="r">
              <a:defRPr sz="1200" b="0"/>
            </a:lvl1pPr>
          </a:lstStyle>
          <a:p>
            <a:pPr>
              <a:defRPr/>
            </a:pPr>
            <a:r>
              <a:rPr lang="en-US" dirty="0"/>
              <a:t>December 4, 2019</a:t>
            </a:r>
          </a:p>
        </p:txBody>
      </p:sp>
      <p:sp>
        <p:nvSpPr>
          <p:cNvPr id="225284" name="Rectangle 4"/>
          <p:cNvSpPr>
            <a:spLocks noGrp="1" noChangeArrowheads="1"/>
          </p:cNvSpPr>
          <p:nvPr>
            <p:ph type="ftr" sz="quarter" idx="2"/>
          </p:nvPr>
        </p:nvSpPr>
        <p:spPr bwMode="auto">
          <a:xfrm>
            <a:off x="0" y="8685213"/>
            <a:ext cx="4116388" cy="457200"/>
          </a:xfrm>
          <a:prstGeom prst="rect">
            <a:avLst/>
          </a:prstGeom>
          <a:noFill/>
          <a:ln w="9525">
            <a:noFill/>
            <a:miter lim="800000"/>
            <a:headEnd/>
            <a:tailEnd/>
          </a:ln>
          <a:effectLst/>
        </p:spPr>
        <p:txBody>
          <a:bodyPr vert="horz" wrap="square" lIns="91084" tIns="45542" rIns="91084" bIns="45542" numCol="1" anchor="b" anchorCtr="0" compatLnSpc="1">
            <a:prstTxWarp prst="textNoShape">
              <a:avLst/>
            </a:prstTxWarp>
          </a:bodyPr>
          <a:lstStyle>
            <a:lvl1pPr>
              <a:defRPr sz="1200" b="0"/>
            </a:lvl1pPr>
          </a:lstStyle>
          <a:p>
            <a:pPr>
              <a:defRPr/>
            </a:pPr>
            <a:endParaRPr lang="en-US" dirty="0"/>
          </a:p>
        </p:txBody>
      </p:sp>
      <p:sp>
        <p:nvSpPr>
          <p:cNvPr id="225285" name="Rectangle 5"/>
          <p:cNvSpPr>
            <a:spLocks noGrp="1" noChangeArrowheads="1"/>
          </p:cNvSpPr>
          <p:nvPr>
            <p:ph type="sldNum" sz="quarter" idx="3"/>
          </p:nvPr>
        </p:nvSpPr>
        <p:spPr bwMode="auto">
          <a:xfrm>
            <a:off x="5486403" y="8685213"/>
            <a:ext cx="1370013" cy="457200"/>
          </a:xfrm>
          <a:prstGeom prst="rect">
            <a:avLst/>
          </a:prstGeom>
          <a:noFill/>
          <a:ln w="9525">
            <a:noFill/>
            <a:miter lim="800000"/>
            <a:headEnd/>
            <a:tailEnd/>
          </a:ln>
          <a:effectLst/>
        </p:spPr>
        <p:txBody>
          <a:bodyPr vert="horz" wrap="square" lIns="91084" tIns="45542" rIns="91084" bIns="45542" numCol="1" anchor="b" anchorCtr="0" compatLnSpc="1">
            <a:prstTxWarp prst="textNoShape">
              <a:avLst/>
            </a:prstTxWarp>
          </a:bodyPr>
          <a:lstStyle>
            <a:lvl1pPr algn="r">
              <a:defRPr sz="1200" b="0"/>
            </a:lvl1pPr>
          </a:lstStyle>
          <a:p>
            <a:pPr>
              <a:defRPr/>
            </a:pPr>
            <a:fld id="{89DBA237-5E05-4124-A160-8B0B5A9178E3}" type="slidenum">
              <a:rPr lang="en-US"/>
              <a:pPr>
                <a:defRPr/>
              </a:pPr>
              <a:t>‹#›</a:t>
            </a:fld>
            <a:endParaRPr lang="en-US" dirty="0"/>
          </a:p>
        </p:txBody>
      </p:sp>
    </p:spTree>
    <p:extLst>
      <p:ext uri="{BB962C8B-B14F-4D97-AF65-F5344CB8AC3E}">
        <p14:creationId xmlns:p14="http://schemas.microsoft.com/office/powerpoint/2010/main" val="1160699085"/>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2" y="0"/>
            <a:ext cx="2973389" cy="457200"/>
          </a:xfrm>
          <a:prstGeom prst="rect">
            <a:avLst/>
          </a:prstGeom>
          <a:noFill/>
          <a:ln w="9525">
            <a:noFill/>
            <a:miter lim="800000"/>
            <a:headEnd/>
            <a:tailEnd/>
          </a:ln>
          <a:effectLst/>
        </p:spPr>
        <p:txBody>
          <a:bodyPr vert="horz" wrap="square" lIns="91084" tIns="45542" rIns="91084" bIns="45542" numCol="1" anchor="t" anchorCtr="0" compatLnSpc="1">
            <a:prstTxWarp prst="textNoShape">
              <a:avLst/>
            </a:prstTxWarp>
          </a:bodyPr>
          <a:lstStyle>
            <a:lvl1pPr>
              <a:defRPr sz="1200" b="0"/>
            </a:lvl1pPr>
          </a:lstStyle>
          <a:p>
            <a:pPr>
              <a:defRPr/>
            </a:pPr>
            <a:r>
              <a:rPr lang="en-US" dirty="0"/>
              <a:t>2019 Bethel Study: Financial Aid Survey Results</a:t>
            </a:r>
          </a:p>
        </p:txBody>
      </p:sp>
      <p:sp>
        <p:nvSpPr>
          <p:cNvPr id="11267" name="Rectangle 3"/>
          <p:cNvSpPr>
            <a:spLocks noGrp="1" noChangeArrowheads="1"/>
          </p:cNvSpPr>
          <p:nvPr>
            <p:ph type="dt" idx="1"/>
          </p:nvPr>
        </p:nvSpPr>
        <p:spPr bwMode="auto">
          <a:xfrm>
            <a:off x="3883030" y="0"/>
            <a:ext cx="2973389" cy="457200"/>
          </a:xfrm>
          <a:prstGeom prst="rect">
            <a:avLst/>
          </a:prstGeom>
          <a:noFill/>
          <a:ln w="9525">
            <a:noFill/>
            <a:miter lim="800000"/>
            <a:headEnd/>
            <a:tailEnd/>
          </a:ln>
          <a:effectLst/>
        </p:spPr>
        <p:txBody>
          <a:bodyPr vert="horz" wrap="square" lIns="91084" tIns="45542" rIns="91084" bIns="45542" numCol="1" anchor="t" anchorCtr="0" compatLnSpc="1">
            <a:prstTxWarp prst="textNoShape">
              <a:avLst/>
            </a:prstTxWarp>
          </a:bodyPr>
          <a:lstStyle>
            <a:lvl1pPr algn="r">
              <a:defRPr sz="1200" b="0"/>
            </a:lvl1pPr>
          </a:lstStyle>
          <a:p>
            <a:pPr>
              <a:defRPr/>
            </a:pPr>
            <a:r>
              <a:rPr lang="en-US" dirty="0"/>
              <a:t>December 4, 2019</a:t>
            </a:r>
          </a:p>
        </p:txBody>
      </p:sp>
      <p:sp>
        <p:nvSpPr>
          <p:cNvPr id="72708" name="Rectangle 4"/>
          <p:cNvSpPr>
            <a:spLocks noGrp="1" noRot="1" noChangeAspect="1" noChangeArrowheads="1" noTextEdit="1"/>
          </p:cNvSpPr>
          <p:nvPr>
            <p:ph type="sldImg" idx="2"/>
          </p:nvPr>
        </p:nvSpPr>
        <p:spPr bwMode="auto">
          <a:xfrm>
            <a:off x="1144588" y="685800"/>
            <a:ext cx="4570412"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7391" y="4343401"/>
            <a:ext cx="5483226" cy="4114800"/>
          </a:xfrm>
          <a:prstGeom prst="rect">
            <a:avLst/>
          </a:prstGeom>
          <a:noFill/>
          <a:ln w="9525">
            <a:noFill/>
            <a:miter lim="800000"/>
            <a:headEnd/>
            <a:tailEnd/>
          </a:ln>
          <a:effectLst/>
        </p:spPr>
        <p:txBody>
          <a:bodyPr vert="horz" wrap="square" lIns="91084" tIns="45542" rIns="91084" bIns="455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2" y="8685213"/>
            <a:ext cx="2973389" cy="457200"/>
          </a:xfrm>
          <a:prstGeom prst="rect">
            <a:avLst/>
          </a:prstGeom>
          <a:noFill/>
          <a:ln w="9525">
            <a:noFill/>
            <a:miter lim="800000"/>
            <a:headEnd/>
            <a:tailEnd/>
          </a:ln>
          <a:effectLst/>
        </p:spPr>
        <p:txBody>
          <a:bodyPr vert="horz" wrap="square" lIns="91084" tIns="45542" rIns="91084" bIns="45542" numCol="1" anchor="b" anchorCtr="0" compatLnSpc="1">
            <a:prstTxWarp prst="textNoShape">
              <a:avLst/>
            </a:prstTxWarp>
          </a:bodyPr>
          <a:lstStyle>
            <a:lvl1pPr>
              <a:defRPr sz="1200" b="0"/>
            </a:lvl1pPr>
          </a:lstStyle>
          <a:p>
            <a:pPr>
              <a:defRPr/>
            </a:pPr>
            <a:endParaRPr lang="en-US" dirty="0"/>
          </a:p>
        </p:txBody>
      </p:sp>
      <p:sp>
        <p:nvSpPr>
          <p:cNvPr id="11271" name="Rectangle 7"/>
          <p:cNvSpPr>
            <a:spLocks noGrp="1" noChangeArrowheads="1"/>
          </p:cNvSpPr>
          <p:nvPr>
            <p:ph type="sldNum" sz="quarter" idx="5"/>
          </p:nvPr>
        </p:nvSpPr>
        <p:spPr bwMode="auto">
          <a:xfrm>
            <a:off x="3883030" y="8685213"/>
            <a:ext cx="2973389" cy="457200"/>
          </a:xfrm>
          <a:prstGeom prst="rect">
            <a:avLst/>
          </a:prstGeom>
          <a:noFill/>
          <a:ln w="9525">
            <a:noFill/>
            <a:miter lim="800000"/>
            <a:headEnd/>
            <a:tailEnd/>
          </a:ln>
          <a:effectLst/>
        </p:spPr>
        <p:txBody>
          <a:bodyPr vert="horz" wrap="square" lIns="91084" tIns="45542" rIns="91084" bIns="45542" numCol="1" anchor="b" anchorCtr="0" compatLnSpc="1">
            <a:prstTxWarp prst="textNoShape">
              <a:avLst/>
            </a:prstTxWarp>
          </a:bodyPr>
          <a:lstStyle>
            <a:lvl1pPr algn="r">
              <a:defRPr sz="1200" b="0"/>
            </a:lvl1pPr>
          </a:lstStyle>
          <a:p>
            <a:pPr>
              <a:defRPr/>
            </a:pPr>
            <a:fld id="{00531AEA-A59A-445A-8427-1E6D06BC6116}" type="slidenum">
              <a:rPr lang="en-US"/>
              <a:pPr>
                <a:defRPr/>
              </a:pPr>
              <a:t>‹#›</a:t>
            </a:fld>
            <a:endParaRPr lang="en-US" dirty="0"/>
          </a:p>
        </p:txBody>
      </p:sp>
    </p:spTree>
    <p:extLst>
      <p:ext uri="{BB962C8B-B14F-4D97-AF65-F5344CB8AC3E}">
        <p14:creationId xmlns:p14="http://schemas.microsoft.com/office/powerpoint/2010/main" val="2856691246"/>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531AEA-A59A-445A-8427-1E6D06BC6116}" type="slidenum">
              <a:rPr lang="en-US" smtClean="0"/>
              <a:pPr>
                <a:defRPr/>
              </a:pPr>
              <a:t>1</a:t>
            </a:fld>
            <a:endParaRPr lang="en-US" dirty="0"/>
          </a:p>
        </p:txBody>
      </p:sp>
      <p:sp>
        <p:nvSpPr>
          <p:cNvPr id="5" name="Header Placeholder 4"/>
          <p:cNvSpPr>
            <a:spLocks noGrp="1"/>
          </p:cNvSpPr>
          <p:nvPr>
            <p:ph type="hdr" sz="quarter" idx="11"/>
          </p:nvPr>
        </p:nvSpPr>
        <p:spPr/>
        <p:txBody>
          <a:bodyPr/>
          <a:lstStyle/>
          <a:p>
            <a:pPr>
              <a:defRPr/>
            </a:pPr>
            <a:r>
              <a:rPr lang="en-US" dirty="0"/>
              <a:t>2019 Bethel Study: Financial Aid Survey Results</a:t>
            </a:r>
          </a:p>
        </p:txBody>
      </p:sp>
      <p:sp>
        <p:nvSpPr>
          <p:cNvPr id="6" name="Date Placeholder 5"/>
          <p:cNvSpPr>
            <a:spLocks noGrp="1"/>
          </p:cNvSpPr>
          <p:nvPr>
            <p:ph type="dt" idx="12"/>
          </p:nvPr>
        </p:nvSpPr>
        <p:spPr/>
        <p:txBody>
          <a:bodyPr/>
          <a:lstStyle/>
          <a:p>
            <a:pPr>
              <a:defRPr/>
            </a:pPr>
            <a:r>
              <a:rPr lang="en-US" dirty="0"/>
              <a:t>December 4, 2019</a:t>
            </a:r>
          </a:p>
        </p:txBody>
      </p:sp>
    </p:spTree>
    <p:extLst>
      <p:ext uri="{BB962C8B-B14F-4D97-AF65-F5344CB8AC3E}">
        <p14:creationId xmlns:p14="http://schemas.microsoft.com/office/powerpoint/2010/main" val="365157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lnSpc>
                <a:spcPct val="80000"/>
              </a:lnSpc>
            </a:pPr>
            <a:r>
              <a:rPr lang="en-US" dirty="0"/>
              <a:t>9.2% of tuition comes from non-traditional undergrads (8.5% in ’06-’07; 9.2% in ‘05-’06)</a:t>
            </a:r>
          </a:p>
          <a:p>
            <a:pPr eaLnBrk="1" hangingPunct="1">
              <a:lnSpc>
                <a:spcPct val="80000"/>
              </a:lnSpc>
            </a:pPr>
            <a:r>
              <a:rPr lang="en-US" dirty="0"/>
              <a:t>11.2% of tuition is from graduate students (10.5% in ‘06-07; 9.5% in ’05-’06)</a:t>
            </a:r>
          </a:p>
          <a:p>
            <a:pPr eaLnBrk="1" hangingPunct="1">
              <a:lnSpc>
                <a:spcPct val="80000"/>
              </a:lnSpc>
            </a:pPr>
            <a:r>
              <a:rPr lang="en-US" dirty="0"/>
              <a:t>The percent of tuition from traditional undergrads </a:t>
            </a:r>
            <a:r>
              <a:rPr lang="en-US" u="sng" dirty="0"/>
              <a:t>decreased</a:t>
            </a:r>
            <a:r>
              <a:rPr lang="en-US" dirty="0"/>
              <a:t> from 81.3% in ’05-’06; to 81.0% in ’06-’07; to 79.6% in ‘08-'09</a:t>
            </a:r>
          </a:p>
          <a:p>
            <a:endParaRPr lang="en-US" dirty="0"/>
          </a:p>
        </p:txBody>
      </p:sp>
      <p:sp>
        <p:nvSpPr>
          <p:cNvPr id="91140" name="Slide Number Placeholder 3"/>
          <p:cNvSpPr>
            <a:spLocks noGrp="1"/>
          </p:cNvSpPr>
          <p:nvPr>
            <p:ph type="sldNum" sz="quarter" idx="5"/>
          </p:nvPr>
        </p:nvSpPr>
        <p:spPr>
          <a:noFill/>
        </p:spPr>
        <p:txBody>
          <a:bodyPr/>
          <a:lstStyle/>
          <a:p>
            <a:fld id="{6D875CFF-080D-48A0-A3DF-0846E180BC03}" type="slidenum">
              <a:rPr lang="en-US" smtClean="0"/>
              <a:pPr/>
              <a:t>16</a:t>
            </a:fld>
            <a:endParaRPr lang="en-US" dirty="0"/>
          </a:p>
        </p:txBody>
      </p:sp>
      <p:sp>
        <p:nvSpPr>
          <p:cNvPr id="2" name="Header Placeholder 1"/>
          <p:cNvSpPr>
            <a:spLocks noGrp="1"/>
          </p:cNvSpPr>
          <p:nvPr>
            <p:ph type="hdr" sz="quarter" idx="10"/>
          </p:nvPr>
        </p:nvSpPr>
        <p:spPr/>
        <p:txBody>
          <a:bodyPr/>
          <a:lstStyle/>
          <a:p>
            <a:pPr>
              <a:defRPr/>
            </a:pPr>
            <a:r>
              <a:rPr lang="en-US" dirty="0"/>
              <a:t>2019 Bethel Study: Financial Aid Survey Results</a:t>
            </a:r>
          </a:p>
        </p:txBody>
      </p:sp>
      <p:sp>
        <p:nvSpPr>
          <p:cNvPr id="3" name="Date Placeholder 2"/>
          <p:cNvSpPr>
            <a:spLocks noGrp="1"/>
          </p:cNvSpPr>
          <p:nvPr>
            <p:ph type="dt" idx="11"/>
          </p:nvPr>
        </p:nvSpPr>
        <p:spPr/>
        <p:txBody>
          <a:bodyPr/>
          <a:lstStyle/>
          <a:p>
            <a:pPr>
              <a:defRPr/>
            </a:pPr>
            <a:r>
              <a:rPr lang="en-US" dirty="0"/>
              <a:t>December 4, 2019</a:t>
            </a:r>
          </a:p>
        </p:txBody>
      </p:sp>
    </p:spTree>
    <p:extLst>
      <p:ext uri="{BB962C8B-B14F-4D97-AF65-F5344CB8AC3E}">
        <p14:creationId xmlns:p14="http://schemas.microsoft.com/office/powerpoint/2010/main" val="3733455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2017</a:t>
            </a:r>
            <a:r>
              <a:rPr lang="en-US" baseline="0" dirty="0"/>
              <a:t> story – we’re less reliant on loans</a:t>
            </a:r>
            <a:endParaRPr lang="en-US" dirty="0"/>
          </a:p>
        </p:txBody>
      </p:sp>
      <p:sp>
        <p:nvSpPr>
          <p:cNvPr id="4" name="Slide Number Placeholder 3"/>
          <p:cNvSpPr>
            <a:spLocks noGrp="1"/>
          </p:cNvSpPr>
          <p:nvPr>
            <p:ph type="sldNum" sz="quarter" idx="10"/>
          </p:nvPr>
        </p:nvSpPr>
        <p:spPr/>
        <p:txBody>
          <a:bodyPr/>
          <a:lstStyle/>
          <a:p>
            <a:pPr>
              <a:defRPr/>
            </a:pPr>
            <a:fld id="{00531AEA-A59A-445A-8427-1E6D06BC6116}" type="slidenum">
              <a:rPr lang="en-US" smtClean="0"/>
              <a:pPr>
                <a:defRPr/>
              </a:pPr>
              <a:t>17</a:t>
            </a:fld>
            <a:endParaRPr lang="en-US" dirty="0"/>
          </a:p>
        </p:txBody>
      </p:sp>
      <p:sp>
        <p:nvSpPr>
          <p:cNvPr id="5" name="Header Placeholder 4"/>
          <p:cNvSpPr>
            <a:spLocks noGrp="1"/>
          </p:cNvSpPr>
          <p:nvPr>
            <p:ph type="hdr" sz="quarter" idx="11"/>
          </p:nvPr>
        </p:nvSpPr>
        <p:spPr/>
        <p:txBody>
          <a:bodyPr/>
          <a:lstStyle/>
          <a:p>
            <a:pPr>
              <a:defRPr/>
            </a:pPr>
            <a:r>
              <a:rPr lang="en-US" dirty="0"/>
              <a:t>2019 Bethel Study: Financial Aid Survey Results</a:t>
            </a:r>
          </a:p>
        </p:txBody>
      </p:sp>
      <p:sp>
        <p:nvSpPr>
          <p:cNvPr id="6" name="Date Placeholder 5"/>
          <p:cNvSpPr>
            <a:spLocks noGrp="1"/>
          </p:cNvSpPr>
          <p:nvPr>
            <p:ph type="dt" idx="12"/>
          </p:nvPr>
        </p:nvSpPr>
        <p:spPr/>
        <p:txBody>
          <a:bodyPr/>
          <a:lstStyle/>
          <a:p>
            <a:pPr>
              <a:defRPr/>
            </a:pPr>
            <a:r>
              <a:rPr lang="en-US" dirty="0"/>
              <a:t>December 4, 2019</a:t>
            </a:r>
          </a:p>
        </p:txBody>
      </p:sp>
    </p:spTree>
    <p:extLst>
      <p:ext uri="{BB962C8B-B14F-4D97-AF65-F5344CB8AC3E}">
        <p14:creationId xmlns:p14="http://schemas.microsoft.com/office/powerpoint/2010/main" val="2484371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 2018 survey data below</a:t>
            </a:r>
          </a:p>
          <a:p>
            <a:pPr eaLnBrk="1" hangingPunct="1"/>
            <a:r>
              <a:rPr lang="en-US" sz="2800" dirty="0"/>
              <a:t>The typical (median) school reports that 3.9% of institutional gift aid (not including tuition remission) has a specific funding source (endowed or restricted).</a:t>
            </a:r>
          </a:p>
          <a:p>
            <a:pPr lvl="1" eaLnBrk="1" hangingPunct="1"/>
            <a:r>
              <a:rPr lang="en-US" sz="2400" dirty="0"/>
              <a:t>3 schools report that over 15% of IGA is funded.</a:t>
            </a:r>
          </a:p>
          <a:p>
            <a:pPr lvl="1" eaLnBrk="1" hangingPunct="1"/>
            <a:r>
              <a:rPr lang="en-US" sz="2400" dirty="0"/>
              <a:t>9 schools report between 10-15% of IGA is funded</a:t>
            </a:r>
          </a:p>
          <a:p>
            <a:pPr lvl="1" eaLnBrk="1" hangingPunct="1"/>
            <a:r>
              <a:rPr lang="en-US" sz="2400" dirty="0"/>
              <a:t>15 schools report between 5.0-9.9% of IGA is funded</a:t>
            </a:r>
          </a:p>
          <a:p>
            <a:pPr lvl="1" eaLnBrk="1" hangingPunct="1"/>
            <a:r>
              <a:rPr lang="en-US" sz="2400" dirty="0"/>
              <a:t>35 schools report that less than 5% of IGA is funded</a:t>
            </a:r>
          </a:p>
          <a:p>
            <a:endParaRPr lang="en-US" dirty="0"/>
          </a:p>
          <a:p>
            <a:r>
              <a:rPr lang="en-US" dirty="0"/>
              <a:t>Fall 2015 survey data (2014-15) below:</a:t>
            </a:r>
          </a:p>
          <a:p>
            <a:pPr lvl="1" eaLnBrk="1" hangingPunct="1"/>
            <a:r>
              <a:rPr lang="en-US" sz="2400" dirty="0"/>
              <a:t>5 schools report that over 15% of IGA is funded.</a:t>
            </a:r>
          </a:p>
          <a:p>
            <a:pPr lvl="1" eaLnBrk="1" hangingPunct="1"/>
            <a:r>
              <a:rPr lang="en-US" sz="2400" dirty="0"/>
              <a:t>10 schools report between 10-15% of IGA is funded</a:t>
            </a:r>
          </a:p>
          <a:p>
            <a:pPr lvl="1" eaLnBrk="1" hangingPunct="1"/>
            <a:r>
              <a:rPr lang="en-US" sz="2400" dirty="0"/>
              <a:t>13 schools report between 5.0-9.9% of IGA is funded</a:t>
            </a:r>
          </a:p>
          <a:p>
            <a:pPr lvl="1" eaLnBrk="1" hangingPunct="1"/>
            <a:r>
              <a:rPr lang="en-US" sz="2400" dirty="0"/>
              <a:t>47 schools report that less than 5% of IGA is funded</a:t>
            </a:r>
          </a:p>
          <a:p>
            <a:r>
              <a:rPr lang="en-US" dirty="0"/>
              <a:t>Fall 2016 data below</a:t>
            </a:r>
          </a:p>
          <a:p>
            <a:pPr eaLnBrk="1" hangingPunct="1"/>
            <a:r>
              <a:rPr lang="en-US" sz="2700" dirty="0"/>
              <a:t>The typical (median) school reports that 4.1% of institutional gift aid (not including tuition remission) has a specific funding source (endowed or restricted).</a:t>
            </a:r>
          </a:p>
          <a:p>
            <a:pPr lvl="1" eaLnBrk="1" hangingPunct="1"/>
            <a:r>
              <a:rPr lang="en-US" sz="2400" dirty="0"/>
              <a:t>3 schools report that over 15% of IGA is funded.</a:t>
            </a:r>
          </a:p>
          <a:p>
            <a:pPr lvl="1" eaLnBrk="1" hangingPunct="1"/>
            <a:r>
              <a:rPr lang="en-US" sz="2400" dirty="0"/>
              <a:t>4 schools report between 10-15% of IGA is funded</a:t>
            </a:r>
          </a:p>
          <a:p>
            <a:pPr lvl="1" eaLnBrk="1" hangingPunct="1"/>
            <a:r>
              <a:rPr lang="en-US" sz="2400" dirty="0"/>
              <a:t>18 schools report between 5.0-9.9% of IGA is funded</a:t>
            </a:r>
          </a:p>
          <a:p>
            <a:pPr lvl="1" eaLnBrk="1" hangingPunct="1"/>
            <a:r>
              <a:rPr lang="en-US" sz="2400" dirty="0"/>
              <a:t>39 schools report that less than 5% of IGA is funded</a:t>
            </a:r>
          </a:p>
          <a:p>
            <a:endParaRPr lang="en-US" dirty="0"/>
          </a:p>
        </p:txBody>
      </p:sp>
      <p:sp>
        <p:nvSpPr>
          <p:cNvPr id="4" name="Header Placeholder 3"/>
          <p:cNvSpPr>
            <a:spLocks noGrp="1"/>
          </p:cNvSpPr>
          <p:nvPr>
            <p:ph type="hdr" sz="quarter" idx="10"/>
          </p:nvPr>
        </p:nvSpPr>
        <p:spPr/>
        <p:txBody>
          <a:bodyPr/>
          <a:lstStyle/>
          <a:p>
            <a:pPr>
              <a:defRPr/>
            </a:pPr>
            <a:r>
              <a:rPr lang="en-US" dirty="0"/>
              <a:t>2019 Bethel Study: Financial Aid Survey Results</a:t>
            </a:r>
          </a:p>
        </p:txBody>
      </p:sp>
      <p:sp>
        <p:nvSpPr>
          <p:cNvPr id="5" name="Date Placeholder 4"/>
          <p:cNvSpPr>
            <a:spLocks noGrp="1"/>
          </p:cNvSpPr>
          <p:nvPr>
            <p:ph type="dt" idx="11"/>
          </p:nvPr>
        </p:nvSpPr>
        <p:spPr/>
        <p:txBody>
          <a:bodyPr/>
          <a:lstStyle/>
          <a:p>
            <a:pPr>
              <a:defRPr/>
            </a:pPr>
            <a:r>
              <a:rPr lang="en-US" dirty="0"/>
              <a:t>December 4, 2019</a:t>
            </a:r>
          </a:p>
        </p:txBody>
      </p:sp>
      <p:sp>
        <p:nvSpPr>
          <p:cNvPr id="6" name="Slide Number Placeholder 5"/>
          <p:cNvSpPr>
            <a:spLocks noGrp="1"/>
          </p:cNvSpPr>
          <p:nvPr>
            <p:ph type="sldNum" sz="quarter" idx="12"/>
          </p:nvPr>
        </p:nvSpPr>
        <p:spPr/>
        <p:txBody>
          <a:bodyPr/>
          <a:lstStyle/>
          <a:p>
            <a:pPr>
              <a:defRPr/>
            </a:pPr>
            <a:fld id="{00531AEA-A59A-445A-8427-1E6D06BC6116}" type="slidenum">
              <a:rPr lang="en-US" smtClean="0"/>
              <a:pPr>
                <a:defRPr/>
              </a:pPr>
              <a:t>18</a:t>
            </a:fld>
            <a:endParaRPr lang="en-US" dirty="0"/>
          </a:p>
        </p:txBody>
      </p:sp>
    </p:spTree>
    <p:extLst>
      <p:ext uri="{BB962C8B-B14F-4D97-AF65-F5344CB8AC3E}">
        <p14:creationId xmlns:p14="http://schemas.microsoft.com/office/powerpoint/2010/main" val="173174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NACUBO last year 25.2% to 61.8% </a:t>
            </a:r>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2019 Bethel Study: Financial Aid Survey Results</a:t>
            </a:r>
          </a:p>
        </p:txBody>
      </p:sp>
      <p:sp>
        <p:nvSpPr>
          <p:cNvPr id="5" name="Date Placeholder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December 4, 2019</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531AEA-A59A-445A-8427-1E6D06BC611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55857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318">
              <a:defRPr/>
            </a:pPr>
            <a:r>
              <a:rPr lang="en-US" dirty="0"/>
              <a:t>Avg Unfunded up 1.7%</a:t>
            </a:r>
            <a:r>
              <a:rPr lang="en-US" baseline="0" dirty="0"/>
              <a:t> and median up 1.5% compared to 2016 survey (est 1617)</a:t>
            </a:r>
            <a:endParaRPr lang="en-US" dirty="0"/>
          </a:p>
          <a:p>
            <a:pPr defTabSz="907318">
              <a:defRPr/>
            </a:pPr>
            <a:endParaRPr lang="en-US" dirty="0"/>
          </a:p>
          <a:p>
            <a:pPr defTabSz="907318">
              <a:defRPr/>
            </a:pPr>
            <a:r>
              <a:rPr lang="en-US" dirty="0"/>
              <a:t>2016</a:t>
            </a:r>
            <a:r>
              <a:rPr lang="en-US" baseline="0" dirty="0"/>
              <a:t> survey:  </a:t>
            </a:r>
            <a:r>
              <a:rPr lang="en-US" dirty="0"/>
              <a:t>64 schools reported estimated Unfunded discount rates from 24.3% to 59.8% </a:t>
            </a:r>
          </a:p>
          <a:p>
            <a:pPr defTabSz="907318">
              <a:defRPr/>
            </a:pPr>
            <a:r>
              <a:rPr lang="en-US" dirty="0"/>
              <a:t>2016 survey:  The estimated NACUBO discount rate for the same schools ranged from 25.6% to 60.8%</a:t>
            </a:r>
          </a:p>
          <a:p>
            <a:pPr defTabSz="907318">
              <a:defRPr/>
            </a:pPr>
            <a:endParaRPr lang="en-US" dirty="0"/>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2019 Bethel Study: Financial Aid Survey Results</a:t>
            </a:r>
          </a:p>
        </p:txBody>
      </p:sp>
      <p:sp>
        <p:nvSpPr>
          <p:cNvPr id="5" name="Date Placeholder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December 4, 2019</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531AEA-A59A-445A-8427-1E6D06BC611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7137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lang="en-US" dirty="0"/>
              <a:t>Fall 2016 survey (2015-16 data)</a:t>
            </a:r>
          </a:p>
          <a:p>
            <a:r>
              <a:rPr lang="en-US" dirty="0"/>
              <a:t>Weighted Avg: 69,119 needy students / 98,754 FISAP enrollment for schools who reported needy students= 70.0%</a:t>
            </a:r>
          </a:p>
          <a:p>
            <a:endParaRPr lang="en-US" dirty="0"/>
          </a:p>
          <a:p>
            <a:r>
              <a:rPr lang="en-US" dirty="0"/>
              <a:t>Fall 2015 survey below (2014-15</a:t>
            </a:r>
            <a:r>
              <a:rPr lang="en-US" baseline="0" dirty="0"/>
              <a:t> data)</a:t>
            </a:r>
          </a:p>
          <a:p>
            <a:pPr eaLnBrk="1" hangingPunct="1">
              <a:lnSpc>
                <a:spcPct val="90000"/>
              </a:lnSpc>
            </a:pPr>
            <a:r>
              <a:rPr lang="en-US" dirty="0"/>
              <a:t>73.1</a:t>
            </a:r>
            <a:r>
              <a:rPr lang="en-US" sz="2600" dirty="0"/>
              <a:t>% percent of students at </a:t>
            </a:r>
            <a:r>
              <a:rPr lang="en-US" dirty="0"/>
              <a:t>74</a:t>
            </a:r>
            <a:r>
              <a:rPr lang="en-US" sz="2600" dirty="0"/>
              <a:t> responding schools were needy (range: </a:t>
            </a:r>
            <a:r>
              <a:rPr lang="en-US" dirty="0"/>
              <a:t>30.6</a:t>
            </a:r>
            <a:r>
              <a:rPr lang="en-US" sz="2600" dirty="0"/>
              <a:t>% to 92.5%). [update 11.29.2016 unweighted avg 72.1%; weighted avg 71.1%]</a:t>
            </a:r>
          </a:p>
          <a:p>
            <a:pPr lvl="1" eaLnBrk="1" hangingPunct="1">
              <a:lnSpc>
                <a:spcPct val="90000"/>
              </a:lnSpc>
            </a:pPr>
            <a:r>
              <a:rPr lang="en-US" sz="2400" dirty="0"/>
              <a:t>Total gift aid to needy students = $1.36 billion </a:t>
            </a:r>
          </a:p>
          <a:p>
            <a:pPr lvl="1" eaLnBrk="1" hangingPunct="1">
              <a:lnSpc>
                <a:spcPct val="90000"/>
              </a:lnSpc>
            </a:pPr>
            <a:r>
              <a:rPr lang="en-US" sz="2400" dirty="0"/>
              <a:t>Average gift aid per needy student = $15,041 </a:t>
            </a:r>
            <a:r>
              <a:rPr lang="en-US" sz="1800" dirty="0"/>
              <a:t>($14,601 last year)</a:t>
            </a:r>
          </a:p>
          <a:p>
            <a:r>
              <a:rPr lang="en-US" dirty="0"/>
              <a:t>Fall 2016 slide:</a:t>
            </a:r>
          </a:p>
          <a:p>
            <a:pPr eaLnBrk="1" hangingPunct="1">
              <a:lnSpc>
                <a:spcPct val="90000"/>
              </a:lnSpc>
            </a:pPr>
            <a:r>
              <a:rPr lang="en-US" dirty="0"/>
              <a:t>70.0</a:t>
            </a:r>
            <a:r>
              <a:rPr lang="en-US" sz="2700" dirty="0"/>
              <a:t>%* percent of students at </a:t>
            </a:r>
            <a:r>
              <a:rPr lang="en-US" dirty="0"/>
              <a:t>64</a:t>
            </a:r>
            <a:r>
              <a:rPr lang="en-US" sz="2700" dirty="0"/>
              <a:t> responding schools were needy (range: </a:t>
            </a:r>
            <a:r>
              <a:rPr lang="en-US" dirty="0"/>
              <a:t>44.8</a:t>
            </a:r>
            <a:r>
              <a:rPr lang="en-US" sz="2700" dirty="0"/>
              <a:t>% to 90.0%).</a:t>
            </a:r>
          </a:p>
          <a:p>
            <a:pPr lvl="1" eaLnBrk="1" hangingPunct="1">
              <a:lnSpc>
                <a:spcPct val="90000"/>
              </a:lnSpc>
            </a:pPr>
            <a:r>
              <a:rPr lang="en-US" sz="2400" dirty="0"/>
              <a:t>Total gift aid to needy students = $1.05 billion </a:t>
            </a:r>
          </a:p>
          <a:p>
            <a:pPr lvl="1" eaLnBrk="1" hangingPunct="1">
              <a:lnSpc>
                <a:spcPct val="90000"/>
              </a:lnSpc>
            </a:pPr>
            <a:r>
              <a:rPr lang="en-US" sz="2400" dirty="0"/>
              <a:t>Average total gift aid per needy student = $15,843 </a:t>
            </a:r>
            <a:r>
              <a:rPr lang="en-US" sz="1800" dirty="0"/>
              <a:t>($15,041 last year)</a:t>
            </a:r>
          </a:p>
          <a:p>
            <a:endParaRPr lang="en-US" dirty="0"/>
          </a:p>
        </p:txBody>
      </p:sp>
      <p:sp>
        <p:nvSpPr>
          <p:cNvPr id="95236"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93204B6-4652-4758-AC53-26AEBA17D6E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Header Placeholder 1"/>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2019 Bethel Study: Financial Aid Survey Results</a:t>
            </a:r>
          </a:p>
        </p:txBody>
      </p:sp>
      <p:sp>
        <p:nvSpPr>
          <p:cNvPr id="3" name="Date Placeholder 2"/>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December 4, 2019</a:t>
            </a:r>
          </a:p>
        </p:txBody>
      </p:sp>
    </p:spTree>
    <p:extLst>
      <p:ext uri="{BB962C8B-B14F-4D97-AF65-F5344CB8AC3E}">
        <p14:creationId xmlns:p14="http://schemas.microsoft.com/office/powerpoint/2010/main" val="3124556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531AEA-A59A-445A-8427-1E6D06BC611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2019 Bethel Study: Financial Aid Survey Results</a:t>
            </a:r>
          </a:p>
        </p:txBody>
      </p:sp>
      <p:sp>
        <p:nvSpPr>
          <p:cNvPr id="6" name="Date Placeholder 5"/>
          <p:cNvSpPr>
            <a:spLocks noGrp="1"/>
          </p:cNvSpPr>
          <p:nvPr>
            <p:ph type="dt"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December 4, 2019</a:t>
            </a:r>
          </a:p>
        </p:txBody>
      </p:sp>
    </p:spTree>
    <p:extLst>
      <p:ext uri="{BB962C8B-B14F-4D97-AF65-F5344CB8AC3E}">
        <p14:creationId xmlns:p14="http://schemas.microsoft.com/office/powerpoint/2010/main" val="2410569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 how much do we respond to students’ documented need with institutional gift aid?</a:t>
            </a:r>
          </a:p>
          <a:p>
            <a:endParaRPr lang="en-US" dirty="0"/>
          </a:p>
          <a:p>
            <a:r>
              <a:rPr lang="en-US" dirty="0"/>
              <a:t>1819 Weighted Average Total Gift Aid per enrolled student = $16,378</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531AEA-A59A-445A-8427-1E6D06BC611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2019 Bethel Study: Financial Aid Survey Results</a:t>
            </a:r>
          </a:p>
        </p:txBody>
      </p:sp>
      <p:sp>
        <p:nvSpPr>
          <p:cNvPr id="6" name="Date Placeholder 5"/>
          <p:cNvSpPr>
            <a:spLocks noGrp="1"/>
          </p:cNvSpPr>
          <p:nvPr>
            <p:ph type="dt"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December 4, 2019</a:t>
            </a:r>
          </a:p>
        </p:txBody>
      </p:sp>
    </p:spTree>
    <p:extLst>
      <p:ext uri="{BB962C8B-B14F-4D97-AF65-F5344CB8AC3E}">
        <p14:creationId xmlns:p14="http://schemas.microsoft.com/office/powerpoint/2010/main" val="1630779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dirty="0"/>
          </a:p>
          <a:p>
            <a:endParaRPr lang="en-US" dirty="0"/>
          </a:p>
          <a:p>
            <a:r>
              <a:rPr lang="en-US" dirty="0"/>
              <a:t>We use this indicator to detect possible data error. </a:t>
            </a:r>
          </a:p>
          <a:p>
            <a:endParaRPr lang="en-US" dirty="0"/>
          </a:p>
          <a:p>
            <a:r>
              <a:rPr lang="en-US" dirty="0"/>
              <a:t>We ask schools to report their FISAP tuition and fee revenue separated between traditional and non-traditional programs.  In theory, if every student were enrolled full-time for the full-year the product of “sticker price” x “total enrollment” would equal 100% of FISAP tuition and fee revenue.  The degree to which a school’s percentage is less than 100% describes the extent of “less than full-time” and “less-than full-year” attendance.</a:t>
            </a:r>
          </a:p>
          <a:p>
            <a:endParaRPr lang="en-US" dirty="0"/>
          </a:p>
          <a:p>
            <a:r>
              <a:rPr lang="en-US" dirty="0"/>
              <a:t>Schools who report a ratio greater than 100% have likely misreported their data.</a:t>
            </a:r>
          </a:p>
        </p:txBody>
      </p:sp>
      <p:sp>
        <p:nvSpPr>
          <p:cNvPr id="962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6F14DC-15B7-425C-94F7-A4DA97014344}"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Header Placeholder 1"/>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2019 Bethel Study: Financial Aid Survey Results</a:t>
            </a:r>
          </a:p>
        </p:txBody>
      </p:sp>
      <p:sp>
        <p:nvSpPr>
          <p:cNvPr id="3" name="Date Placeholder 2"/>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December 4, 2019</a:t>
            </a:r>
          </a:p>
        </p:txBody>
      </p:sp>
    </p:spTree>
    <p:extLst>
      <p:ext uri="{BB962C8B-B14F-4D97-AF65-F5344CB8AC3E}">
        <p14:creationId xmlns:p14="http://schemas.microsoft.com/office/powerpoint/2010/main" val="573360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1819 data (derived from 2016 taxes)</a:t>
            </a:r>
          </a:p>
          <a:p>
            <a:r>
              <a:rPr lang="en-US" dirty="0"/>
              <a:t>1718 data from 2015 taxes</a:t>
            </a:r>
          </a:p>
          <a:p>
            <a:r>
              <a:rPr lang="en-US" dirty="0"/>
              <a:t>1617 data from 2015 taxes</a:t>
            </a:r>
          </a:p>
        </p:txBody>
      </p:sp>
      <p:sp>
        <p:nvSpPr>
          <p:cNvPr id="4" name="Header Placeholder 3"/>
          <p:cNvSpPr>
            <a:spLocks noGrp="1"/>
          </p:cNvSpPr>
          <p:nvPr>
            <p:ph type="hdr" sz="quarter"/>
          </p:nvPr>
        </p:nvSpPr>
        <p:spPr/>
        <p:txBody>
          <a:bodyPr/>
          <a:lstStyle/>
          <a:p>
            <a:pPr>
              <a:defRPr/>
            </a:pPr>
            <a:r>
              <a:rPr lang="en-US" dirty="0"/>
              <a:t>2019 Bethel Study: Financial Aid Survey Results</a:t>
            </a:r>
          </a:p>
        </p:txBody>
      </p:sp>
      <p:sp>
        <p:nvSpPr>
          <p:cNvPr id="5" name="Date Placeholder 4"/>
          <p:cNvSpPr>
            <a:spLocks noGrp="1"/>
          </p:cNvSpPr>
          <p:nvPr>
            <p:ph type="dt" idx="1"/>
          </p:nvPr>
        </p:nvSpPr>
        <p:spPr/>
        <p:txBody>
          <a:bodyPr/>
          <a:lstStyle/>
          <a:p>
            <a:pPr>
              <a:defRPr/>
            </a:pPr>
            <a:r>
              <a:rPr lang="en-US" dirty="0"/>
              <a:t>December 4, 2019</a:t>
            </a:r>
          </a:p>
        </p:txBody>
      </p:sp>
      <p:sp>
        <p:nvSpPr>
          <p:cNvPr id="6" name="Slide Number Placeholder 5"/>
          <p:cNvSpPr>
            <a:spLocks noGrp="1"/>
          </p:cNvSpPr>
          <p:nvPr>
            <p:ph type="sldNum" sz="quarter" idx="5"/>
          </p:nvPr>
        </p:nvSpPr>
        <p:spPr/>
        <p:txBody>
          <a:bodyPr/>
          <a:lstStyle/>
          <a:p>
            <a:pPr>
              <a:defRPr/>
            </a:pPr>
            <a:fld id="{00531AEA-A59A-445A-8427-1E6D06BC6116}" type="slidenum">
              <a:rPr lang="en-US" smtClean="0"/>
              <a:pPr>
                <a:defRPr/>
              </a:pPr>
              <a:t>33</a:t>
            </a:fld>
            <a:endParaRPr lang="en-US" dirty="0"/>
          </a:p>
        </p:txBody>
      </p:sp>
    </p:spTree>
    <p:extLst>
      <p:ext uri="{BB962C8B-B14F-4D97-AF65-F5344CB8AC3E}">
        <p14:creationId xmlns:p14="http://schemas.microsoft.com/office/powerpoint/2010/main" val="412299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531AEA-A59A-445A-8427-1E6D06BC6116}" type="slidenum">
              <a:rPr lang="en-US" smtClean="0"/>
              <a:pPr>
                <a:defRPr/>
              </a:pPr>
              <a:t>2</a:t>
            </a:fld>
            <a:endParaRPr lang="en-US" dirty="0"/>
          </a:p>
        </p:txBody>
      </p:sp>
      <p:sp>
        <p:nvSpPr>
          <p:cNvPr id="5" name="Header Placeholder 4"/>
          <p:cNvSpPr>
            <a:spLocks noGrp="1"/>
          </p:cNvSpPr>
          <p:nvPr>
            <p:ph type="hdr" sz="quarter" idx="11"/>
          </p:nvPr>
        </p:nvSpPr>
        <p:spPr/>
        <p:txBody>
          <a:bodyPr/>
          <a:lstStyle/>
          <a:p>
            <a:pPr>
              <a:defRPr/>
            </a:pPr>
            <a:r>
              <a:rPr lang="en-US" dirty="0"/>
              <a:t>2019 Bethel Study: Financial Aid Survey Results</a:t>
            </a:r>
          </a:p>
        </p:txBody>
      </p:sp>
      <p:sp>
        <p:nvSpPr>
          <p:cNvPr id="6" name="Date Placeholder 5"/>
          <p:cNvSpPr>
            <a:spLocks noGrp="1"/>
          </p:cNvSpPr>
          <p:nvPr>
            <p:ph type="dt" idx="12"/>
          </p:nvPr>
        </p:nvSpPr>
        <p:spPr/>
        <p:txBody>
          <a:bodyPr/>
          <a:lstStyle/>
          <a:p>
            <a:pPr>
              <a:defRPr/>
            </a:pPr>
            <a:r>
              <a:rPr lang="en-US" dirty="0"/>
              <a:t>December 4, 2019</a:t>
            </a:r>
          </a:p>
        </p:txBody>
      </p:sp>
    </p:spTree>
    <p:extLst>
      <p:ext uri="{BB962C8B-B14F-4D97-AF65-F5344CB8AC3E}">
        <p14:creationId xmlns:p14="http://schemas.microsoft.com/office/powerpoint/2010/main" val="4069916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Wealth went up 7.6% at schools</a:t>
            </a:r>
            <a:r>
              <a:rPr lang="en-US" baseline="0" dirty="0"/>
              <a:t> that reported both 2014-15 and 2015-16 data. The average increase was $1204 among schools that reported both 2014-15 and 2015-16.</a:t>
            </a:r>
            <a:endParaRPr lang="en-US" dirty="0"/>
          </a:p>
        </p:txBody>
      </p:sp>
      <p:sp>
        <p:nvSpPr>
          <p:cNvPr id="4" name="Header Placeholder 3"/>
          <p:cNvSpPr>
            <a:spLocks noGrp="1"/>
          </p:cNvSpPr>
          <p:nvPr>
            <p:ph type="hdr" sz="quarter" idx="10"/>
          </p:nvPr>
        </p:nvSpPr>
        <p:spPr/>
        <p:txBody>
          <a:bodyPr/>
          <a:lstStyle/>
          <a:p>
            <a:pPr>
              <a:defRPr/>
            </a:pPr>
            <a:r>
              <a:rPr lang="en-US" dirty="0"/>
              <a:t>2019 Bethel Study: Financial Aid Survey Results</a:t>
            </a:r>
          </a:p>
        </p:txBody>
      </p:sp>
      <p:sp>
        <p:nvSpPr>
          <p:cNvPr id="5" name="Date Placeholder 4"/>
          <p:cNvSpPr>
            <a:spLocks noGrp="1"/>
          </p:cNvSpPr>
          <p:nvPr>
            <p:ph type="dt" idx="11"/>
          </p:nvPr>
        </p:nvSpPr>
        <p:spPr/>
        <p:txBody>
          <a:bodyPr/>
          <a:lstStyle/>
          <a:p>
            <a:pPr>
              <a:defRPr/>
            </a:pPr>
            <a:r>
              <a:rPr lang="en-US" dirty="0"/>
              <a:t>December 4, 2019</a:t>
            </a:r>
          </a:p>
        </p:txBody>
      </p:sp>
      <p:sp>
        <p:nvSpPr>
          <p:cNvPr id="6" name="Slide Number Placeholder 5"/>
          <p:cNvSpPr>
            <a:spLocks noGrp="1"/>
          </p:cNvSpPr>
          <p:nvPr>
            <p:ph type="sldNum" sz="quarter" idx="12"/>
          </p:nvPr>
        </p:nvSpPr>
        <p:spPr/>
        <p:txBody>
          <a:bodyPr/>
          <a:lstStyle/>
          <a:p>
            <a:pPr>
              <a:defRPr/>
            </a:pPr>
            <a:fld id="{00531AEA-A59A-445A-8427-1E6D06BC6116}" type="slidenum">
              <a:rPr lang="en-US" smtClean="0"/>
              <a:pPr>
                <a:defRPr/>
              </a:pPr>
              <a:t>34</a:t>
            </a:fld>
            <a:endParaRPr lang="en-US" dirty="0"/>
          </a:p>
        </p:txBody>
      </p:sp>
    </p:spTree>
    <p:extLst>
      <p:ext uri="{BB962C8B-B14F-4D97-AF65-F5344CB8AC3E}">
        <p14:creationId xmlns:p14="http://schemas.microsoft.com/office/powerpoint/2010/main" val="853315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 price is what the families pay.  The change in what families paid slowed this year.</a:t>
            </a:r>
          </a:p>
          <a:p>
            <a:r>
              <a:rPr lang="en-US" dirty="0"/>
              <a:t>Net revenue is what the schools get.  The change in what schools received slowed even more (up 1400 from two years to 1 year ago, only up  $265 from last year).</a:t>
            </a:r>
          </a:p>
        </p:txBody>
      </p:sp>
      <p:sp>
        <p:nvSpPr>
          <p:cNvPr id="4" name="Header Placeholder 3"/>
          <p:cNvSpPr>
            <a:spLocks noGrp="1"/>
          </p:cNvSpPr>
          <p:nvPr>
            <p:ph type="hdr" sz="quarter" idx="10"/>
          </p:nvPr>
        </p:nvSpPr>
        <p:spPr/>
        <p:txBody>
          <a:bodyPr/>
          <a:lstStyle/>
          <a:p>
            <a:pPr>
              <a:defRPr/>
            </a:pPr>
            <a:r>
              <a:rPr lang="en-US" dirty="0"/>
              <a:t>2019 Bethel Study: Financial Aid Survey Results</a:t>
            </a:r>
          </a:p>
        </p:txBody>
      </p:sp>
      <p:sp>
        <p:nvSpPr>
          <p:cNvPr id="5" name="Date Placeholder 4"/>
          <p:cNvSpPr>
            <a:spLocks noGrp="1"/>
          </p:cNvSpPr>
          <p:nvPr>
            <p:ph type="dt" idx="11"/>
          </p:nvPr>
        </p:nvSpPr>
        <p:spPr/>
        <p:txBody>
          <a:bodyPr/>
          <a:lstStyle/>
          <a:p>
            <a:pPr>
              <a:defRPr/>
            </a:pPr>
            <a:r>
              <a:rPr lang="en-US" dirty="0"/>
              <a:t>December 4, 2019</a:t>
            </a:r>
          </a:p>
        </p:txBody>
      </p:sp>
      <p:sp>
        <p:nvSpPr>
          <p:cNvPr id="6" name="Slide Number Placeholder 5"/>
          <p:cNvSpPr>
            <a:spLocks noGrp="1"/>
          </p:cNvSpPr>
          <p:nvPr>
            <p:ph type="sldNum" sz="quarter" idx="12"/>
          </p:nvPr>
        </p:nvSpPr>
        <p:spPr/>
        <p:txBody>
          <a:bodyPr/>
          <a:lstStyle/>
          <a:p>
            <a:pPr>
              <a:defRPr/>
            </a:pPr>
            <a:fld id="{00531AEA-A59A-445A-8427-1E6D06BC6116}" type="slidenum">
              <a:rPr lang="en-US" smtClean="0"/>
              <a:pPr>
                <a:defRPr/>
              </a:pPr>
              <a:t>35</a:t>
            </a:fld>
            <a:endParaRPr lang="en-US" dirty="0"/>
          </a:p>
        </p:txBody>
      </p:sp>
    </p:spTree>
    <p:extLst>
      <p:ext uri="{BB962C8B-B14F-4D97-AF65-F5344CB8AC3E}">
        <p14:creationId xmlns:p14="http://schemas.microsoft.com/office/powerpoint/2010/main" val="710743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Median – still very flat</a:t>
            </a:r>
          </a:p>
        </p:txBody>
      </p:sp>
      <p:sp>
        <p:nvSpPr>
          <p:cNvPr id="4" name="Header Placeholder 3"/>
          <p:cNvSpPr>
            <a:spLocks noGrp="1"/>
          </p:cNvSpPr>
          <p:nvPr>
            <p:ph type="hdr" sz="quarter"/>
          </p:nvPr>
        </p:nvSpPr>
        <p:spPr/>
        <p:txBody>
          <a:bodyPr/>
          <a:lstStyle/>
          <a:p>
            <a:pPr>
              <a:defRPr/>
            </a:pPr>
            <a:r>
              <a:rPr lang="en-US" dirty="0"/>
              <a:t>2019 Bethel Study: Financial Aid Survey Results</a:t>
            </a:r>
          </a:p>
        </p:txBody>
      </p:sp>
      <p:sp>
        <p:nvSpPr>
          <p:cNvPr id="5" name="Date Placeholder 4"/>
          <p:cNvSpPr>
            <a:spLocks noGrp="1"/>
          </p:cNvSpPr>
          <p:nvPr>
            <p:ph type="dt" idx="1"/>
          </p:nvPr>
        </p:nvSpPr>
        <p:spPr/>
        <p:txBody>
          <a:bodyPr/>
          <a:lstStyle/>
          <a:p>
            <a:pPr>
              <a:defRPr/>
            </a:pPr>
            <a:r>
              <a:rPr lang="en-US" dirty="0"/>
              <a:t>December 4, 2019</a:t>
            </a:r>
          </a:p>
        </p:txBody>
      </p:sp>
      <p:sp>
        <p:nvSpPr>
          <p:cNvPr id="6" name="Slide Number Placeholder 5"/>
          <p:cNvSpPr>
            <a:spLocks noGrp="1"/>
          </p:cNvSpPr>
          <p:nvPr>
            <p:ph type="sldNum" sz="quarter" idx="5"/>
          </p:nvPr>
        </p:nvSpPr>
        <p:spPr/>
        <p:txBody>
          <a:bodyPr/>
          <a:lstStyle/>
          <a:p>
            <a:pPr>
              <a:defRPr/>
            </a:pPr>
            <a:fld id="{00531AEA-A59A-445A-8427-1E6D06BC6116}" type="slidenum">
              <a:rPr lang="en-US" smtClean="0"/>
              <a:pPr>
                <a:defRPr/>
              </a:pPr>
              <a:t>37</a:t>
            </a:fld>
            <a:endParaRPr lang="en-US" dirty="0"/>
          </a:p>
        </p:txBody>
      </p:sp>
    </p:spTree>
    <p:extLst>
      <p:ext uri="{BB962C8B-B14F-4D97-AF65-F5344CB8AC3E}">
        <p14:creationId xmlns:p14="http://schemas.microsoft.com/office/powerpoint/2010/main" val="3672390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When will you begin awarding new students for 2018-19?</a:t>
            </a:r>
          </a:p>
          <a:p>
            <a:pPr lvl="1"/>
            <a:r>
              <a:rPr lang="en-US" dirty="0">
                <a:solidFill>
                  <a:srgbClr val="FF0000"/>
                </a:solidFill>
              </a:rPr>
              <a:t>50.0%</a:t>
            </a:r>
            <a:r>
              <a:rPr lang="en-US" dirty="0"/>
              <a:t> starting November 2017.</a:t>
            </a:r>
          </a:p>
          <a:p>
            <a:pPr lvl="1"/>
            <a:r>
              <a:rPr lang="en-US" dirty="0">
                <a:solidFill>
                  <a:srgbClr val="FF0000"/>
                </a:solidFill>
              </a:rPr>
              <a:t>40.3% </a:t>
            </a:r>
            <a:r>
              <a:rPr lang="en-US" dirty="0"/>
              <a:t>starting December 2017</a:t>
            </a:r>
          </a:p>
          <a:p>
            <a:pPr lvl="1"/>
            <a:r>
              <a:rPr lang="en-US" dirty="0"/>
              <a:t>6.5% starting January 2018</a:t>
            </a:r>
          </a:p>
          <a:p>
            <a:pPr lvl="1"/>
            <a:r>
              <a:rPr lang="en-US" dirty="0"/>
              <a:t>1.6% starting February 2018</a:t>
            </a:r>
          </a:p>
          <a:p>
            <a:pPr lvl="1"/>
            <a:r>
              <a:rPr lang="en-US" dirty="0"/>
              <a:t>1.6% starting March 2018 or later</a:t>
            </a:r>
            <a:endParaRPr lang="en-US" sz="2400" dirty="0"/>
          </a:p>
          <a:p>
            <a:r>
              <a:rPr lang="en-US" sz="2400" dirty="0"/>
              <a:t>When will you begin awarding new students for 2017-18?</a:t>
            </a:r>
          </a:p>
          <a:p>
            <a:pPr lvl="1"/>
            <a:r>
              <a:rPr lang="en-US" dirty="0"/>
              <a:t>53.1% starting November 2016.</a:t>
            </a:r>
          </a:p>
          <a:p>
            <a:pPr lvl="1"/>
            <a:r>
              <a:rPr lang="en-US" dirty="0"/>
              <a:t>32.8% starting December 2016</a:t>
            </a:r>
          </a:p>
          <a:p>
            <a:pPr lvl="1"/>
            <a:r>
              <a:rPr lang="en-US" dirty="0"/>
              <a:t>7.8% starting January 2017</a:t>
            </a:r>
          </a:p>
          <a:p>
            <a:pPr lvl="1"/>
            <a:r>
              <a:rPr lang="en-US" dirty="0"/>
              <a:t>1.5% starting February 2017</a:t>
            </a:r>
          </a:p>
          <a:p>
            <a:pPr lvl="1"/>
            <a:r>
              <a:rPr lang="en-US" dirty="0"/>
              <a:t>4.6% starting March 2017 or later</a:t>
            </a:r>
          </a:p>
          <a:p>
            <a:endParaRPr lang="en-US" dirty="0"/>
          </a:p>
          <a:p>
            <a:r>
              <a:rPr lang="en-US" dirty="0"/>
              <a:t>Change: from F’17 to F’18 awarding</a:t>
            </a:r>
          </a:p>
          <a:p>
            <a:r>
              <a:rPr lang="en-US" dirty="0"/>
              <a:t>Earlier = 8;  16.0% </a:t>
            </a:r>
          </a:p>
          <a:p>
            <a:r>
              <a:rPr lang="en-US" dirty="0"/>
              <a:t>Same Month= 33;  66.0% </a:t>
            </a:r>
          </a:p>
          <a:p>
            <a:r>
              <a:rPr lang="en-US" dirty="0"/>
              <a:t>Later = 9;  18.0% </a:t>
            </a:r>
          </a:p>
        </p:txBody>
      </p:sp>
      <p:sp>
        <p:nvSpPr>
          <p:cNvPr id="4" name="Header Placeholder 3"/>
          <p:cNvSpPr>
            <a:spLocks noGrp="1"/>
          </p:cNvSpPr>
          <p:nvPr>
            <p:ph type="hdr" sz="quarter" idx="10"/>
          </p:nvPr>
        </p:nvSpPr>
        <p:spPr/>
        <p:txBody>
          <a:bodyPr/>
          <a:lstStyle/>
          <a:p>
            <a:pPr>
              <a:defRPr/>
            </a:pPr>
            <a:r>
              <a:rPr lang="en-US" dirty="0"/>
              <a:t>2019 Bethel Study: Financial Aid Survey Results</a:t>
            </a:r>
          </a:p>
        </p:txBody>
      </p:sp>
      <p:sp>
        <p:nvSpPr>
          <p:cNvPr id="5" name="Date Placeholder 4"/>
          <p:cNvSpPr>
            <a:spLocks noGrp="1"/>
          </p:cNvSpPr>
          <p:nvPr>
            <p:ph type="dt" idx="11"/>
          </p:nvPr>
        </p:nvSpPr>
        <p:spPr/>
        <p:txBody>
          <a:bodyPr/>
          <a:lstStyle/>
          <a:p>
            <a:pPr>
              <a:defRPr/>
            </a:pPr>
            <a:r>
              <a:rPr lang="en-US" dirty="0"/>
              <a:t>December 4, 2019</a:t>
            </a:r>
          </a:p>
        </p:txBody>
      </p:sp>
      <p:sp>
        <p:nvSpPr>
          <p:cNvPr id="6" name="Slide Number Placeholder 5"/>
          <p:cNvSpPr>
            <a:spLocks noGrp="1"/>
          </p:cNvSpPr>
          <p:nvPr>
            <p:ph type="sldNum" sz="quarter" idx="12"/>
          </p:nvPr>
        </p:nvSpPr>
        <p:spPr/>
        <p:txBody>
          <a:bodyPr/>
          <a:lstStyle/>
          <a:p>
            <a:pPr>
              <a:defRPr/>
            </a:pPr>
            <a:fld id="{00531AEA-A59A-445A-8427-1E6D06BC6116}" type="slidenum">
              <a:rPr lang="en-US" smtClean="0"/>
              <a:pPr>
                <a:defRPr/>
              </a:pPr>
              <a:t>42</a:t>
            </a:fld>
            <a:endParaRPr lang="en-US" dirty="0"/>
          </a:p>
        </p:txBody>
      </p:sp>
    </p:spTree>
    <p:extLst>
      <p:ext uri="{BB962C8B-B14F-4D97-AF65-F5344CB8AC3E}">
        <p14:creationId xmlns:p14="http://schemas.microsoft.com/office/powerpoint/2010/main" val="2086246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2019 Bethel Study: Financial Aid Survey Results</a:t>
            </a:r>
          </a:p>
        </p:txBody>
      </p:sp>
      <p:sp>
        <p:nvSpPr>
          <p:cNvPr id="5" name="Date Placeholder 4"/>
          <p:cNvSpPr>
            <a:spLocks noGrp="1"/>
          </p:cNvSpPr>
          <p:nvPr>
            <p:ph type="dt" idx="11"/>
          </p:nvPr>
        </p:nvSpPr>
        <p:spPr/>
        <p:txBody>
          <a:bodyPr/>
          <a:lstStyle/>
          <a:p>
            <a:pPr>
              <a:defRPr/>
            </a:pPr>
            <a:r>
              <a:rPr lang="en-US" dirty="0"/>
              <a:t>December 4, 2019</a:t>
            </a:r>
          </a:p>
        </p:txBody>
      </p:sp>
      <p:sp>
        <p:nvSpPr>
          <p:cNvPr id="6" name="Slide Number Placeholder 5"/>
          <p:cNvSpPr>
            <a:spLocks noGrp="1"/>
          </p:cNvSpPr>
          <p:nvPr>
            <p:ph type="sldNum" sz="quarter" idx="12"/>
          </p:nvPr>
        </p:nvSpPr>
        <p:spPr/>
        <p:txBody>
          <a:bodyPr/>
          <a:lstStyle/>
          <a:p>
            <a:pPr>
              <a:defRPr/>
            </a:pPr>
            <a:fld id="{00531AEA-A59A-445A-8427-1E6D06BC6116}" type="slidenum">
              <a:rPr lang="en-US" smtClean="0"/>
              <a:pPr>
                <a:defRPr/>
              </a:pPr>
              <a:t>44</a:t>
            </a:fld>
            <a:endParaRPr lang="en-US" dirty="0"/>
          </a:p>
        </p:txBody>
      </p:sp>
    </p:spTree>
    <p:extLst>
      <p:ext uri="{BB962C8B-B14F-4D97-AF65-F5344CB8AC3E}">
        <p14:creationId xmlns:p14="http://schemas.microsoft.com/office/powerpoint/2010/main" val="741283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dirty="0"/>
          </a:p>
        </p:txBody>
      </p:sp>
      <p:sp>
        <p:nvSpPr>
          <p:cNvPr id="8602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9A836A-750E-4001-B62F-F73B0A9874E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97909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dirty="0"/>
          </a:p>
        </p:txBody>
      </p:sp>
      <p:sp>
        <p:nvSpPr>
          <p:cNvPr id="8704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0AD54E8-1DDD-4C03-85E6-344DC39E18F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50971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dirty="0"/>
          </a:p>
        </p:txBody>
      </p:sp>
      <p:sp>
        <p:nvSpPr>
          <p:cNvPr id="88068"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03C275-4B30-462A-89E8-E0EE22B25BDF}"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33075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dirty="0"/>
              <a:t>The increase in the number of schools who plan to switch Loan Software in the next 1-3 years is likely related to changes to Direct Lending.</a:t>
            </a:r>
          </a:p>
        </p:txBody>
      </p:sp>
      <p:sp>
        <p:nvSpPr>
          <p:cNvPr id="89092"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8E2543-18A3-449E-96AD-EDDFF3257C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66687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Schools with no limit in Nov ’15 on # of terms:</a:t>
            </a: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1 Adjusts IGA up or down depending on cost of program</a:t>
            </a: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5 offer same gift aid as on campus</a:t>
            </a: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5 reduce IGA, offer same non-inst aid</a:t>
            </a: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4 only offer non-institutional aid</a:t>
            </a: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a:p>
            <a:endParaRPr lang="en-US" dirty="0"/>
          </a:p>
        </p:txBody>
      </p:sp>
      <p:sp>
        <p:nvSpPr>
          <p:cNvPr id="4" name="Header Placeholder 3"/>
          <p:cNvSpPr>
            <a:spLocks noGrp="1"/>
          </p:cNvSpPr>
          <p:nvPr>
            <p:ph type="hdr" sz="quarter"/>
          </p:nvPr>
        </p:nvSpPr>
        <p:spPr/>
        <p:txBody>
          <a:bodyPr/>
          <a:lstStyle/>
          <a:p>
            <a:pPr>
              <a:defRPr/>
            </a:pPr>
            <a:r>
              <a:rPr lang="en-US" dirty="0"/>
              <a:t>2019 Bethel Study: Financial Aid Survey Results</a:t>
            </a:r>
          </a:p>
        </p:txBody>
      </p:sp>
      <p:sp>
        <p:nvSpPr>
          <p:cNvPr id="5" name="Date Placeholder 4"/>
          <p:cNvSpPr>
            <a:spLocks noGrp="1"/>
          </p:cNvSpPr>
          <p:nvPr>
            <p:ph type="dt" idx="1"/>
          </p:nvPr>
        </p:nvSpPr>
        <p:spPr/>
        <p:txBody>
          <a:bodyPr/>
          <a:lstStyle/>
          <a:p>
            <a:pPr>
              <a:defRPr/>
            </a:pPr>
            <a:r>
              <a:rPr lang="en-US" dirty="0"/>
              <a:t>December 4, 2019</a:t>
            </a:r>
          </a:p>
        </p:txBody>
      </p:sp>
      <p:sp>
        <p:nvSpPr>
          <p:cNvPr id="6" name="Slide Number Placeholder 5"/>
          <p:cNvSpPr>
            <a:spLocks noGrp="1"/>
          </p:cNvSpPr>
          <p:nvPr>
            <p:ph type="sldNum" sz="quarter" idx="5"/>
          </p:nvPr>
        </p:nvSpPr>
        <p:spPr/>
        <p:txBody>
          <a:bodyPr/>
          <a:lstStyle/>
          <a:p>
            <a:pPr>
              <a:defRPr/>
            </a:pPr>
            <a:fld id="{00531AEA-A59A-445A-8427-1E6D06BC6116}" type="slidenum">
              <a:rPr lang="en-US" smtClean="0"/>
              <a:pPr>
                <a:defRPr/>
              </a:pPr>
              <a:t>64</a:t>
            </a:fld>
            <a:endParaRPr lang="en-US" dirty="0"/>
          </a:p>
        </p:txBody>
      </p:sp>
    </p:spTree>
    <p:extLst>
      <p:ext uri="{BB962C8B-B14F-4D97-AF65-F5344CB8AC3E}">
        <p14:creationId xmlns:p14="http://schemas.microsoft.com/office/powerpoint/2010/main" val="2719122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marL="228600" indent="-228600">
              <a:buAutoNum type="arabicPeriod"/>
            </a:pPr>
            <a:r>
              <a:rPr lang="en-US" dirty="0"/>
              <a:t>Context</a:t>
            </a:r>
          </a:p>
          <a:p>
            <a:pPr marL="228600" indent="-228600">
              <a:buAutoNum type="arabicPeriod"/>
            </a:pPr>
            <a:r>
              <a:rPr lang="en-US" dirty="0"/>
              <a:t>Aspire to Best Practices – try to identify 1 topic to explore on your campus</a:t>
            </a:r>
          </a:p>
          <a:p>
            <a:pPr marL="228600" indent="-228600">
              <a:buAutoNum type="arabicPeriod"/>
            </a:pPr>
            <a:r>
              <a:rPr lang="en-US" dirty="0"/>
              <a:t>Institutional Perspectives</a:t>
            </a:r>
          </a:p>
          <a:p>
            <a:pPr marL="228600" indent="-228600">
              <a:buAutoNum type="arabicPeriod"/>
            </a:pPr>
            <a:r>
              <a:rPr lang="en-US" dirty="0"/>
              <a:t>Student &amp; Family Perspectives</a:t>
            </a:r>
          </a:p>
          <a:p>
            <a:pPr marL="228600" indent="-228600">
              <a:buAutoNum type="arabicPeriod"/>
            </a:pPr>
            <a:r>
              <a:rPr lang="en-US" dirty="0"/>
              <a:t>What next?</a:t>
            </a:r>
          </a:p>
        </p:txBody>
      </p:sp>
      <p:sp>
        <p:nvSpPr>
          <p:cNvPr id="74756" name="Slide Number Placeholder 3"/>
          <p:cNvSpPr>
            <a:spLocks noGrp="1"/>
          </p:cNvSpPr>
          <p:nvPr>
            <p:ph type="sldNum" sz="quarter" idx="5"/>
          </p:nvPr>
        </p:nvSpPr>
        <p:spPr>
          <a:noFill/>
        </p:spPr>
        <p:txBody>
          <a:bodyPr/>
          <a:lstStyle/>
          <a:p>
            <a:fld id="{5A0095C2-AA90-4D9E-8F2F-24D9C358C05E}" type="slidenum">
              <a:rPr lang="en-US" smtClean="0"/>
              <a:pPr/>
              <a:t>3</a:t>
            </a:fld>
            <a:endParaRPr lang="en-US" dirty="0"/>
          </a:p>
        </p:txBody>
      </p:sp>
      <p:sp>
        <p:nvSpPr>
          <p:cNvPr id="2" name="Header Placeholder 1"/>
          <p:cNvSpPr>
            <a:spLocks noGrp="1"/>
          </p:cNvSpPr>
          <p:nvPr>
            <p:ph type="hdr" sz="quarter" idx="10"/>
          </p:nvPr>
        </p:nvSpPr>
        <p:spPr/>
        <p:txBody>
          <a:bodyPr/>
          <a:lstStyle/>
          <a:p>
            <a:pPr>
              <a:defRPr/>
            </a:pPr>
            <a:r>
              <a:rPr lang="en-US" dirty="0"/>
              <a:t>2019 Bethel Study: Financial Aid Survey Results</a:t>
            </a:r>
          </a:p>
        </p:txBody>
      </p:sp>
      <p:sp>
        <p:nvSpPr>
          <p:cNvPr id="3" name="Date Placeholder 2"/>
          <p:cNvSpPr>
            <a:spLocks noGrp="1"/>
          </p:cNvSpPr>
          <p:nvPr>
            <p:ph type="dt" idx="11"/>
          </p:nvPr>
        </p:nvSpPr>
        <p:spPr/>
        <p:txBody>
          <a:bodyPr/>
          <a:lstStyle/>
          <a:p>
            <a:pPr>
              <a:defRPr/>
            </a:pPr>
            <a:r>
              <a:rPr lang="en-US" dirty="0"/>
              <a:t>December 4, 2019</a:t>
            </a:r>
          </a:p>
        </p:txBody>
      </p:sp>
    </p:spTree>
    <p:extLst>
      <p:ext uri="{BB962C8B-B14F-4D97-AF65-F5344CB8AC3E}">
        <p14:creationId xmlns:p14="http://schemas.microsoft.com/office/powerpoint/2010/main" val="41634840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2019 Bethel Study: Financial Aid Survey Results</a:t>
            </a:r>
          </a:p>
        </p:txBody>
      </p:sp>
      <p:sp>
        <p:nvSpPr>
          <p:cNvPr id="5" name="Date Placeholder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December 4, 2019</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531AEA-A59A-445A-8427-1E6D06BC611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63134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dirty="0"/>
          </a:p>
        </p:txBody>
      </p:sp>
      <p:sp>
        <p:nvSpPr>
          <p:cNvPr id="90116"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FF0FD9-6168-4F4A-9C09-9A72FC58F6B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Header Placeholder 1"/>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2019 Bethel Study: Financial Aid Survey Results</a:t>
            </a:r>
          </a:p>
        </p:txBody>
      </p:sp>
      <p:sp>
        <p:nvSpPr>
          <p:cNvPr id="3" name="Date Placeholder 2"/>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December 4, 2019</a:t>
            </a:r>
          </a:p>
        </p:txBody>
      </p:sp>
    </p:spTree>
    <p:extLst>
      <p:ext uri="{BB962C8B-B14F-4D97-AF65-F5344CB8AC3E}">
        <p14:creationId xmlns:p14="http://schemas.microsoft.com/office/powerpoint/2010/main" val="506875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2019 Bethel Study: Financial Aid Survey Results</a:t>
            </a:r>
          </a:p>
        </p:txBody>
      </p:sp>
      <p:sp>
        <p:nvSpPr>
          <p:cNvPr id="5" name="Date Placeholder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December 4, 2019</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531AEA-A59A-445A-8427-1E6D06BC611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59806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a:t>2019 survey</a:t>
            </a:r>
          </a:p>
          <a:p>
            <a:pPr eaLnBrk="1" hangingPunct="1">
              <a:lnSpc>
                <a:spcPct val="90000"/>
              </a:lnSpc>
            </a:pPr>
            <a:r>
              <a:rPr lang="en-US" dirty="0"/>
              <a:t>Tuition and Fees at 62 reporting schools increased from an average of $29,121 to $29,967 (</a:t>
            </a:r>
            <a:r>
              <a:rPr lang="en-US" b="1" dirty="0"/>
              <a:t>2.8</a:t>
            </a:r>
            <a:r>
              <a:rPr lang="en-US" dirty="0"/>
              <a:t>%).</a:t>
            </a:r>
          </a:p>
          <a:p>
            <a:pPr lvl="1" eaLnBrk="1" hangingPunct="1">
              <a:lnSpc>
                <a:spcPct val="90000"/>
              </a:lnSpc>
            </a:pPr>
            <a:r>
              <a:rPr lang="en-US" dirty="0"/>
              <a:t>¼ increased tuition by 2.8% or less</a:t>
            </a:r>
          </a:p>
          <a:p>
            <a:pPr lvl="2" eaLnBrk="1" hangingPunct="1">
              <a:lnSpc>
                <a:spcPct val="90000"/>
              </a:lnSpc>
            </a:pPr>
            <a:r>
              <a:rPr lang="en-US" dirty="0"/>
              <a:t>Two schools froze tuition, two schools dropped tuition (-11% and -24%)</a:t>
            </a:r>
          </a:p>
          <a:p>
            <a:pPr lvl="1" eaLnBrk="1" hangingPunct="1">
              <a:lnSpc>
                <a:spcPct val="90000"/>
              </a:lnSpc>
            </a:pPr>
            <a:r>
              <a:rPr lang="en-US" dirty="0"/>
              <a:t>¼ increased tuition by 2.9% to 3.2%</a:t>
            </a:r>
          </a:p>
          <a:p>
            <a:pPr lvl="1" eaLnBrk="1" hangingPunct="1">
              <a:lnSpc>
                <a:spcPct val="90000"/>
              </a:lnSpc>
            </a:pPr>
            <a:r>
              <a:rPr lang="en-US" dirty="0"/>
              <a:t>¼ increased tuition by 3.3% to 3.9%</a:t>
            </a:r>
          </a:p>
          <a:p>
            <a:pPr lvl="1" eaLnBrk="1" hangingPunct="1">
              <a:lnSpc>
                <a:spcPct val="90000"/>
              </a:lnSpc>
            </a:pPr>
            <a:r>
              <a:rPr lang="en-US" dirty="0"/>
              <a:t>¼ increased by more than 3.9%</a:t>
            </a:r>
          </a:p>
          <a:p>
            <a:pPr lvl="2" eaLnBrk="1" hangingPunct="1">
              <a:lnSpc>
                <a:spcPct val="90000"/>
              </a:lnSpc>
            </a:pPr>
            <a:r>
              <a:rPr lang="en-US" dirty="0"/>
              <a:t>The highest reported tuition increase was 9.8%</a:t>
            </a:r>
          </a:p>
          <a:p>
            <a:pPr eaLnBrk="1" hangingPunct="1">
              <a:lnSpc>
                <a:spcPct val="90000"/>
              </a:lnSpc>
            </a:pPr>
            <a:endParaRPr lang="en-US" dirty="0"/>
          </a:p>
          <a:p>
            <a:pPr eaLnBrk="1" hangingPunct="1">
              <a:lnSpc>
                <a:spcPct val="90000"/>
              </a:lnSpc>
            </a:pPr>
            <a:endParaRPr lang="en-US" dirty="0"/>
          </a:p>
          <a:p>
            <a:pPr eaLnBrk="1" hangingPunct="1">
              <a:lnSpc>
                <a:spcPct val="90000"/>
              </a:lnSpc>
            </a:pPr>
            <a:r>
              <a:rPr lang="en-US" dirty="0"/>
              <a:t>2016 survey</a:t>
            </a:r>
          </a:p>
          <a:p>
            <a:pPr eaLnBrk="1" hangingPunct="1">
              <a:lnSpc>
                <a:spcPct val="90000"/>
              </a:lnSpc>
            </a:pPr>
            <a:r>
              <a:rPr lang="en-US" dirty="0"/>
              <a:t>Tuition and Fees at 64 reporting schools increased from an average of $25,761 to $26,713 (</a:t>
            </a:r>
            <a:r>
              <a:rPr lang="en-US" b="1" dirty="0"/>
              <a:t>3.7</a:t>
            </a:r>
            <a:r>
              <a:rPr lang="en-US" dirty="0"/>
              <a:t>%).</a:t>
            </a:r>
          </a:p>
          <a:p>
            <a:pPr lvl="1" eaLnBrk="1" hangingPunct="1">
              <a:lnSpc>
                <a:spcPct val="90000"/>
              </a:lnSpc>
            </a:pPr>
            <a:r>
              <a:rPr lang="en-US" dirty="0"/>
              <a:t>¼ increased tuition by 2.9% or less</a:t>
            </a:r>
          </a:p>
          <a:p>
            <a:pPr lvl="2" eaLnBrk="1" hangingPunct="1">
              <a:lnSpc>
                <a:spcPct val="90000"/>
              </a:lnSpc>
            </a:pPr>
            <a:r>
              <a:rPr lang="en-US" dirty="0"/>
              <a:t>Lowest increase was 0.9% at 2 schools</a:t>
            </a:r>
          </a:p>
          <a:p>
            <a:pPr lvl="1" eaLnBrk="1" hangingPunct="1">
              <a:lnSpc>
                <a:spcPct val="90000"/>
              </a:lnSpc>
            </a:pPr>
            <a:r>
              <a:rPr lang="en-US" dirty="0"/>
              <a:t>¼ increased tuition by 3.0% to 3.4%</a:t>
            </a:r>
          </a:p>
          <a:p>
            <a:pPr lvl="1" eaLnBrk="1" hangingPunct="1">
              <a:lnSpc>
                <a:spcPct val="90000"/>
              </a:lnSpc>
            </a:pPr>
            <a:r>
              <a:rPr lang="en-US" dirty="0"/>
              <a:t>¼ increased tuition by 3.5% to 4.6%</a:t>
            </a:r>
          </a:p>
          <a:p>
            <a:pPr lvl="1" eaLnBrk="1" hangingPunct="1">
              <a:lnSpc>
                <a:spcPct val="90000"/>
              </a:lnSpc>
            </a:pPr>
            <a:r>
              <a:rPr lang="en-US" dirty="0"/>
              <a:t>¼ increased by more than 4.6%</a:t>
            </a:r>
          </a:p>
          <a:p>
            <a:pPr lvl="2" eaLnBrk="1" hangingPunct="1">
              <a:lnSpc>
                <a:spcPct val="90000"/>
              </a:lnSpc>
            </a:pPr>
            <a:r>
              <a:rPr lang="en-US" dirty="0"/>
              <a:t>The highest reported tuition increase was 8.4%</a:t>
            </a:r>
          </a:p>
          <a:p>
            <a:pPr eaLnBrk="1" hangingPunct="1">
              <a:lnSpc>
                <a:spcPct val="90000"/>
              </a:lnSpc>
            </a:pPr>
            <a:endParaRPr lang="en-US" dirty="0"/>
          </a:p>
          <a:p>
            <a:pPr eaLnBrk="1" hangingPunct="1">
              <a:lnSpc>
                <a:spcPct val="90000"/>
              </a:lnSpc>
            </a:pPr>
            <a:r>
              <a:rPr lang="en-US" dirty="0"/>
              <a:t>Tuition and Fees at 75 reporting schools increased from an average of $25,345 to $26,156 (</a:t>
            </a:r>
            <a:r>
              <a:rPr lang="en-US" b="1" dirty="0"/>
              <a:t>3.2</a:t>
            </a:r>
            <a:r>
              <a:rPr lang="en-US" dirty="0"/>
              <a:t>%).</a:t>
            </a:r>
          </a:p>
          <a:p>
            <a:pPr lvl="1" eaLnBrk="1" hangingPunct="1">
              <a:lnSpc>
                <a:spcPct val="90000"/>
              </a:lnSpc>
            </a:pPr>
            <a:r>
              <a:rPr lang="en-US" dirty="0"/>
              <a:t>¼ increased tuition by 2.8% or less</a:t>
            </a:r>
          </a:p>
          <a:p>
            <a:pPr lvl="2" eaLnBrk="1" hangingPunct="1">
              <a:lnSpc>
                <a:spcPct val="90000"/>
              </a:lnSpc>
            </a:pPr>
            <a:r>
              <a:rPr lang="en-US" dirty="0"/>
              <a:t>5 schools froze tuition and 2 decreased tuition</a:t>
            </a:r>
          </a:p>
          <a:p>
            <a:pPr lvl="1" eaLnBrk="1" hangingPunct="1">
              <a:lnSpc>
                <a:spcPct val="90000"/>
              </a:lnSpc>
            </a:pPr>
            <a:r>
              <a:rPr lang="en-US" dirty="0"/>
              <a:t>¼ increased tuition by 2.9% to 3.4%</a:t>
            </a:r>
          </a:p>
          <a:p>
            <a:pPr lvl="1" eaLnBrk="1" hangingPunct="1">
              <a:lnSpc>
                <a:spcPct val="90000"/>
              </a:lnSpc>
            </a:pPr>
            <a:r>
              <a:rPr lang="en-US" dirty="0"/>
              <a:t>¼ increased tuition by 3.5% to 4.6%</a:t>
            </a:r>
          </a:p>
          <a:p>
            <a:pPr lvl="1" eaLnBrk="1" hangingPunct="1">
              <a:lnSpc>
                <a:spcPct val="90000"/>
              </a:lnSpc>
            </a:pPr>
            <a:r>
              <a:rPr lang="en-US" dirty="0"/>
              <a:t>¼ increased by more than 4.6%</a:t>
            </a:r>
          </a:p>
          <a:p>
            <a:pPr lvl="2" eaLnBrk="1" hangingPunct="1">
              <a:lnSpc>
                <a:spcPct val="90000"/>
              </a:lnSpc>
            </a:pPr>
            <a:r>
              <a:rPr lang="en-US" dirty="0"/>
              <a:t>The highest reported tuition increase was 7.8%</a:t>
            </a: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2019 Bethel Study: Financial Aid Survey Results</a:t>
            </a:r>
          </a:p>
        </p:txBody>
      </p:sp>
      <p:sp>
        <p:nvSpPr>
          <p:cNvPr id="5" name="Date Placeholder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December 4, 2019</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531AEA-A59A-445A-8427-1E6D06BC611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83555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Tuition Remission</a:t>
            </a:r>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2019 Bethel Study: Financial Aid Survey Results</a:t>
            </a:r>
          </a:p>
        </p:txBody>
      </p:sp>
      <p:sp>
        <p:nvSpPr>
          <p:cNvPr id="5" name="Date Placeholder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December 4, 2019</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531AEA-A59A-445A-8427-1E6D06BC611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059388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Tuition Remission</a:t>
            </a:r>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2019 Bethel Study: Financial Aid Survey Results</a:t>
            </a:r>
          </a:p>
        </p:txBody>
      </p:sp>
      <p:sp>
        <p:nvSpPr>
          <p:cNvPr id="5" name="Date Placeholder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December 4, 2019</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531AEA-A59A-445A-8427-1E6D06BC611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733698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531AEA-A59A-445A-8427-1E6D06BC611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2019 Bethel Study: Financial Aid Survey Results</a:t>
            </a:r>
          </a:p>
        </p:txBody>
      </p:sp>
      <p:sp>
        <p:nvSpPr>
          <p:cNvPr id="6" name="Date Placeholder 5"/>
          <p:cNvSpPr>
            <a:spLocks noGrp="1"/>
          </p:cNvSpPr>
          <p:nvPr>
            <p:ph type="dt"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December 4, 2019</a:t>
            </a:r>
          </a:p>
        </p:txBody>
      </p:sp>
    </p:spTree>
    <p:extLst>
      <p:ext uri="{BB962C8B-B14F-4D97-AF65-F5344CB8AC3E}">
        <p14:creationId xmlns:p14="http://schemas.microsoft.com/office/powerpoint/2010/main" val="24037980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531AEA-A59A-445A-8427-1E6D06BC611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2019 Bethel Study: Financial Aid Survey Results</a:t>
            </a:r>
          </a:p>
        </p:txBody>
      </p:sp>
      <p:sp>
        <p:nvSpPr>
          <p:cNvPr id="6" name="Date Placeholder 5"/>
          <p:cNvSpPr>
            <a:spLocks noGrp="1"/>
          </p:cNvSpPr>
          <p:nvPr>
            <p:ph type="dt"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December 4, 2019</a:t>
            </a:r>
          </a:p>
        </p:txBody>
      </p:sp>
    </p:spTree>
    <p:extLst>
      <p:ext uri="{BB962C8B-B14F-4D97-AF65-F5344CB8AC3E}">
        <p14:creationId xmlns:p14="http://schemas.microsoft.com/office/powerpoint/2010/main" val="23607526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dirty="0"/>
          </a:p>
        </p:txBody>
      </p:sp>
      <p:sp>
        <p:nvSpPr>
          <p:cNvPr id="94212"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22E2AA-04CD-4B3A-9672-0AF6A708E5F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Header Placeholder 1"/>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2019 Bethel Study: Financial Aid Survey Results</a:t>
            </a:r>
          </a:p>
        </p:txBody>
      </p:sp>
      <p:sp>
        <p:nvSpPr>
          <p:cNvPr id="3" name="Date Placeholder 2"/>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December 4, 2019</a:t>
            </a:r>
          </a:p>
        </p:txBody>
      </p:sp>
    </p:spTree>
    <p:extLst>
      <p:ext uri="{BB962C8B-B14F-4D97-AF65-F5344CB8AC3E}">
        <p14:creationId xmlns:p14="http://schemas.microsoft.com/office/powerpoint/2010/main" val="8650285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past 10 years, median borrowing went up $174 (0809 to 1819) which is 2.45%</a:t>
            </a:r>
          </a:p>
        </p:txBody>
      </p:sp>
      <p:sp>
        <p:nvSpPr>
          <p:cNvPr id="4" name="Header Placeholder 3"/>
          <p:cNvSpPr>
            <a:spLocks noGrp="1"/>
          </p:cNvSpPr>
          <p:nvPr>
            <p:ph type="hdr" sz="quarter"/>
          </p:nvPr>
        </p:nvSpPr>
        <p:spPr/>
        <p:txBody>
          <a:bodyPr/>
          <a:lstStyle/>
          <a:p>
            <a:pPr>
              <a:defRPr/>
            </a:pPr>
            <a:r>
              <a:rPr lang="en-US" dirty="0"/>
              <a:t>2019 Bethel Study: Financial Aid Survey Results</a:t>
            </a:r>
          </a:p>
        </p:txBody>
      </p:sp>
      <p:sp>
        <p:nvSpPr>
          <p:cNvPr id="5" name="Date Placeholder 4"/>
          <p:cNvSpPr>
            <a:spLocks noGrp="1"/>
          </p:cNvSpPr>
          <p:nvPr>
            <p:ph type="dt" idx="1"/>
          </p:nvPr>
        </p:nvSpPr>
        <p:spPr/>
        <p:txBody>
          <a:bodyPr/>
          <a:lstStyle/>
          <a:p>
            <a:pPr>
              <a:defRPr/>
            </a:pPr>
            <a:r>
              <a:rPr lang="en-US" dirty="0"/>
              <a:t>December 4, 2019</a:t>
            </a:r>
          </a:p>
        </p:txBody>
      </p:sp>
      <p:sp>
        <p:nvSpPr>
          <p:cNvPr id="6" name="Slide Number Placeholder 5"/>
          <p:cNvSpPr>
            <a:spLocks noGrp="1"/>
          </p:cNvSpPr>
          <p:nvPr>
            <p:ph type="sldNum" sz="quarter" idx="5"/>
          </p:nvPr>
        </p:nvSpPr>
        <p:spPr/>
        <p:txBody>
          <a:bodyPr/>
          <a:lstStyle/>
          <a:p>
            <a:pPr>
              <a:defRPr/>
            </a:pPr>
            <a:fld id="{00531AEA-A59A-445A-8427-1E6D06BC6116}" type="slidenum">
              <a:rPr lang="en-US" smtClean="0"/>
              <a:pPr>
                <a:defRPr/>
              </a:pPr>
              <a:t>83</a:t>
            </a:fld>
            <a:endParaRPr lang="en-US" dirty="0"/>
          </a:p>
        </p:txBody>
      </p:sp>
    </p:spTree>
    <p:extLst>
      <p:ext uri="{BB962C8B-B14F-4D97-AF65-F5344CB8AC3E}">
        <p14:creationId xmlns:p14="http://schemas.microsoft.com/office/powerpoint/2010/main" val="1724435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dirty="0"/>
              <a:t>1.) 2012-2014 – participation in low 80s</a:t>
            </a:r>
          </a:p>
          <a:p>
            <a:r>
              <a:rPr lang="en-US" dirty="0"/>
              <a:t>2.) 2015 about 75 participants</a:t>
            </a:r>
          </a:p>
          <a:p>
            <a:r>
              <a:rPr lang="en-US" dirty="0"/>
              <a:t>3.) 2016-2018 participation in low 60s</a:t>
            </a:r>
          </a:p>
          <a:p>
            <a:r>
              <a:rPr lang="en-US" dirty="0"/>
              <a:t>     - Some regular participants no longer CCCU members</a:t>
            </a:r>
          </a:p>
          <a:p>
            <a:r>
              <a:rPr lang="en-US" dirty="0"/>
              <a:t>     - 37 schools participated in last 5 surveys (2013-2018)</a:t>
            </a:r>
          </a:p>
          <a:p>
            <a:endParaRPr lang="en-US" dirty="0"/>
          </a:p>
          <a:p>
            <a:r>
              <a:rPr lang="en-US" dirty="0"/>
              <a:t>Load demographic data into the following</a:t>
            </a:r>
            <a:r>
              <a:rPr lang="en-US" baseline="0" dirty="0"/>
              <a:t> website to generate map</a:t>
            </a:r>
          </a:p>
          <a:p>
            <a:r>
              <a:rPr lang="en-US" dirty="0"/>
              <a:t>https://batchgeo.com/</a:t>
            </a:r>
          </a:p>
          <a:p>
            <a:endParaRPr lang="en-US" dirty="0"/>
          </a:p>
          <a:p>
            <a:r>
              <a:rPr lang="en-US" dirty="0"/>
              <a:t>https://batchgeo.com/map/f00246fbee090081ded05535ace4d44b</a:t>
            </a:r>
          </a:p>
        </p:txBody>
      </p:sp>
      <p:sp>
        <p:nvSpPr>
          <p:cNvPr id="76804" name="Slide Number Placeholder 3"/>
          <p:cNvSpPr>
            <a:spLocks noGrp="1"/>
          </p:cNvSpPr>
          <p:nvPr>
            <p:ph type="sldNum" sz="quarter" idx="5"/>
          </p:nvPr>
        </p:nvSpPr>
        <p:spPr>
          <a:noFill/>
        </p:spPr>
        <p:txBody>
          <a:bodyPr/>
          <a:lstStyle/>
          <a:p>
            <a:fld id="{8D873FC1-3FCF-4A08-9E36-28995599AD97}" type="slidenum">
              <a:rPr lang="en-US" smtClean="0"/>
              <a:pPr/>
              <a:t>5</a:t>
            </a:fld>
            <a:endParaRPr lang="en-US" dirty="0"/>
          </a:p>
        </p:txBody>
      </p:sp>
      <p:sp>
        <p:nvSpPr>
          <p:cNvPr id="2" name="Header Placeholder 1"/>
          <p:cNvSpPr>
            <a:spLocks noGrp="1"/>
          </p:cNvSpPr>
          <p:nvPr>
            <p:ph type="hdr" sz="quarter" idx="10"/>
          </p:nvPr>
        </p:nvSpPr>
        <p:spPr/>
        <p:txBody>
          <a:bodyPr/>
          <a:lstStyle/>
          <a:p>
            <a:pPr>
              <a:defRPr/>
            </a:pPr>
            <a:r>
              <a:rPr lang="en-US" dirty="0"/>
              <a:t>2019 Bethel Study: Financial Aid Survey Results</a:t>
            </a:r>
          </a:p>
        </p:txBody>
      </p:sp>
      <p:sp>
        <p:nvSpPr>
          <p:cNvPr id="3" name="Date Placeholder 2"/>
          <p:cNvSpPr>
            <a:spLocks noGrp="1"/>
          </p:cNvSpPr>
          <p:nvPr>
            <p:ph type="dt" idx="11"/>
          </p:nvPr>
        </p:nvSpPr>
        <p:spPr/>
        <p:txBody>
          <a:bodyPr/>
          <a:lstStyle/>
          <a:p>
            <a:pPr>
              <a:defRPr/>
            </a:pPr>
            <a:r>
              <a:rPr lang="en-US" dirty="0"/>
              <a:t>December 4, 2019</a:t>
            </a:r>
          </a:p>
        </p:txBody>
      </p:sp>
    </p:spTree>
    <p:extLst>
      <p:ext uri="{BB962C8B-B14F-4D97-AF65-F5344CB8AC3E}">
        <p14:creationId xmlns:p14="http://schemas.microsoft.com/office/powerpoint/2010/main" val="515793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Percent borrowed</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531AEA-A59A-445A-8427-1E6D06BC611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2019 Bethel Study: Financial Aid Survey Results</a:t>
            </a:r>
          </a:p>
        </p:txBody>
      </p:sp>
      <p:sp>
        <p:nvSpPr>
          <p:cNvPr id="6" name="Date Placeholder 5"/>
          <p:cNvSpPr>
            <a:spLocks noGrp="1"/>
          </p:cNvSpPr>
          <p:nvPr>
            <p:ph type="dt"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December 4, 2019</a:t>
            </a:r>
          </a:p>
        </p:txBody>
      </p:sp>
    </p:spTree>
    <p:extLst>
      <p:ext uri="{BB962C8B-B14F-4D97-AF65-F5344CB8AC3E}">
        <p14:creationId xmlns:p14="http://schemas.microsoft.com/office/powerpoint/2010/main" val="36453540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2019 Bethel Study: Financial Aid Survey Results</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December 4, 2019</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531AEA-A59A-445A-8427-1E6D06BC611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556215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2019 Bethel Study: Financial Aid Survey Results</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December 4, 2019</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531AEA-A59A-445A-8427-1E6D06BC611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72665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dirty="0"/>
          </a:p>
        </p:txBody>
      </p:sp>
      <p:sp>
        <p:nvSpPr>
          <p:cNvPr id="90116"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FF0FD9-6168-4F4A-9C09-9A72FC58F6B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Header Placeholder 1"/>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2019 Bethel Study: Financial Aid Survey Results</a:t>
            </a:r>
          </a:p>
        </p:txBody>
      </p:sp>
      <p:sp>
        <p:nvSpPr>
          <p:cNvPr id="3" name="Date Placeholder 2"/>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December 4, 2019</a:t>
            </a:r>
          </a:p>
        </p:txBody>
      </p:sp>
    </p:spTree>
    <p:extLst>
      <p:ext uri="{BB962C8B-B14F-4D97-AF65-F5344CB8AC3E}">
        <p14:creationId xmlns:p14="http://schemas.microsoft.com/office/powerpoint/2010/main" val="19491546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531AEA-A59A-445A-8427-1E6D06BC611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2019 Bethel Study: Financial Aid Survey Results</a:t>
            </a:r>
          </a:p>
        </p:txBody>
      </p:sp>
      <p:sp>
        <p:nvSpPr>
          <p:cNvPr id="6" name="Date Placeholder 5"/>
          <p:cNvSpPr>
            <a:spLocks noGrp="1"/>
          </p:cNvSpPr>
          <p:nvPr>
            <p:ph type="dt"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December 4, 2019</a:t>
            </a:r>
          </a:p>
        </p:txBody>
      </p:sp>
    </p:spTree>
    <p:extLst>
      <p:ext uri="{BB962C8B-B14F-4D97-AF65-F5344CB8AC3E}">
        <p14:creationId xmlns:p14="http://schemas.microsoft.com/office/powerpoint/2010/main" val="2101298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a:t>
            </a:r>
            <a:r>
              <a:rPr lang="en-US" baseline="0" dirty="0"/>
              <a:t> in al 17 surveys</a:t>
            </a:r>
          </a:p>
          <a:p>
            <a:r>
              <a:rPr lang="en-US" dirty="0"/>
              <a:t>Anderson University, IN Bethel University, MN Calvin College, MI Cedarville University, OH Houghton College, NY John Brown University, AR Messiah College, PA Roberts Wesleyan College, NY Tabor College, KS Taylor University, IN University of Northwestern - St Paul, MN Westmont College, CA Wheaton College, IL </a:t>
            </a:r>
          </a:p>
          <a:p>
            <a:endParaRPr lang="en-US" dirty="0"/>
          </a:p>
          <a:p>
            <a:r>
              <a:rPr lang="en-US" dirty="0"/>
              <a:t>50 schools participating</a:t>
            </a:r>
            <a:r>
              <a:rPr lang="en-US" baseline="0" dirty="0"/>
              <a:t> in last 5 surveys:</a:t>
            </a:r>
          </a:p>
          <a:p>
            <a:r>
              <a:rPr lang="en-US" dirty="0"/>
              <a:t>Abilene Christian University, TX Anderson University, IN Arizona Christian University, AZ Asbury University, KY Bethel University, MN Biola University, CA Calvin College, MI Cedarville University, OH Colorado Christian University, CO Columbia International University, SC Cornerstone University, MI Crown College, MN East Texas Baptist University, TX Geneva College, PA George Fox University, OR Gordon College, MA Grace College, IN Greenville College, IL Houghton College, NY Indiana Wesleyan University, IN John Brown University, AR Kuyper College, MI Lee University, TN Lincoln Christian University, IL Malone University, OH Messiah College, PA Milligan College, TN Northwest Christian University, OR Northwest Nazarene University, ID Nyack College, NY Oklahoma Baptist University, OK Oklahoma Christian University, OK Olivet Nazarene University, IL Point Loma Nazarene University, CA Roberts Wesleyan College, NY Simpson University, CA Spring Arbor University, MI Tabor College, KS Taylor University, IN Toccoa Falls College, GA Trinity Christian College, IL Trinity International University, IL University of Northwestern - St Paul, MN University of the Southwest, NM University of Valley Forge, PA Warner Pacific College, OR Waynesburg University, PA Westmont College, CA Wheaton College, IL William Jessup University, CA </a:t>
            </a:r>
          </a:p>
        </p:txBody>
      </p:sp>
      <p:sp>
        <p:nvSpPr>
          <p:cNvPr id="4" name="Header Placeholder 3"/>
          <p:cNvSpPr>
            <a:spLocks noGrp="1"/>
          </p:cNvSpPr>
          <p:nvPr>
            <p:ph type="hdr" sz="quarter" idx="10"/>
          </p:nvPr>
        </p:nvSpPr>
        <p:spPr/>
        <p:txBody>
          <a:bodyPr/>
          <a:lstStyle/>
          <a:p>
            <a:pPr>
              <a:defRPr/>
            </a:pPr>
            <a:r>
              <a:rPr lang="en-US" dirty="0"/>
              <a:t>2019 Bethel Study: Financial Aid Survey Results</a:t>
            </a:r>
          </a:p>
        </p:txBody>
      </p:sp>
      <p:sp>
        <p:nvSpPr>
          <p:cNvPr id="5" name="Date Placeholder 4"/>
          <p:cNvSpPr>
            <a:spLocks noGrp="1"/>
          </p:cNvSpPr>
          <p:nvPr>
            <p:ph type="dt" idx="11"/>
          </p:nvPr>
        </p:nvSpPr>
        <p:spPr/>
        <p:txBody>
          <a:bodyPr/>
          <a:lstStyle/>
          <a:p>
            <a:pPr>
              <a:defRPr/>
            </a:pPr>
            <a:r>
              <a:rPr lang="en-US" dirty="0"/>
              <a:t>December 4, 2019</a:t>
            </a:r>
          </a:p>
        </p:txBody>
      </p:sp>
      <p:sp>
        <p:nvSpPr>
          <p:cNvPr id="6" name="Slide Number Placeholder 5"/>
          <p:cNvSpPr>
            <a:spLocks noGrp="1"/>
          </p:cNvSpPr>
          <p:nvPr>
            <p:ph type="sldNum" sz="quarter" idx="12"/>
          </p:nvPr>
        </p:nvSpPr>
        <p:spPr/>
        <p:txBody>
          <a:bodyPr/>
          <a:lstStyle/>
          <a:p>
            <a:pPr>
              <a:defRPr/>
            </a:pPr>
            <a:fld id="{00531AEA-A59A-445A-8427-1E6D06BC6116}" type="slidenum">
              <a:rPr lang="en-US" smtClean="0"/>
              <a:pPr>
                <a:defRPr/>
              </a:pPr>
              <a:t>6</a:t>
            </a:fld>
            <a:endParaRPr lang="en-US" dirty="0"/>
          </a:p>
        </p:txBody>
      </p:sp>
    </p:spTree>
    <p:extLst>
      <p:ext uri="{BB962C8B-B14F-4D97-AF65-F5344CB8AC3E}">
        <p14:creationId xmlns:p14="http://schemas.microsoft.com/office/powerpoint/2010/main" val="3576898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2018 1</a:t>
            </a:r>
            <a:r>
              <a:rPr lang="en-US" baseline="30000" dirty="0"/>
              <a:t>st</a:t>
            </a:r>
            <a:r>
              <a:rPr lang="en-US" dirty="0"/>
              <a:t> time participants</a:t>
            </a:r>
          </a:p>
          <a:p>
            <a:pPr marL="171450" indent="-171450">
              <a:buFontTx/>
              <a:buChar char="-"/>
            </a:pPr>
            <a:r>
              <a:rPr lang="en-US" dirty="0"/>
              <a:t>Ouachita (wa –chee-tah) Baptist University, Arkansas</a:t>
            </a:r>
          </a:p>
          <a:p>
            <a:pPr marL="171450" indent="-171450">
              <a:buFontTx/>
              <a:buChar char="-"/>
            </a:pPr>
            <a:r>
              <a:rPr lang="en-US" dirty="0"/>
              <a:t>Pepperdine University, California</a:t>
            </a:r>
          </a:p>
        </p:txBody>
      </p:sp>
      <p:sp>
        <p:nvSpPr>
          <p:cNvPr id="4" name="Header Placeholder 3"/>
          <p:cNvSpPr>
            <a:spLocks noGrp="1"/>
          </p:cNvSpPr>
          <p:nvPr>
            <p:ph type="hdr" sz="quarter"/>
          </p:nvPr>
        </p:nvSpPr>
        <p:spPr/>
        <p:txBody>
          <a:bodyPr/>
          <a:lstStyle/>
          <a:p>
            <a:pPr>
              <a:defRPr/>
            </a:pPr>
            <a:r>
              <a:rPr lang="en-US" dirty="0"/>
              <a:t>2019 Bethel Study: Financial Aid Survey Results</a:t>
            </a:r>
          </a:p>
        </p:txBody>
      </p:sp>
      <p:sp>
        <p:nvSpPr>
          <p:cNvPr id="5" name="Date Placeholder 4"/>
          <p:cNvSpPr>
            <a:spLocks noGrp="1"/>
          </p:cNvSpPr>
          <p:nvPr>
            <p:ph type="dt" idx="1"/>
          </p:nvPr>
        </p:nvSpPr>
        <p:spPr/>
        <p:txBody>
          <a:bodyPr/>
          <a:lstStyle/>
          <a:p>
            <a:pPr>
              <a:defRPr/>
            </a:pPr>
            <a:r>
              <a:rPr lang="en-US" dirty="0"/>
              <a:t>December 4, 2019</a:t>
            </a:r>
          </a:p>
        </p:txBody>
      </p:sp>
      <p:sp>
        <p:nvSpPr>
          <p:cNvPr id="6" name="Slide Number Placeholder 5"/>
          <p:cNvSpPr>
            <a:spLocks noGrp="1"/>
          </p:cNvSpPr>
          <p:nvPr>
            <p:ph type="sldNum" sz="quarter" idx="5"/>
          </p:nvPr>
        </p:nvSpPr>
        <p:spPr/>
        <p:txBody>
          <a:bodyPr/>
          <a:lstStyle/>
          <a:p>
            <a:pPr>
              <a:defRPr/>
            </a:pPr>
            <a:fld id="{00531AEA-A59A-445A-8427-1E6D06BC6116}" type="slidenum">
              <a:rPr lang="en-US" smtClean="0"/>
              <a:pPr>
                <a:defRPr/>
              </a:pPr>
              <a:t>7</a:t>
            </a:fld>
            <a:endParaRPr lang="en-US" dirty="0"/>
          </a:p>
        </p:txBody>
      </p:sp>
    </p:spTree>
    <p:extLst>
      <p:ext uri="{BB962C8B-B14F-4D97-AF65-F5344CB8AC3E}">
        <p14:creationId xmlns:p14="http://schemas.microsoft.com/office/powerpoint/2010/main" val="2908799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dirty="0"/>
          </a:p>
        </p:txBody>
      </p:sp>
      <p:sp>
        <p:nvSpPr>
          <p:cNvPr id="78852" name="Slide Number Placeholder 3"/>
          <p:cNvSpPr>
            <a:spLocks noGrp="1"/>
          </p:cNvSpPr>
          <p:nvPr>
            <p:ph type="sldNum" sz="quarter" idx="5"/>
          </p:nvPr>
        </p:nvSpPr>
        <p:spPr>
          <a:noFill/>
        </p:spPr>
        <p:txBody>
          <a:bodyPr/>
          <a:lstStyle/>
          <a:p>
            <a:fld id="{C906F12B-F10B-4A27-B26D-8E9202E1EECB}" type="slidenum">
              <a:rPr lang="en-US" smtClean="0"/>
              <a:pPr/>
              <a:t>8</a:t>
            </a:fld>
            <a:endParaRPr lang="en-US" dirty="0"/>
          </a:p>
        </p:txBody>
      </p:sp>
      <p:sp>
        <p:nvSpPr>
          <p:cNvPr id="2" name="Header Placeholder 1"/>
          <p:cNvSpPr>
            <a:spLocks noGrp="1"/>
          </p:cNvSpPr>
          <p:nvPr>
            <p:ph type="hdr" sz="quarter" idx="10"/>
          </p:nvPr>
        </p:nvSpPr>
        <p:spPr/>
        <p:txBody>
          <a:bodyPr/>
          <a:lstStyle/>
          <a:p>
            <a:pPr>
              <a:defRPr/>
            </a:pPr>
            <a:r>
              <a:rPr lang="en-US" dirty="0"/>
              <a:t>2019 Bethel Study: Financial Aid Survey Results</a:t>
            </a:r>
          </a:p>
        </p:txBody>
      </p:sp>
      <p:sp>
        <p:nvSpPr>
          <p:cNvPr id="3" name="Date Placeholder 2"/>
          <p:cNvSpPr>
            <a:spLocks noGrp="1"/>
          </p:cNvSpPr>
          <p:nvPr>
            <p:ph type="dt" idx="11"/>
          </p:nvPr>
        </p:nvSpPr>
        <p:spPr/>
        <p:txBody>
          <a:bodyPr/>
          <a:lstStyle/>
          <a:p>
            <a:pPr>
              <a:defRPr/>
            </a:pPr>
            <a:r>
              <a:rPr lang="en-US" dirty="0"/>
              <a:t>December 4, 2019</a:t>
            </a:r>
          </a:p>
        </p:txBody>
      </p:sp>
    </p:spTree>
    <p:extLst>
      <p:ext uri="{BB962C8B-B14F-4D97-AF65-F5344CB8AC3E}">
        <p14:creationId xmlns:p14="http://schemas.microsoft.com/office/powerpoint/2010/main" val="2747880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a:p>
        </p:txBody>
      </p:sp>
      <p:sp>
        <p:nvSpPr>
          <p:cNvPr id="79876" name="Slide Number Placeholder 3"/>
          <p:cNvSpPr>
            <a:spLocks noGrp="1"/>
          </p:cNvSpPr>
          <p:nvPr>
            <p:ph type="sldNum" sz="quarter" idx="5"/>
          </p:nvPr>
        </p:nvSpPr>
        <p:spPr>
          <a:noFill/>
        </p:spPr>
        <p:txBody>
          <a:bodyPr/>
          <a:lstStyle/>
          <a:p>
            <a:fld id="{2E27D6B2-C069-42CB-B130-AF749B6E73A4}" type="slidenum">
              <a:rPr lang="en-US" smtClean="0"/>
              <a:pPr/>
              <a:t>9</a:t>
            </a:fld>
            <a:endParaRPr lang="en-US" dirty="0"/>
          </a:p>
        </p:txBody>
      </p:sp>
      <p:sp>
        <p:nvSpPr>
          <p:cNvPr id="2" name="Header Placeholder 1"/>
          <p:cNvSpPr>
            <a:spLocks noGrp="1"/>
          </p:cNvSpPr>
          <p:nvPr>
            <p:ph type="hdr" sz="quarter" idx="10"/>
          </p:nvPr>
        </p:nvSpPr>
        <p:spPr/>
        <p:txBody>
          <a:bodyPr/>
          <a:lstStyle/>
          <a:p>
            <a:pPr>
              <a:defRPr/>
            </a:pPr>
            <a:r>
              <a:rPr lang="en-US" dirty="0"/>
              <a:t>2019 Bethel Study: Financial Aid Survey Results</a:t>
            </a:r>
          </a:p>
        </p:txBody>
      </p:sp>
      <p:sp>
        <p:nvSpPr>
          <p:cNvPr id="3" name="Date Placeholder 2"/>
          <p:cNvSpPr>
            <a:spLocks noGrp="1"/>
          </p:cNvSpPr>
          <p:nvPr>
            <p:ph type="dt" idx="11"/>
          </p:nvPr>
        </p:nvSpPr>
        <p:spPr/>
        <p:txBody>
          <a:bodyPr/>
          <a:lstStyle/>
          <a:p>
            <a:pPr>
              <a:defRPr/>
            </a:pPr>
            <a:r>
              <a:rPr lang="en-US" dirty="0"/>
              <a:t>December 4, 2019</a:t>
            </a:r>
          </a:p>
        </p:txBody>
      </p:sp>
    </p:spTree>
    <p:extLst>
      <p:ext uri="{BB962C8B-B14F-4D97-AF65-F5344CB8AC3E}">
        <p14:creationId xmlns:p14="http://schemas.microsoft.com/office/powerpoint/2010/main" val="2963000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a:t>
            </a:r>
          </a:p>
          <a:p>
            <a:pPr marL="171450" indent="-171450">
              <a:buFontTx/>
              <a:buChar char="-"/>
            </a:pPr>
            <a:r>
              <a:rPr lang="en-US" dirty="0"/>
              <a:t>Bachelor as highest degree offered at only 6.4% of participants, down from average of 10.9% over previous 5 surveys</a:t>
            </a:r>
          </a:p>
          <a:p>
            <a:pPr marL="171450" indent="-171450">
              <a:buFontTx/>
              <a:buChar char="-"/>
            </a:pPr>
            <a:r>
              <a:rPr lang="en-US" dirty="0"/>
              <a:t>56 schools reported graduate</a:t>
            </a:r>
          </a:p>
          <a:p>
            <a:endParaRPr lang="en-US" dirty="0"/>
          </a:p>
          <a:p>
            <a:endParaRPr lang="en-US" dirty="0"/>
          </a:p>
          <a:p>
            <a:r>
              <a:rPr lang="en-US" dirty="0"/>
              <a:t>Non-trad</a:t>
            </a:r>
            <a:r>
              <a:rPr lang="en-US" baseline="0" dirty="0"/>
              <a:t> 1415: 75%</a:t>
            </a:r>
          </a:p>
          <a:p>
            <a:r>
              <a:rPr lang="en-US" baseline="0" dirty="0"/>
              <a:t>Grad 1415: 92%</a:t>
            </a:r>
          </a:p>
          <a:p>
            <a:r>
              <a:rPr lang="en-US" baseline="0" dirty="0"/>
              <a:t>Undergrad trad enrollment 1415:  116,580</a:t>
            </a:r>
          </a:p>
          <a:p>
            <a:r>
              <a:rPr lang="en-US" baseline="0" dirty="0"/>
              <a:t>Total enrollment 1415: 238,311</a:t>
            </a:r>
            <a:endParaRPr lang="en-US" dirty="0"/>
          </a:p>
          <a:p>
            <a:endParaRPr lang="en-US" dirty="0"/>
          </a:p>
          <a:p>
            <a:r>
              <a:rPr lang="en-US" dirty="0"/>
              <a:t>Non-trad 75% last year (1314)</a:t>
            </a:r>
          </a:p>
          <a:p>
            <a:r>
              <a:rPr lang="en-US" dirty="0"/>
              <a:t>Grad 89% last year (1314)</a:t>
            </a:r>
          </a:p>
        </p:txBody>
      </p:sp>
      <p:sp>
        <p:nvSpPr>
          <p:cNvPr id="4" name="Header Placeholder 3"/>
          <p:cNvSpPr>
            <a:spLocks noGrp="1"/>
          </p:cNvSpPr>
          <p:nvPr>
            <p:ph type="hdr" sz="quarter" idx="10"/>
          </p:nvPr>
        </p:nvSpPr>
        <p:spPr/>
        <p:txBody>
          <a:bodyPr/>
          <a:lstStyle/>
          <a:p>
            <a:pPr>
              <a:defRPr/>
            </a:pPr>
            <a:r>
              <a:rPr lang="en-US" dirty="0"/>
              <a:t>2019 Bethel Study: Financial Aid Survey Results</a:t>
            </a:r>
          </a:p>
        </p:txBody>
      </p:sp>
      <p:sp>
        <p:nvSpPr>
          <p:cNvPr id="5" name="Date Placeholder 4"/>
          <p:cNvSpPr>
            <a:spLocks noGrp="1"/>
          </p:cNvSpPr>
          <p:nvPr>
            <p:ph type="dt" idx="11"/>
          </p:nvPr>
        </p:nvSpPr>
        <p:spPr/>
        <p:txBody>
          <a:bodyPr/>
          <a:lstStyle/>
          <a:p>
            <a:pPr>
              <a:defRPr/>
            </a:pPr>
            <a:r>
              <a:rPr lang="en-US" dirty="0"/>
              <a:t>December 4, 2019</a:t>
            </a:r>
          </a:p>
        </p:txBody>
      </p:sp>
      <p:sp>
        <p:nvSpPr>
          <p:cNvPr id="6" name="Slide Number Placeholder 5"/>
          <p:cNvSpPr>
            <a:spLocks noGrp="1"/>
          </p:cNvSpPr>
          <p:nvPr>
            <p:ph type="sldNum" sz="quarter" idx="12"/>
          </p:nvPr>
        </p:nvSpPr>
        <p:spPr/>
        <p:txBody>
          <a:bodyPr/>
          <a:lstStyle/>
          <a:p>
            <a:pPr>
              <a:defRPr/>
            </a:pPr>
            <a:fld id="{00531AEA-A59A-445A-8427-1E6D06BC6116}" type="slidenum">
              <a:rPr lang="en-US" smtClean="0"/>
              <a:pPr>
                <a:defRPr/>
              </a:pPr>
              <a:t>10</a:t>
            </a:fld>
            <a:endParaRPr lang="en-US" dirty="0"/>
          </a:p>
        </p:txBody>
      </p:sp>
    </p:spTree>
    <p:extLst>
      <p:ext uri="{BB962C8B-B14F-4D97-AF65-F5344CB8AC3E}">
        <p14:creationId xmlns:p14="http://schemas.microsoft.com/office/powerpoint/2010/main" val="3685883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p:cNvSpPr/>
          <p:nvPr userDrawn="1"/>
        </p:nvSpPr>
        <p:spPr>
          <a:xfrm>
            <a:off x="0" y="6126163"/>
            <a:ext cx="9144000" cy="731837"/>
          </a:xfrm>
          <a:prstGeom prst="rect">
            <a:avLst/>
          </a:prstGeom>
          <a:solidFill>
            <a:srgbClr val="0E203E"/>
          </a:solidFill>
          <a:ln>
            <a:solidFill>
              <a:srgbClr val="222D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E203E"/>
              </a:solidFill>
            </a:endParaRP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Slide Number Placeholder 6"/>
          <p:cNvSpPr>
            <a:spLocks noGrp="1" noChangeArrowheads="1"/>
          </p:cNvSpPr>
          <p:nvPr>
            <p:ph type="sldNum" sz="quarter" idx="11"/>
          </p:nvPr>
        </p:nvSpPr>
        <p:spPr/>
        <p:txBody>
          <a:bodyPr/>
          <a:lstStyle>
            <a:lvl1pPr>
              <a:defRPr/>
            </a:lvl1pPr>
          </a:lstStyle>
          <a:p>
            <a:pPr>
              <a:defRPr/>
            </a:pPr>
            <a:fld id="{0C5F403B-766D-4C98-9209-A7EE4F942C7E}" type="slidenum">
              <a:rPr lang="en-US"/>
              <a:pPr>
                <a:defRPr/>
              </a:pPr>
              <a:t>‹#›</a:t>
            </a:fld>
            <a:endParaRPr lang="en-US" dirty="0"/>
          </a:p>
        </p:txBody>
      </p:sp>
      <p:pic>
        <p:nvPicPr>
          <p:cNvPr id="7" name="Content Placeholder 12" descr="logo2ws.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803" r="-803"/>
          <a:stretch/>
        </p:blipFill>
        <p:spPr bwMode="auto">
          <a:xfrm>
            <a:off x="6977912" y="6240741"/>
            <a:ext cx="2039543" cy="498134"/>
          </a:xfrm>
          <a:prstGeom prst="rect">
            <a:avLst/>
          </a:prstGeom>
          <a:noFill/>
          <a:ln w="9525">
            <a:noFill/>
            <a:miter lim="800000"/>
            <a:headEnd/>
            <a:tailEnd/>
          </a:ln>
        </p:spPr>
      </p:pic>
      <p:sp>
        <p:nvSpPr>
          <p:cNvPr id="8" name="Rectangle 7"/>
          <p:cNvSpPr/>
          <p:nvPr userDrawn="1"/>
        </p:nvSpPr>
        <p:spPr>
          <a:xfrm>
            <a:off x="0" y="1"/>
            <a:ext cx="9144000" cy="245781"/>
          </a:xfrm>
          <a:prstGeom prst="rect">
            <a:avLst/>
          </a:prstGeom>
          <a:solidFill>
            <a:srgbClr val="0E203E"/>
          </a:solidFill>
          <a:ln>
            <a:solidFill>
              <a:srgbClr val="222D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E203E"/>
              </a:solidFill>
            </a:endParaRPr>
          </a:p>
        </p:txBody>
      </p:sp>
      <p:sp>
        <p:nvSpPr>
          <p:cNvPr id="10" name="Rectangle 4"/>
          <p:cNvSpPr>
            <a:spLocks noGrp="1" noChangeArrowheads="1"/>
          </p:cNvSpPr>
          <p:nvPr>
            <p:ph type="dt" sz="half" idx="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21st Annual Financial Aid Survey of CCCU Institutions – 12.4.2019</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noChangeArrowheads="1"/>
          </p:cNvSpPr>
          <p:nvPr>
            <p:ph type="sldNum" sz="quarter" idx="11"/>
          </p:nvPr>
        </p:nvSpPr>
        <p:spPr/>
        <p:txBody>
          <a:bodyPr/>
          <a:lstStyle>
            <a:lvl1pPr>
              <a:defRPr/>
            </a:lvl1pPr>
          </a:lstStyle>
          <a:p>
            <a:pPr>
              <a:defRPr/>
            </a:pPr>
            <a:fld id="{AB0295AC-0F16-473E-A923-82DAD5D88389}" type="slidenum">
              <a:rPr lang="en-US"/>
              <a:pPr>
                <a:defRPr/>
              </a:pPr>
              <a:t>‹#›</a:t>
            </a:fld>
            <a:endParaRPr lang="en-US" dirty="0"/>
          </a:p>
        </p:txBody>
      </p:sp>
      <p:sp>
        <p:nvSpPr>
          <p:cNvPr id="7" name="Rectangle 4"/>
          <p:cNvSpPr>
            <a:spLocks noGrp="1" noChangeArrowheads="1"/>
          </p:cNvSpPr>
          <p:nvPr>
            <p:ph type="dt" sz="half" idx="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21st Annual Financial Aid Survey of CCCU Institutions – 12.4.2019</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noChangeArrowheads="1"/>
          </p:cNvSpPr>
          <p:nvPr>
            <p:ph type="sldNum" sz="quarter" idx="11"/>
          </p:nvPr>
        </p:nvSpPr>
        <p:spPr/>
        <p:txBody>
          <a:bodyPr/>
          <a:lstStyle>
            <a:lvl1pPr>
              <a:defRPr/>
            </a:lvl1pPr>
          </a:lstStyle>
          <a:p>
            <a:pPr>
              <a:defRPr/>
            </a:pPr>
            <a:fld id="{58D71866-1588-4A75-A205-BA12695EB5AA}" type="slidenum">
              <a:rPr lang="en-US"/>
              <a:pPr>
                <a:defRPr/>
              </a:pPr>
              <a:t>‹#›</a:t>
            </a:fld>
            <a:endParaRPr lang="en-US" dirty="0"/>
          </a:p>
        </p:txBody>
      </p:sp>
      <p:sp>
        <p:nvSpPr>
          <p:cNvPr id="6" name="Rectangle 4"/>
          <p:cNvSpPr>
            <a:spLocks noGrp="1" noChangeArrowheads="1"/>
          </p:cNvSpPr>
          <p:nvPr>
            <p:ph type="dt" sz="half" idx="1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21st Annual Financial Aid Survey of CCCU Institutions – 12.4.2019</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p:cNvSpPr>
            <a:spLocks noGrp="1" noChangeArrowheads="1"/>
          </p:cNvSpPr>
          <p:nvPr>
            <p:ph type="sldNum" sz="quarter" idx="11"/>
          </p:nvPr>
        </p:nvSpPr>
        <p:spPr/>
        <p:txBody>
          <a:bodyPr/>
          <a:lstStyle>
            <a:lvl1pPr>
              <a:defRPr/>
            </a:lvl1pPr>
          </a:lstStyle>
          <a:p>
            <a:pPr>
              <a:defRPr/>
            </a:pPr>
            <a:fld id="{BC3B1889-F2EE-4009-9E6D-EFF590E3C0B9}" type="slidenum">
              <a:rPr lang="en-US"/>
              <a:pPr>
                <a:defRPr/>
              </a:pPr>
              <a:t>‹#›</a:t>
            </a:fld>
            <a:endParaRPr lang="en-US" dirty="0"/>
          </a:p>
        </p:txBody>
      </p:sp>
      <p:sp>
        <p:nvSpPr>
          <p:cNvPr id="7" name="Rectangle 4"/>
          <p:cNvSpPr>
            <a:spLocks noGrp="1" noChangeArrowheads="1"/>
          </p:cNvSpPr>
          <p:nvPr>
            <p:ph type="dt" sz="half" idx="1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21st Annual Financial Aid Survey of CCCU Institutions – 12.4.2019</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1"/>
          </p:nvPr>
        </p:nvSpPr>
        <p:spPr/>
        <p:txBody>
          <a:bodyPr/>
          <a:lstStyle>
            <a:lvl1pPr>
              <a:defRPr/>
            </a:lvl1pPr>
          </a:lstStyle>
          <a:p>
            <a:pPr>
              <a:defRPr/>
            </a:pPr>
            <a:fld id="{F983E84A-C95C-4764-84DD-5F86FDEF822A}" type="slidenum">
              <a:rPr lang="en-US"/>
              <a:pPr>
                <a:defRPr/>
              </a:pPr>
              <a:t>‹#›</a:t>
            </a:fld>
            <a:endParaRPr lang="en-US" dirty="0"/>
          </a:p>
        </p:txBody>
      </p:sp>
      <p:sp>
        <p:nvSpPr>
          <p:cNvPr id="8" name="Rectangle 4"/>
          <p:cNvSpPr>
            <a:spLocks noGrp="1" noChangeArrowheads="1"/>
          </p:cNvSpPr>
          <p:nvPr>
            <p:ph type="dt" sz="half" idx="1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21st Annual Financial Aid Survey of CCCU Institutions – 12.4.2019</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1"/>
          </p:nvPr>
        </p:nvSpPr>
        <p:spPr/>
        <p:txBody>
          <a:bodyPr/>
          <a:lstStyle>
            <a:lvl1pPr>
              <a:defRPr/>
            </a:lvl1pPr>
          </a:lstStyle>
          <a:p>
            <a:pPr>
              <a:defRPr/>
            </a:pPr>
            <a:fld id="{9FE7CE8E-5B3A-4ED5-9449-D2FC9BCE6AF1}" type="slidenum">
              <a:rPr lang="en-US"/>
              <a:pPr>
                <a:defRPr/>
              </a:pPr>
              <a:t>‹#›</a:t>
            </a:fld>
            <a:endParaRPr lang="en-US" dirty="0"/>
          </a:p>
        </p:txBody>
      </p:sp>
      <p:sp>
        <p:nvSpPr>
          <p:cNvPr id="8" name="Rectangle 4"/>
          <p:cNvSpPr>
            <a:spLocks noGrp="1" noChangeArrowheads="1"/>
          </p:cNvSpPr>
          <p:nvPr>
            <p:ph type="dt" sz="half" idx="1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21st Annual Financial Aid Survey of CCCU Institutions – 12.4.2019</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5" name="Slide Number Placeholder 6"/>
          <p:cNvSpPr>
            <a:spLocks noGrp="1" noChangeArrowheads="1"/>
          </p:cNvSpPr>
          <p:nvPr>
            <p:ph type="sldNum" sz="quarter" idx="11"/>
          </p:nvPr>
        </p:nvSpPr>
        <p:spPr/>
        <p:txBody>
          <a:bodyPr/>
          <a:lstStyle>
            <a:lvl1pPr>
              <a:defRPr/>
            </a:lvl1pPr>
          </a:lstStyle>
          <a:p>
            <a:pPr>
              <a:defRPr/>
            </a:pPr>
            <a:fld id="{93FAAC3D-80E8-4CB4-AF85-1883E88C5D49}" type="slidenum">
              <a:rPr lang="en-US"/>
              <a:pPr>
                <a:defRPr/>
              </a:pPr>
              <a:t>‹#›</a:t>
            </a:fld>
            <a:endParaRPr lang="en-US" dirty="0"/>
          </a:p>
        </p:txBody>
      </p:sp>
      <p:sp>
        <p:nvSpPr>
          <p:cNvPr id="6" name="Rectangle 4"/>
          <p:cNvSpPr>
            <a:spLocks noGrp="1" noChangeArrowheads="1"/>
          </p:cNvSpPr>
          <p:nvPr>
            <p:ph type="dt" sz="half" idx="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21st Annual Financial Aid Survey of CCCU Institutions – 12.4.2019</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p:cNvSpPr>
            <a:spLocks noGrp="1" noChangeArrowheads="1"/>
          </p:cNvSpPr>
          <p:nvPr>
            <p:ph type="sldNum" sz="quarter" idx="11"/>
          </p:nvPr>
        </p:nvSpPr>
        <p:spPr/>
        <p:txBody>
          <a:bodyPr/>
          <a:lstStyle>
            <a:lvl1pPr>
              <a:defRPr/>
            </a:lvl1pPr>
          </a:lstStyle>
          <a:p>
            <a:pPr>
              <a:defRPr/>
            </a:pPr>
            <a:fld id="{688DF91F-C280-4D97-8B70-34EDF57192F6}" type="slidenum">
              <a:rPr lang="en-US"/>
              <a:pPr>
                <a:defRPr/>
              </a:pPr>
              <a:t>‹#›</a:t>
            </a:fld>
            <a:endParaRPr lang="en-US" dirty="0"/>
          </a:p>
        </p:txBody>
      </p:sp>
      <p:sp>
        <p:nvSpPr>
          <p:cNvPr id="7" name="Rectangle 4"/>
          <p:cNvSpPr>
            <a:spLocks noGrp="1" noChangeArrowheads="1"/>
          </p:cNvSpPr>
          <p:nvPr>
            <p:ph type="dt" sz="half" idx="1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21st Annual Financial Aid Survey of CCCU Institutions – 12.4.2019</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noChangeArrowheads="1"/>
          </p:cNvSpPr>
          <p:nvPr>
            <p:ph type="sldNum" sz="quarter" idx="11"/>
          </p:nvPr>
        </p:nvSpPr>
        <p:spPr/>
        <p:txBody>
          <a:bodyPr/>
          <a:lstStyle>
            <a:lvl1pPr>
              <a:defRPr/>
            </a:lvl1pPr>
          </a:lstStyle>
          <a:p>
            <a:pPr>
              <a:defRPr/>
            </a:pPr>
            <a:fld id="{6BBF2EB2-E3DC-4926-833D-4D6A65834C37}" type="slidenum">
              <a:rPr lang="en-US"/>
              <a:pPr>
                <a:defRPr/>
              </a:pPr>
              <a:t>‹#›</a:t>
            </a:fld>
            <a:endParaRPr lang="en-US" dirty="0"/>
          </a:p>
        </p:txBody>
      </p:sp>
      <p:sp>
        <p:nvSpPr>
          <p:cNvPr id="5" name="Date Placeholder 4"/>
          <p:cNvSpPr>
            <a:spLocks noGrp="1" noChangeArrowheads="1"/>
          </p:cNvSpPr>
          <p:nvPr>
            <p:ph type="dt" sz="half" idx="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21st Annual Financial Aid Survey of CCCU Institutions – 12.4.2019</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5" name="Slide Number Placeholder 6"/>
          <p:cNvSpPr>
            <a:spLocks noGrp="1" noChangeArrowheads="1"/>
          </p:cNvSpPr>
          <p:nvPr>
            <p:ph type="sldNum" sz="quarter" idx="11"/>
          </p:nvPr>
        </p:nvSpPr>
        <p:spPr/>
        <p:txBody>
          <a:bodyPr/>
          <a:lstStyle>
            <a:lvl1pPr>
              <a:defRPr/>
            </a:lvl1pPr>
          </a:lstStyle>
          <a:p>
            <a:pPr>
              <a:defRPr/>
            </a:pPr>
            <a:fld id="{5B7851C0-7115-4E4A-A09E-62EF57FEDC60}" type="slidenum">
              <a:rPr lang="en-US"/>
              <a:pPr>
                <a:defRPr/>
              </a:pPr>
              <a:t>‹#›</a:t>
            </a:fld>
            <a:endParaRPr lang="en-US" dirty="0"/>
          </a:p>
        </p:txBody>
      </p:sp>
      <p:sp>
        <p:nvSpPr>
          <p:cNvPr id="6" name="Rectangle 4"/>
          <p:cNvSpPr>
            <a:spLocks noGrp="1" noChangeArrowheads="1"/>
          </p:cNvSpPr>
          <p:nvPr>
            <p:ph type="dt" sz="half" idx="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21st Annual Financial Aid Survey of CCCU Institutions – 12.4.2019</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noChangeArrowheads="1"/>
          </p:cNvSpPr>
          <p:nvPr>
            <p:ph type="sldNum" sz="quarter" idx="11"/>
          </p:nvPr>
        </p:nvSpPr>
        <p:spPr/>
        <p:txBody>
          <a:bodyPr/>
          <a:lstStyle>
            <a:lvl1pPr>
              <a:defRPr/>
            </a:lvl1pPr>
          </a:lstStyle>
          <a:p>
            <a:pPr>
              <a:defRPr/>
            </a:pPr>
            <a:fld id="{ECFADBEC-7A62-4AE8-993A-250B47762FB0}" type="slidenum">
              <a:rPr lang="en-US"/>
              <a:pPr>
                <a:defRPr/>
              </a:pPr>
              <a:t>‹#›</a:t>
            </a:fld>
            <a:endParaRPr lang="en-US" dirty="0"/>
          </a:p>
        </p:txBody>
      </p:sp>
      <p:sp>
        <p:nvSpPr>
          <p:cNvPr id="7" name="Rectangle 4"/>
          <p:cNvSpPr>
            <a:spLocks noGrp="1" noChangeArrowheads="1"/>
          </p:cNvSpPr>
          <p:nvPr>
            <p:ph type="dt" sz="half" idx="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21st Annual Financial Aid Survey of CCCU Institutions – 12.4.2019</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6"/>
          <p:cNvSpPr>
            <a:spLocks noGrp="1" noChangeArrowheads="1"/>
          </p:cNvSpPr>
          <p:nvPr>
            <p:ph type="sldNum" sz="quarter" idx="11"/>
          </p:nvPr>
        </p:nvSpPr>
        <p:spPr/>
        <p:txBody>
          <a:bodyPr/>
          <a:lstStyle>
            <a:lvl1pPr>
              <a:defRPr/>
            </a:lvl1pPr>
          </a:lstStyle>
          <a:p>
            <a:pPr>
              <a:defRPr/>
            </a:pPr>
            <a:fld id="{A4148C8D-FE9A-4707-8D6A-C9EF696ACC9A}" type="slidenum">
              <a:rPr lang="en-US"/>
              <a:pPr>
                <a:defRPr/>
              </a:pPr>
              <a:t>‹#›</a:t>
            </a:fld>
            <a:endParaRPr lang="en-US" dirty="0"/>
          </a:p>
        </p:txBody>
      </p:sp>
      <p:sp>
        <p:nvSpPr>
          <p:cNvPr id="7" name="Rectangle 4"/>
          <p:cNvSpPr>
            <a:spLocks noGrp="1" noChangeArrowheads="1"/>
          </p:cNvSpPr>
          <p:nvPr>
            <p:ph type="dt" sz="half" idx="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21st Annual Financial Aid Survey of CCCU Institutions – 12.4.2019</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p:cNvSpPr>
            <a:spLocks noGrp="1" noChangeArrowheads="1"/>
          </p:cNvSpPr>
          <p:nvPr>
            <p:ph type="sldNum" sz="quarter" idx="11"/>
          </p:nvPr>
        </p:nvSpPr>
        <p:spPr/>
        <p:txBody>
          <a:bodyPr/>
          <a:lstStyle>
            <a:lvl1pPr>
              <a:defRPr/>
            </a:lvl1pPr>
          </a:lstStyle>
          <a:p>
            <a:pPr>
              <a:defRPr/>
            </a:pPr>
            <a:fld id="{508C04AA-8DE1-48AE-A369-12D30967917A}" type="slidenum">
              <a:rPr lang="en-US"/>
              <a:pPr>
                <a:defRPr/>
              </a:pPr>
              <a:t>‹#›</a:t>
            </a:fld>
            <a:endParaRPr lang="en-US" dirty="0"/>
          </a:p>
        </p:txBody>
      </p:sp>
      <p:sp>
        <p:nvSpPr>
          <p:cNvPr id="8" name="Rectangle 4"/>
          <p:cNvSpPr>
            <a:spLocks noGrp="1" noChangeArrowheads="1"/>
          </p:cNvSpPr>
          <p:nvPr>
            <p:ph type="dt" sz="half" idx="1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21st Annual Financial Aid Survey of CCCU Institutions – 12.4.2019</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p:cNvSpPr>
            <a:spLocks noGrp="1" noChangeArrowheads="1"/>
          </p:cNvSpPr>
          <p:nvPr>
            <p:ph type="sldNum" sz="quarter" idx="11"/>
          </p:nvPr>
        </p:nvSpPr>
        <p:spPr/>
        <p:txBody>
          <a:bodyPr/>
          <a:lstStyle>
            <a:lvl1pPr>
              <a:defRPr/>
            </a:lvl1pPr>
          </a:lstStyle>
          <a:p>
            <a:pPr>
              <a:defRPr/>
            </a:pPr>
            <a:fld id="{2CE0B4CD-03B0-4CEF-BCF4-D31DB6A214B3}" type="slidenum">
              <a:rPr lang="en-US"/>
              <a:pPr>
                <a:defRPr/>
              </a:pPr>
              <a:t>‹#›</a:t>
            </a:fld>
            <a:endParaRPr lang="en-US" dirty="0"/>
          </a:p>
        </p:txBody>
      </p:sp>
      <p:sp>
        <p:nvSpPr>
          <p:cNvPr id="10" name="Rectangle 4"/>
          <p:cNvSpPr>
            <a:spLocks noGrp="1" noChangeArrowheads="1"/>
          </p:cNvSpPr>
          <p:nvPr>
            <p:ph type="dt" sz="half" idx="1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21st Annual Financial Aid Survey of CCCU Institutions – 12.4.2019</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6"/>
          <p:cNvSpPr>
            <a:spLocks noGrp="1" noChangeArrowheads="1"/>
          </p:cNvSpPr>
          <p:nvPr>
            <p:ph type="sldNum" sz="quarter" idx="11"/>
          </p:nvPr>
        </p:nvSpPr>
        <p:spPr/>
        <p:txBody>
          <a:bodyPr/>
          <a:lstStyle>
            <a:lvl1pPr>
              <a:defRPr/>
            </a:lvl1pPr>
          </a:lstStyle>
          <a:p>
            <a:pPr>
              <a:defRPr/>
            </a:pPr>
            <a:fld id="{A6D4D8C0-3538-40CA-A5B0-B28966820569}" type="slidenum">
              <a:rPr lang="en-US"/>
              <a:pPr>
                <a:defRPr/>
              </a:pPr>
              <a:t>‹#›</a:t>
            </a:fld>
            <a:endParaRPr lang="en-US" dirty="0"/>
          </a:p>
        </p:txBody>
      </p:sp>
      <p:sp>
        <p:nvSpPr>
          <p:cNvPr id="6" name="Rectangle 4"/>
          <p:cNvSpPr>
            <a:spLocks noGrp="1" noChangeArrowheads="1"/>
          </p:cNvSpPr>
          <p:nvPr>
            <p:ph type="dt" sz="half" idx="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21st Annual Financial Aid Survey of CCCU Institutions – 12.4.2019</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6"/>
          <p:cNvSpPr>
            <a:spLocks noGrp="1" noChangeArrowheads="1"/>
          </p:cNvSpPr>
          <p:nvPr>
            <p:ph type="sldNum" sz="quarter" idx="11"/>
          </p:nvPr>
        </p:nvSpPr>
        <p:spPr/>
        <p:txBody>
          <a:bodyPr/>
          <a:lstStyle>
            <a:lvl1pPr>
              <a:defRPr/>
            </a:lvl1pPr>
          </a:lstStyle>
          <a:p>
            <a:pPr>
              <a:defRPr/>
            </a:pPr>
            <a:fld id="{31AA9A02-FEBA-41DD-99A3-380385494DC4}" type="slidenum">
              <a:rPr lang="en-US"/>
              <a:pPr>
                <a:defRPr/>
              </a:pPr>
              <a:t>‹#›</a:t>
            </a:fld>
            <a:endParaRPr lang="en-US" dirty="0"/>
          </a:p>
        </p:txBody>
      </p:sp>
      <p:sp>
        <p:nvSpPr>
          <p:cNvPr id="5" name="Date Placeholder 4"/>
          <p:cNvSpPr>
            <a:spLocks noGrp="1" noChangeArrowheads="1"/>
          </p:cNvSpPr>
          <p:nvPr>
            <p:ph type="dt" sz="half" idx="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21st Annual Financial Aid Survey of CCCU Institutions – 12.4.2019</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p:cNvSpPr>
            <a:spLocks noGrp="1" noChangeArrowheads="1"/>
          </p:cNvSpPr>
          <p:nvPr>
            <p:ph type="sldNum" sz="quarter" idx="11"/>
          </p:nvPr>
        </p:nvSpPr>
        <p:spPr/>
        <p:txBody>
          <a:bodyPr/>
          <a:lstStyle>
            <a:lvl1pPr>
              <a:defRPr/>
            </a:lvl1pPr>
          </a:lstStyle>
          <a:p>
            <a:pPr>
              <a:defRPr/>
            </a:pPr>
            <a:fld id="{AB59253C-67CF-468D-BEF8-DA5F83118E14}" type="slidenum">
              <a:rPr lang="en-US"/>
              <a:pPr>
                <a:defRPr/>
              </a:pPr>
              <a:t>‹#›</a:t>
            </a:fld>
            <a:endParaRPr lang="en-US" dirty="0"/>
          </a:p>
        </p:txBody>
      </p:sp>
      <p:sp>
        <p:nvSpPr>
          <p:cNvPr id="8" name="Rectangle 4"/>
          <p:cNvSpPr>
            <a:spLocks noGrp="1" noChangeArrowheads="1"/>
          </p:cNvSpPr>
          <p:nvPr>
            <p:ph type="dt" sz="half" idx="1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21st Annual Financial Aid Survey of CCCU Institutions – 12.4.2019</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p:cNvSpPr>
            <a:spLocks noGrp="1" noChangeArrowheads="1"/>
          </p:cNvSpPr>
          <p:nvPr>
            <p:ph type="sldNum" sz="quarter" idx="11"/>
          </p:nvPr>
        </p:nvSpPr>
        <p:spPr/>
        <p:txBody>
          <a:bodyPr/>
          <a:lstStyle>
            <a:lvl1pPr>
              <a:defRPr/>
            </a:lvl1pPr>
          </a:lstStyle>
          <a:p>
            <a:pPr>
              <a:defRPr/>
            </a:pPr>
            <a:fld id="{C3369BC9-F103-44FE-9358-31536A770D4A}" type="slidenum">
              <a:rPr lang="en-US"/>
              <a:pPr>
                <a:defRPr/>
              </a:pPr>
              <a:t>‹#›</a:t>
            </a:fld>
            <a:endParaRPr lang="en-US" dirty="0"/>
          </a:p>
        </p:txBody>
      </p:sp>
      <p:sp>
        <p:nvSpPr>
          <p:cNvPr id="9" name="Rectangle 4"/>
          <p:cNvSpPr>
            <a:spLocks noGrp="1" noChangeArrowheads="1"/>
          </p:cNvSpPr>
          <p:nvPr>
            <p:ph type="dt" sz="half" idx="1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21st Annual Financial Aid Survey of CCCU Institutions – 12.4.2019</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4"/>
          </p:nvPr>
        </p:nvSpPr>
        <p:spPr>
          <a:xfrm>
            <a:off x="7391400" y="6553200"/>
            <a:ext cx="1371600" cy="304800"/>
          </a:xfrm>
          <a:prstGeom prst="rect">
            <a:avLst/>
          </a:prstGeom>
          <a:ln/>
        </p:spPr>
        <p:txBody>
          <a:bodyPr/>
          <a:lstStyle>
            <a:lvl1pPr algn="r">
              <a:defRPr sz="1400" b="0"/>
            </a:lvl1pPr>
          </a:lstStyle>
          <a:p>
            <a:pPr>
              <a:defRPr/>
            </a:pPr>
            <a:fld id="{35918D9C-B270-4E12-AAA2-5D8BF23C6198}" type="slidenum">
              <a:rPr lang="en-US"/>
              <a:pPr>
                <a:defRPr/>
              </a:pPr>
              <a:t>‹#›</a:t>
            </a:fld>
            <a:endParaRPr lang="en-US" dirty="0"/>
          </a:p>
        </p:txBody>
      </p:sp>
      <p:sp>
        <p:nvSpPr>
          <p:cNvPr id="6" name="Rectangle 5"/>
          <p:cNvSpPr/>
          <p:nvPr userDrawn="1"/>
        </p:nvSpPr>
        <p:spPr>
          <a:xfrm>
            <a:off x="0" y="1"/>
            <a:ext cx="9144000" cy="245781"/>
          </a:xfrm>
          <a:prstGeom prst="rect">
            <a:avLst/>
          </a:prstGeom>
          <a:solidFill>
            <a:srgbClr val="0E203E"/>
          </a:solidFill>
          <a:ln>
            <a:solidFill>
              <a:srgbClr val="222D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E203E"/>
              </a:solidFill>
            </a:endParaRPr>
          </a:p>
        </p:txBody>
      </p:sp>
      <p:sp>
        <p:nvSpPr>
          <p:cNvPr id="8" name="Rectangle 7"/>
          <p:cNvSpPr/>
          <p:nvPr userDrawn="1"/>
        </p:nvSpPr>
        <p:spPr>
          <a:xfrm>
            <a:off x="0" y="6126163"/>
            <a:ext cx="9144000" cy="731837"/>
          </a:xfrm>
          <a:prstGeom prst="rect">
            <a:avLst/>
          </a:prstGeom>
          <a:solidFill>
            <a:srgbClr val="0E203E"/>
          </a:solidFill>
          <a:ln>
            <a:solidFill>
              <a:srgbClr val="222D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E203E"/>
              </a:solidFill>
            </a:endParaRPr>
          </a:p>
        </p:txBody>
      </p:sp>
      <p:pic>
        <p:nvPicPr>
          <p:cNvPr id="10" name="Content Placeholder 12" descr="logo2ws.png"/>
          <p:cNvPicPr>
            <a:picLocks noChangeAspect="1"/>
          </p:cNvPicPr>
          <p:nvPr userDrawn="1"/>
        </p:nvPicPr>
        <p:blipFill rotWithShape="1">
          <a:blip r:embed="rId20" cstate="print">
            <a:extLst>
              <a:ext uri="{28A0092B-C50C-407E-A947-70E740481C1C}">
                <a14:useLocalDpi xmlns:a14="http://schemas.microsoft.com/office/drawing/2010/main" val="0"/>
              </a:ext>
            </a:extLst>
          </a:blip>
          <a:srcRect l="-803" r="-803"/>
          <a:stretch/>
        </p:blipFill>
        <p:spPr bwMode="auto">
          <a:xfrm>
            <a:off x="6977912" y="6240741"/>
            <a:ext cx="2039543" cy="498134"/>
          </a:xfrm>
          <a:prstGeom prst="rect">
            <a:avLst/>
          </a:prstGeom>
          <a:noFill/>
          <a:ln w="9525">
            <a:noFill/>
            <a:miter lim="800000"/>
            <a:headEnd/>
            <a:tailEnd/>
          </a:ln>
        </p:spPr>
      </p:pic>
      <p:sp>
        <p:nvSpPr>
          <p:cNvPr id="13" name="Rectangle 4"/>
          <p:cNvSpPr>
            <a:spLocks noGrp="1" noChangeArrowheads="1"/>
          </p:cNvSpPr>
          <p:nvPr>
            <p:ph type="dt" sz="half" idx="2"/>
          </p:nvPr>
        </p:nvSpPr>
        <p:spPr>
          <a:xfrm>
            <a:off x="76200" y="6477000"/>
            <a:ext cx="6705600" cy="249066"/>
          </a:xfrm>
          <a:prstGeom prst="rect">
            <a:avLst/>
          </a:prstGeom>
          <a:ln/>
        </p:spPr>
        <p:txBody>
          <a:bodyPr/>
          <a:lstStyle>
            <a:lvl1pPr>
              <a:defRPr sz="1100" i="1">
                <a:solidFill>
                  <a:schemeClr val="bg1"/>
                </a:solidFill>
              </a:defRPr>
            </a:lvl1pPr>
          </a:lstStyle>
          <a:p>
            <a:pPr>
              <a:defRPr/>
            </a:pPr>
            <a:r>
              <a:rPr lang="en-US" dirty="0"/>
              <a:t>2019 Bethel Study – 21st Annual Financial Aid Survey of CCCU Institutions – 12.4.2019</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wmf"/></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chart" Target="../charts/chart25.xml"/><Relationship Id="rId4" Type="http://schemas.openxmlformats.org/officeDocument/2006/relationships/chart" Target="../charts/chart24.xml"/></Relationships>
</file>

<file path=ppt/slides/_rels/slide5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7.wmf"/></Relationships>
</file>

<file path=ppt/slides/_rels/slide90.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600200"/>
            <a:ext cx="7772400" cy="1470025"/>
          </a:xfrm>
        </p:spPr>
        <p:txBody>
          <a:bodyPr/>
          <a:lstStyle/>
          <a:p>
            <a:r>
              <a:rPr lang="en-US" sz="3200" dirty="0"/>
              <a:t>2019 Bethel Study</a:t>
            </a:r>
            <a:br>
              <a:rPr lang="en-US" sz="3200" dirty="0"/>
            </a:br>
            <a:br>
              <a:rPr lang="en-US" sz="3200" dirty="0"/>
            </a:br>
            <a:r>
              <a:rPr lang="en-US" sz="3200" dirty="0"/>
              <a:t>21st Annual </a:t>
            </a:r>
            <a:br>
              <a:rPr lang="en-US" sz="3200" dirty="0"/>
            </a:br>
            <a:r>
              <a:rPr lang="en-US" sz="3200" dirty="0"/>
              <a:t>Financial Aid Survey of CCCU Institutions</a:t>
            </a:r>
          </a:p>
        </p:txBody>
      </p:sp>
      <p:sp>
        <p:nvSpPr>
          <p:cNvPr id="7" name="Subtitle 6"/>
          <p:cNvSpPr>
            <a:spLocks noGrp="1"/>
          </p:cNvSpPr>
          <p:nvPr>
            <p:ph type="subTitle" idx="1"/>
          </p:nvPr>
        </p:nvSpPr>
        <p:spPr>
          <a:xfrm>
            <a:off x="1371600" y="4191000"/>
            <a:ext cx="6400800" cy="1752600"/>
          </a:xfrm>
        </p:spPr>
        <p:txBody>
          <a:bodyPr/>
          <a:lstStyle/>
          <a:p>
            <a:r>
              <a:rPr lang="en-US" sz="1800" dirty="0"/>
              <a:t>December 4, 2019 – Reno, NV</a:t>
            </a:r>
          </a:p>
          <a:p>
            <a:endParaRPr lang="en-US" sz="1800" dirty="0"/>
          </a:p>
          <a:p>
            <a:r>
              <a:rPr lang="en-US" sz="1800" dirty="0"/>
              <a:t>Dan Nelson: Chief Institutional Data &amp; Research Officer</a:t>
            </a:r>
          </a:p>
          <a:p>
            <a:r>
              <a:rPr lang="en-US" sz="1800" dirty="0"/>
              <a:t>Jeff Olson: Director of Financial Aid</a:t>
            </a:r>
          </a:p>
          <a:p>
            <a:r>
              <a:rPr lang="en-US" sz="1800" dirty="0"/>
              <a:t>Stef Holm: Institutional Data &amp; Research Senior Lead</a:t>
            </a:r>
          </a:p>
        </p:txBody>
      </p:sp>
      <p:sp>
        <p:nvSpPr>
          <p:cNvPr id="5" name="Date Placeholder 4"/>
          <p:cNvSpPr>
            <a:spLocks noGrp="1"/>
          </p:cNvSpPr>
          <p:nvPr>
            <p:ph type="dt" sz="half" idx="2"/>
          </p:nvPr>
        </p:nvSpPr>
        <p:spPr>
          <a:xfrm>
            <a:off x="76200" y="6477000"/>
            <a:ext cx="6705600" cy="249066"/>
          </a:xfrm>
        </p:spPr>
        <p:txBody>
          <a:bodyPr/>
          <a:lstStyle/>
          <a:p>
            <a:pPr>
              <a:defRPr/>
            </a:pPr>
            <a:r>
              <a:rPr lang="en-US" dirty="0"/>
              <a:t>2019 Bethel Study – 21st Annual Financial Aid Survey of CCCU Institutions – 12.4.2019</a:t>
            </a:r>
          </a:p>
        </p:txBody>
      </p:sp>
    </p:spTree>
    <p:extLst>
      <p:ext uri="{BB962C8B-B14F-4D97-AF65-F5344CB8AC3E}">
        <p14:creationId xmlns:p14="http://schemas.microsoft.com/office/powerpoint/2010/main" val="356877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lstStyle/>
          <a:p>
            <a:pPr eaLnBrk="1" hangingPunct="1"/>
            <a:r>
              <a:rPr lang="en-US" dirty="0"/>
              <a:t>2018-’19 Enrollment </a:t>
            </a:r>
            <a:r>
              <a:rPr lang="en-US" sz="2000" dirty="0"/>
              <a:t>(see p. 4)</a:t>
            </a:r>
          </a:p>
        </p:txBody>
      </p:sp>
      <p:sp>
        <p:nvSpPr>
          <p:cNvPr id="20483" name="Rectangle 3"/>
          <p:cNvSpPr>
            <a:spLocks noGrp="1" noChangeArrowheads="1"/>
          </p:cNvSpPr>
          <p:nvPr>
            <p:ph idx="1"/>
          </p:nvPr>
        </p:nvSpPr>
        <p:spPr/>
        <p:txBody>
          <a:bodyPr/>
          <a:lstStyle/>
          <a:p>
            <a:pPr eaLnBrk="1" hangingPunct="1"/>
            <a:r>
              <a:rPr lang="en-US" dirty="0"/>
              <a:t>Of the 60 respondents:</a:t>
            </a:r>
          </a:p>
          <a:p>
            <a:pPr lvl="1" eaLnBrk="1" hangingPunct="1"/>
            <a:r>
              <a:rPr lang="en-US" dirty="0"/>
              <a:t>47 (78%) report non-traditional undergrads</a:t>
            </a:r>
          </a:p>
          <a:p>
            <a:pPr lvl="1" eaLnBrk="1" hangingPunct="1"/>
            <a:r>
              <a:rPr lang="en-US" dirty="0"/>
              <a:t>56 (93%) report graduate students</a:t>
            </a:r>
          </a:p>
          <a:p>
            <a:pPr eaLnBrk="1" hangingPunct="1"/>
            <a:r>
              <a:rPr lang="en-US" dirty="0"/>
              <a:t>Total Fall ‘18 undergraduate enrollment in traditional programs was 89,371 (for the 60 reporting schools).</a:t>
            </a:r>
          </a:p>
          <a:p>
            <a:pPr eaLnBrk="1" hangingPunct="1"/>
            <a:r>
              <a:rPr lang="en-US" dirty="0"/>
              <a:t>Total year grad and undergrad enrollment was 188,544 (as reported on FISAP)</a:t>
            </a:r>
          </a:p>
        </p:txBody>
      </p:sp>
      <p:sp>
        <p:nvSpPr>
          <p:cNvPr id="20487" name="Date Placeholder 7"/>
          <p:cNvSpPr>
            <a:spLocks noGrp="1"/>
          </p:cNvSpPr>
          <p:nvPr>
            <p:ph type="dt" sz="quarter" idx="2"/>
          </p:nvPr>
        </p:nvSpPr>
        <p:spPr>
          <a:xfrm>
            <a:off x="0" y="6477000"/>
            <a:ext cx="8153400" cy="381000"/>
          </a:xfrm>
          <a:prstGeom prst="rect">
            <a:avLst/>
          </a:prstGeom>
          <a:noFill/>
        </p:spPr>
        <p:txBody>
          <a:bodyPr/>
          <a:lstStyle/>
          <a:p>
            <a:r>
              <a:rPr lang="en-US" dirty="0"/>
              <a:t>2019 Bethel Study – 21st Annual Financial Aid Survey of CCCU Institutions – 12.4.2019</a:t>
            </a:r>
          </a:p>
        </p:txBody>
      </p:sp>
      <p:pic>
        <p:nvPicPr>
          <p:cNvPr id="20485" name="Picture 5" descr="MCPE01538_0000[1]"/>
          <p:cNvPicPr>
            <a:picLocks noChangeAspect="1" noChangeArrowheads="1"/>
          </p:cNvPicPr>
          <p:nvPr/>
        </p:nvPicPr>
        <p:blipFill>
          <a:blip r:embed="rId3" cstate="print"/>
          <a:srcRect/>
          <a:stretch>
            <a:fillRect/>
          </a:stretch>
        </p:blipFill>
        <p:spPr bwMode="auto">
          <a:xfrm>
            <a:off x="7815263" y="304800"/>
            <a:ext cx="1073150" cy="1981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r>
              <a:rPr lang="en-US" dirty="0"/>
              <a:t>2019 Bethel Study – 21st Annual Financial Aid Survey of CCCU Institutions – 12.4.2019</a:t>
            </a:r>
          </a:p>
        </p:txBody>
      </p:sp>
      <p:sp>
        <p:nvSpPr>
          <p:cNvPr id="4" name="TextBox 3"/>
          <p:cNvSpPr txBox="1"/>
          <p:nvPr/>
        </p:nvSpPr>
        <p:spPr>
          <a:xfrm>
            <a:off x="5943600" y="-30635"/>
            <a:ext cx="3581400" cy="307777"/>
          </a:xfrm>
          <a:prstGeom prst="rect">
            <a:avLst/>
          </a:prstGeom>
          <a:noFill/>
        </p:spPr>
        <p:txBody>
          <a:bodyPr wrap="square" rtlCol="0">
            <a:spAutoFit/>
          </a:bodyPr>
          <a:lstStyle/>
          <a:p>
            <a:r>
              <a:rPr lang="en-US" sz="1400" dirty="0">
                <a:solidFill>
                  <a:schemeClr val="bg1"/>
                </a:solidFill>
              </a:rPr>
              <a:t>Traditional Undergraduate Programs</a:t>
            </a:r>
          </a:p>
        </p:txBody>
      </p:sp>
      <p:graphicFrame>
        <p:nvGraphicFramePr>
          <p:cNvPr id="7" name="Chart 6">
            <a:extLst>
              <a:ext uri="{FF2B5EF4-FFF2-40B4-BE49-F238E27FC236}">
                <a16:creationId xmlns:a16="http://schemas.microsoft.com/office/drawing/2014/main" id="{00000000-0008-0000-2400-000002000000}"/>
              </a:ext>
            </a:extLst>
          </p:cNvPr>
          <p:cNvGraphicFramePr>
            <a:graphicFrameLocks noGrp="1"/>
          </p:cNvGraphicFramePr>
          <p:nvPr>
            <p:extLst>
              <p:ext uri="{D42A27DB-BD31-4B8C-83A1-F6EECF244321}">
                <p14:modId xmlns:p14="http://schemas.microsoft.com/office/powerpoint/2010/main" val="3130738329"/>
              </p:ext>
            </p:extLst>
          </p:nvPr>
        </p:nvGraphicFramePr>
        <p:xfrm>
          <a:off x="0" y="277143"/>
          <a:ext cx="9144000" cy="5818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1393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r>
              <a:rPr lang="en-US" dirty="0"/>
              <a:t>2019 Bethel Study – 21st Annual Financial Aid Survey of CCCU Institutions – 12.4.2019</a:t>
            </a:r>
          </a:p>
        </p:txBody>
      </p:sp>
      <p:graphicFrame>
        <p:nvGraphicFramePr>
          <p:cNvPr id="6" name="Chart 5">
            <a:extLst>
              <a:ext uri="{FF2B5EF4-FFF2-40B4-BE49-F238E27FC236}">
                <a16:creationId xmlns:a16="http://schemas.microsoft.com/office/drawing/2014/main" id="{00000000-0008-0000-2800-000002000000}"/>
              </a:ext>
            </a:extLst>
          </p:cNvPr>
          <p:cNvGraphicFramePr>
            <a:graphicFrameLocks noGrp="1"/>
          </p:cNvGraphicFramePr>
          <p:nvPr>
            <p:extLst>
              <p:ext uri="{D42A27DB-BD31-4B8C-83A1-F6EECF244321}">
                <p14:modId xmlns:p14="http://schemas.microsoft.com/office/powerpoint/2010/main" val="2649087502"/>
              </p:ext>
            </p:extLst>
          </p:nvPr>
        </p:nvGraphicFramePr>
        <p:xfrm>
          <a:off x="0" y="228601"/>
          <a:ext cx="9144000"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962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31AA9A02-FEBA-41DD-99A3-380385494DC4}" type="slidenum">
              <a:rPr lang="en-US" smtClean="0"/>
              <a:pPr>
                <a:defRPr/>
              </a:pPr>
              <a:t>13</a:t>
            </a:fld>
            <a:endParaRPr lang="en-US" dirty="0"/>
          </a:p>
        </p:txBody>
      </p:sp>
      <p:sp>
        <p:nvSpPr>
          <p:cNvPr id="3" name="Date Placeholder 2"/>
          <p:cNvSpPr>
            <a:spLocks noGrp="1"/>
          </p:cNvSpPr>
          <p:nvPr>
            <p:ph type="dt" sz="half" idx="2"/>
          </p:nvPr>
        </p:nvSpPr>
        <p:spPr/>
        <p:txBody>
          <a:bodyPr/>
          <a:lstStyle/>
          <a:p>
            <a:pPr>
              <a:defRPr/>
            </a:pPr>
            <a:r>
              <a:rPr lang="en-US" dirty="0"/>
              <a:t>2019 Bethel Study – 21st Annual Financial Aid Survey of CCCU Institutions – 12.4.2019</a:t>
            </a:r>
          </a:p>
        </p:txBody>
      </p:sp>
      <p:graphicFrame>
        <p:nvGraphicFramePr>
          <p:cNvPr id="6" name="Chart 5">
            <a:extLst>
              <a:ext uri="{FF2B5EF4-FFF2-40B4-BE49-F238E27FC236}">
                <a16:creationId xmlns:a16="http://schemas.microsoft.com/office/drawing/2014/main" id="{00000000-0008-0000-2C00-000002000000}"/>
              </a:ext>
            </a:extLst>
          </p:cNvPr>
          <p:cNvGraphicFramePr>
            <a:graphicFrameLocks noGrp="1"/>
          </p:cNvGraphicFramePr>
          <p:nvPr>
            <p:extLst>
              <p:ext uri="{D42A27DB-BD31-4B8C-83A1-F6EECF244321}">
                <p14:modId xmlns:p14="http://schemas.microsoft.com/office/powerpoint/2010/main" val="4236906236"/>
              </p:ext>
            </p:extLst>
          </p:nvPr>
        </p:nvGraphicFramePr>
        <p:xfrm>
          <a:off x="0" y="228600"/>
          <a:ext cx="9144000"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499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31AA9A02-FEBA-41DD-99A3-380385494DC4}" type="slidenum">
              <a:rPr lang="en-US" smtClean="0"/>
              <a:pPr>
                <a:defRPr/>
              </a:pPr>
              <a:t>14</a:t>
            </a:fld>
            <a:endParaRPr lang="en-US" dirty="0"/>
          </a:p>
        </p:txBody>
      </p:sp>
      <p:sp>
        <p:nvSpPr>
          <p:cNvPr id="3" name="Date Placeholder 2"/>
          <p:cNvSpPr>
            <a:spLocks noGrp="1"/>
          </p:cNvSpPr>
          <p:nvPr>
            <p:ph type="dt" sz="half" idx="2"/>
          </p:nvPr>
        </p:nvSpPr>
        <p:spPr/>
        <p:txBody>
          <a:bodyPr/>
          <a:lstStyle/>
          <a:p>
            <a:pPr>
              <a:defRPr/>
            </a:pPr>
            <a:r>
              <a:rPr lang="en-US" dirty="0"/>
              <a:t>2019 Bethel Study – 21st Annual Financial Aid Survey of CCCU Institutions – 12.4.2019</a:t>
            </a:r>
          </a:p>
        </p:txBody>
      </p:sp>
      <p:graphicFrame>
        <p:nvGraphicFramePr>
          <p:cNvPr id="6" name="Chart 5">
            <a:extLst>
              <a:ext uri="{FF2B5EF4-FFF2-40B4-BE49-F238E27FC236}">
                <a16:creationId xmlns:a16="http://schemas.microsoft.com/office/drawing/2014/main" id="{00000000-0008-0000-3200-000002000000}"/>
              </a:ext>
            </a:extLst>
          </p:cNvPr>
          <p:cNvGraphicFramePr>
            <a:graphicFrameLocks noGrp="1"/>
          </p:cNvGraphicFramePr>
          <p:nvPr>
            <p:extLst>
              <p:ext uri="{D42A27DB-BD31-4B8C-83A1-F6EECF244321}">
                <p14:modId xmlns:p14="http://schemas.microsoft.com/office/powerpoint/2010/main" val="2880898369"/>
              </p:ext>
            </p:extLst>
          </p:nvPr>
        </p:nvGraphicFramePr>
        <p:xfrm>
          <a:off x="0" y="228601"/>
          <a:ext cx="9144000"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9381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Financial Health Indicators:</a:t>
            </a:r>
            <a:br>
              <a:rPr lang="en-US" dirty="0"/>
            </a:br>
            <a:r>
              <a:rPr lang="en-US" dirty="0"/>
              <a:t>Institution Perspective</a:t>
            </a:r>
          </a:p>
        </p:txBody>
      </p:sp>
      <p:sp>
        <p:nvSpPr>
          <p:cNvPr id="3" name="Content Placeholder 2"/>
          <p:cNvSpPr>
            <a:spLocks noGrp="1"/>
          </p:cNvSpPr>
          <p:nvPr>
            <p:ph idx="1"/>
          </p:nvPr>
        </p:nvSpPr>
        <p:spPr/>
        <p:txBody>
          <a:bodyPr/>
          <a:lstStyle/>
          <a:p>
            <a:pPr lvl="1" eaLnBrk="1" hangingPunct="1"/>
            <a:r>
              <a:rPr lang="en-US" dirty="0"/>
              <a:t>Tuition &amp; Fee Revenue</a:t>
            </a:r>
          </a:p>
          <a:p>
            <a:pPr lvl="1" eaLnBrk="1" hangingPunct="1"/>
            <a:r>
              <a:rPr lang="en-US" dirty="0"/>
              <a:t>Discount Rates   	</a:t>
            </a:r>
          </a:p>
          <a:p>
            <a:pPr lvl="1" eaLnBrk="1" hangingPunct="1"/>
            <a:r>
              <a:rPr lang="en-US" dirty="0"/>
              <a:t>Need</a:t>
            </a:r>
          </a:p>
          <a:p>
            <a:pPr lvl="1" eaLnBrk="1" hangingPunct="1"/>
            <a:r>
              <a:rPr lang="en-US" dirty="0"/>
              <a:t>Wealth Index</a:t>
            </a:r>
          </a:p>
          <a:p>
            <a:pPr lvl="1" eaLnBrk="1" hangingPunct="1"/>
            <a:r>
              <a:rPr lang="en-US" dirty="0"/>
              <a:t>Net Tuition Revenue</a:t>
            </a:r>
          </a:p>
          <a:p>
            <a:endParaRPr lang="en-US" dirty="0"/>
          </a:p>
        </p:txBody>
      </p:sp>
      <p:sp>
        <p:nvSpPr>
          <p:cNvPr id="5" name="Slide Number Placeholder 4"/>
          <p:cNvSpPr>
            <a:spLocks noGrp="1"/>
          </p:cNvSpPr>
          <p:nvPr>
            <p:ph type="sldNum" sz="quarter" idx="11"/>
          </p:nvPr>
        </p:nvSpPr>
        <p:spPr/>
        <p:txBody>
          <a:bodyPr/>
          <a:lstStyle/>
          <a:p>
            <a:pPr>
              <a:defRPr/>
            </a:pPr>
            <a:fld id="{508C04AA-8DE1-48AE-A369-12D30967917A}" type="slidenum">
              <a:rPr lang="en-US" smtClean="0"/>
              <a:pPr>
                <a:defRPr/>
              </a:pPr>
              <a:t>15</a:t>
            </a:fld>
            <a:endParaRPr lang="en-US" dirty="0"/>
          </a:p>
        </p:txBody>
      </p:sp>
      <p:sp>
        <p:nvSpPr>
          <p:cNvPr id="6" name="Date Placeholder 5"/>
          <p:cNvSpPr>
            <a:spLocks noGrp="1"/>
          </p:cNvSpPr>
          <p:nvPr>
            <p:ph type="dt" sz="half" idx="2"/>
          </p:nvPr>
        </p:nvSpPr>
        <p:spPr/>
        <p:txBody>
          <a:bodyPr/>
          <a:lstStyle/>
          <a:p>
            <a:pPr>
              <a:defRPr/>
            </a:pPr>
            <a:r>
              <a:rPr lang="en-US" dirty="0"/>
              <a:t>2019 Bethel Study – 21st Annual Financial Aid Survey of CCCU Institutions – 12.4.2019</a:t>
            </a:r>
          </a:p>
        </p:txBody>
      </p:sp>
    </p:spTree>
    <p:extLst>
      <p:ext uri="{BB962C8B-B14F-4D97-AF65-F5344CB8AC3E}">
        <p14:creationId xmlns:p14="http://schemas.microsoft.com/office/powerpoint/2010/main" val="3847295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p:spPr>
        <p:txBody>
          <a:bodyPr/>
          <a:lstStyle/>
          <a:p>
            <a:pPr eaLnBrk="1" hangingPunct="1"/>
            <a:r>
              <a:rPr lang="en-US" sz="3200" dirty="0"/>
              <a:t>Tuition and Fee Revenue </a:t>
            </a:r>
            <a:r>
              <a:rPr lang="en-US" sz="1800" dirty="0"/>
              <a:t>(see p. 18)</a:t>
            </a:r>
            <a:endParaRPr lang="en-US" sz="2400" dirty="0"/>
          </a:p>
        </p:txBody>
      </p:sp>
      <p:sp>
        <p:nvSpPr>
          <p:cNvPr id="28675" name="Rectangle 3"/>
          <p:cNvSpPr>
            <a:spLocks noGrp="1" noChangeArrowheads="1"/>
          </p:cNvSpPr>
          <p:nvPr>
            <p:ph sz="half" idx="1"/>
          </p:nvPr>
        </p:nvSpPr>
        <p:spPr>
          <a:xfrm>
            <a:off x="381000" y="1447800"/>
            <a:ext cx="3352800" cy="4267200"/>
          </a:xfrm>
        </p:spPr>
        <p:txBody>
          <a:bodyPr/>
          <a:lstStyle/>
          <a:p>
            <a:pPr eaLnBrk="1" hangingPunct="1">
              <a:lnSpc>
                <a:spcPct val="80000"/>
              </a:lnSpc>
            </a:pPr>
            <a:r>
              <a:rPr lang="en-US" sz="2400" dirty="0"/>
              <a:t>The 60 responding schools reported ’18-’19 tuition &amp; fee revenue of $3.43 Billion</a:t>
            </a:r>
          </a:p>
          <a:p>
            <a:pPr eaLnBrk="1" hangingPunct="1">
              <a:lnSpc>
                <a:spcPct val="80000"/>
              </a:lnSpc>
            </a:pPr>
            <a:endParaRPr lang="en-US" sz="2400" dirty="0"/>
          </a:p>
          <a:p>
            <a:pPr eaLnBrk="1" hangingPunct="1">
              <a:lnSpc>
                <a:spcPct val="80000"/>
              </a:lnSpc>
            </a:pPr>
            <a:r>
              <a:rPr lang="en-US" sz="2400" dirty="0"/>
              <a:t>Extrapolating to the entire CCCU membership, tuition &amp; fee revenue at CCCU schools is over $6 Billion annually.</a:t>
            </a:r>
          </a:p>
          <a:p>
            <a:endParaRPr lang="en-US" sz="2400" dirty="0"/>
          </a:p>
          <a:p>
            <a:pPr eaLnBrk="1" hangingPunct="1">
              <a:lnSpc>
                <a:spcPct val="80000"/>
              </a:lnSpc>
            </a:pPr>
            <a:endParaRPr lang="en-US" sz="24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4206304390"/>
              </p:ext>
            </p:extLst>
          </p:nvPr>
        </p:nvGraphicFramePr>
        <p:xfrm>
          <a:off x="3733800" y="1270000"/>
          <a:ext cx="4953001" cy="4622800"/>
        </p:xfrm>
        <a:graphic>
          <a:graphicData uri="http://schemas.openxmlformats.org/drawingml/2006/table">
            <a:tbl>
              <a:tblPr firstRow="1" bandRow="1">
                <a:tableStyleId>{5C22544A-7EE6-4342-B048-85BDC9FD1C3A}</a:tableStyleId>
              </a:tblPr>
              <a:tblGrid>
                <a:gridCol w="914401">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0840">
                <a:tc>
                  <a:txBody>
                    <a:bodyPr/>
                    <a:lstStyle/>
                    <a:p>
                      <a:r>
                        <a:rPr lang="en-US" dirty="0"/>
                        <a:t>Year</a:t>
                      </a:r>
                    </a:p>
                  </a:txBody>
                  <a:tcPr anchor="ctr"/>
                </a:tc>
                <a:tc>
                  <a:txBody>
                    <a:bodyPr/>
                    <a:lstStyle/>
                    <a:p>
                      <a:pPr algn="r"/>
                      <a:r>
                        <a:rPr lang="en-US" dirty="0"/>
                        <a:t>Traditional Programs</a:t>
                      </a:r>
                    </a:p>
                  </a:txBody>
                  <a:tcPr anchor="ctr"/>
                </a:tc>
                <a:tc>
                  <a:txBody>
                    <a:bodyPr/>
                    <a:lstStyle/>
                    <a:p>
                      <a:pPr algn="r"/>
                      <a:r>
                        <a:rPr lang="en-US" dirty="0"/>
                        <a:t>Non-Traditional</a:t>
                      </a:r>
                      <a:r>
                        <a:rPr lang="en-US" baseline="0" dirty="0"/>
                        <a:t> Programs</a:t>
                      </a:r>
                      <a:endParaRPr lang="en-US" dirty="0"/>
                    </a:p>
                  </a:txBody>
                  <a:tcPr anchor="ctr"/>
                </a:tc>
                <a:tc>
                  <a:txBody>
                    <a:bodyPr/>
                    <a:lstStyle/>
                    <a:p>
                      <a:pPr algn="r"/>
                      <a:r>
                        <a:rPr lang="en-US" dirty="0"/>
                        <a:t>Graduate Programs</a:t>
                      </a:r>
                    </a:p>
                  </a:txBody>
                  <a:tcPr anchor="ctr"/>
                </a:tc>
                <a:extLst>
                  <a:ext uri="{0D108BD9-81ED-4DB2-BD59-A6C34878D82A}">
                    <a16:rowId xmlns:a16="http://schemas.microsoft.com/office/drawing/2014/main" val="10000"/>
                  </a:ext>
                </a:extLst>
              </a:tr>
              <a:tr h="370840">
                <a:tc>
                  <a:txBody>
                    <a:bodyPr/>
                    <a:lstStyle/>
                    <a:p>
                      <a:r>
                        <a:rPr lang="en-US" dirty="0"/>
                        <a:t>‘09-10</a:t>
                      </a:r>
                    </a:p>
                  </a:txBody>
                  <a:tcPr/>
                </a:tc>
                <a:tc>
                  <a:txBody>
                    <a:bodyPr/>
                    <a:lstStyle/>
                    <a:p>
                      <a:pPr algn="r"/>
                      <a:r>
                        <a:rPr lang="en-US" dirty="0"/>
                        <a:t>79.5%</a:t>
                      </a:r>
                    </a:p>
                  </a:txBody>
                  <a:tcPr/>
                </a:tc>
                <a:tc>
                  <a:txBody>
                    <a:bodyPr/>
                    <a:lstStyle/>
                    <a:p>
                      <a:pPr algn="r"/>
                      <a:r>
                        <a:rPr lang="en-US" dirty="0"/>
                        <a:t>9.3%</a:t>
                      </a:r>
                    </a:p>
                  </a:txBody>
                  <a:tcPr/>
                </a:tc>
                <a:tc>
                  <a:txBody>
                    <a:bodyPr/>
                    <a:lstStyle/>
                    <a:p>
                      <a:pPr algn="r"/>
                      <a:r>
                        <a:rPr lang="en-US" dirty="0"/>
                        <a:t>11.3%</a:t>
                      </a:r>
                    </a:p>
                  </a:txBody>
                  <a:tcPr/>
                </a:tc>
                <a:extLst>
                  <a:ext uri="{0D108BD9-81ED-4DB2-BD59-A6C34878D82A}">
                    <a16:rowId xmlns:a16="http://schemas.microsoft.com/office/drawing/2014/main" val="10004"/>
                  </a:ext>
                </a:extLst>
              </a:tr>
              <a:tr h="370840">
                <a:tc>
                  <a:txBody>
                    <a:bodyPr/>
                    <a:lstStyle/>
                    <a:p>
                      <a:r>
                        <a:rPr lang="en-US" dirty="0"/>
                        <a:t>‘10-’11</a:t>
                      </a:r>
                    </a:p>
                  </a:txBody>
                  <a:tcPr/>
                </a:tc>
                <a:tc>
                  <a:txBody>
                    <a:bodyPr/>
                    <a:lstStyle/>
                    <a:p>
                      <a:pPr algn="r"/>
                      <a:r>
                        <a:rPr lang="en-US" dirty="0"/>
                        <a:t>79.1%</a:t>
                      </a:r>
                    </a:p>
                  </a:txBody>
                  <a:tcPr/>
                </a:tc>
                <a:tc>
                  <a:txBody>
                    <a:bodyPr/>
                    <a:lstStyle/>
                    <a:p>
                      <a:pPr algn="r"/>
                      <a:r>
                        <a:rPr lang="en-US" dirty="0"/>
                        <a:t>8.8%</a:t>
                      </a:r>
                    </a:p>
                  </a:txBody>
                  <a:tcPr/>
                </a:tc>
                <a:tc>
                  <a:txBody>
                    <a:bodyPr/>
                    <a:lstStyle/>
                    <a:p>
                      <a:pPr algn="r"/>
                      <a:r>
                        <a:rPr lang="en-US" dirty="0"/>
                        <a:t>12.1%</a:t>
                      </a:r>
                    </a:p>
                  </a:txBody>
                  <a:tcPr/>
                </a:tc>
                <a:extLst>
                  <a:ext uri="{0D108BD9-81ED-4DB2-BD59-A6C34878D82A}">
                    <a16:rowId xmlns:a16="http://schemas.microsoft.com/office/drawing/2014/main" val="10005"/>
                  </a:ext>
                </a:extLst>
              </a:tr>
              <a:tr h="370840">
                <a:tc>
                  <a:txBody>
                    <a:bodyPr/>
                    <a:lstStyle/>
                    <a:p>
                      <a:r>
                        <a:rPr lang="en-US" dirty="0"/>
                        <a:t>‘11-’12</a:t>
                      </a:r>
                    </a:p>
                  </a:txBody>
                  <a:tcPr/>
                </a:tc>
                <a:tc>
                  <a:txBody>
                    <a:bodyPr/>
                    <a:lstStyle/>
                    <a:p>
                      <a:pPr algn="r"/>
                      <a:r>
                        <a:rPr lang="en-US" dirty="0"/>
                        <a:t>78.5%</a:t>
                      </a:r>
                    </a:p>
                  </a:txBody>
                  <a:tcPr/>
                </a:tc>
                <a:tc>
                  <a:txBody>
                    <a:bodyPr/>
                    <a:lstStyle/>
                    <a:p>
                      <a:pPr algn="r"/>
                      <a:r>
                        <a:rPr lang="en-US" dirty="0"/>
                        <a:t>10.0%</a:t>
                      </a:r>
                    </a:p>
                  </a:txBody>
                  <a:tcPr/>
                </a:tc>
                <a:tc>
                  <a:txBody>
                    <a:bodyPr/>
                    <a:lstStyle/>
                    <a:p>
                      <a:pPr algn="r"/>
                      <a:r>
                        <a:rPr lang="en-US" dirty="0"/>
                        <a:t>11.5%</a:t>
                      </a:r>
                    </a:p>
                  </a:txBody>
                  <a:tcPr/>
                </a:tc>
                <a:extLst>
                  <a:ext uri="{0D108BD9-81ED-4DB2-BD59-A6C34878D82A}">
                    <a16:rowId xmlns:a16="http://schemas.microsoft.com/office/drawing/2014/main" val="10006"/>
                  </a:ext>
                </a:extLst>
              </a:tr>
              <a:tr h="370840">
                <a:tc>
                  <a:txBody>
                    <a:bodyPr/>
                    <a:lstStyle/>
                    <a:p>
                      <a:r>
                        <a:rPr lang="en-US" dirty="0"/>
                        <a:t>‘12-’13</a:t>
                      </a:r>
                    </a:p>
                  </a:txBody>
                  <a:tcPr/>
                </a:tc>
                <a:tc>
                  <a:txBody>
                    <a:bodyPr/>
                    <a:lstStyle/>
                    <a:p>
                      <a:pPr algn="r"/>
                      <a:r>
                        <a:rPr lang="en-US" dirty="0"/>
                        <a:t>80.2%</a:t>
                      </a:r>
                    </a:p>
                  </a:txBody>
                  <a:tcPr/>
                </a:tc>
                <a:tc>
                  <a:txBody>
                    <a:bodyPr/>
                    <a:lstStyle/>
                    <a:p>
                      <a:pPr algn="r"/>
                      <a:r>
                        <a:rPr lang="en-US" dirty="0"/>
                        <a:t>8.2%</a:t>
                      </a:r>
                    </a:p>
                  </a:txBody>
                  <a:tcPr/>
                </a:tc>
                <a:tc>
                  <a:txBody>
                    <a:bodyPr/>
                    <a:lstStyle/>
                    <a:p>
                      <a:pPr algn="r"/>
                      <a:r>
                        <a:rPr lang="en-US" dirty="0"/>
                        <a:t>11.6%</a:t>
                      </a:r>
                    </a:p>
                  </a:txBody>
                  <a:tcPr/>
                </a:tc>
                <a:extLst>
                  <a:ext uri="{0D108BD9-81ED-4DB2-BD59-A6C34878D82A}">
                    <a16:rowId xmlns:a16="http://schemas.microsoft.com/office/drawing/2014/main" val="10007"/>
                  </a:ext>
                </a:extLst>
              </a:tr>
              <a:tr h="370840">
                <a:tc>
                  <a:txBody>
                    <a:bodyPr/>
                    <a:lstStyle/>
                    <a:p>
                      <a:r>
                        <a:rPr lang="en-US" dirty="0"/>
                        <a:t>’13-’14</a:t>
                      </a:r>
                    </a:p>
                  </a:txBody>
                  <a:tcPr/>
                </a:tc>
                <a:tc>
                  <a:txBody>
                    <a:bodyPr/>
                    <a:lstStyle/>
                    <a:p>
                      <a:pPr algn="r"/>
                      <a:r>
                        <a:rPr lang="en-US" dirty="0"/>
                        <a:t>80.5%</a:t>
                      </a:r>
                    </a:p>
                  </a:txBody>
                  <a:tcPr/>
                </a:tc>
                <a:tc>
                  <a:txBody>
                    <a:bodyPr/>
                    <a:lstStyle/>
                    <a:p>
                      <a:pPr algn="r"/>
                      <a:r>
                        <a:rPr lang="en-US" dirty="0"/>
                        <a:t>8.5%</a:t>
                      </a:r>
                    </a:p>
                  </a:txBody>
                  <a:tcPr/>
                </a:tc>
                <a:tc>
                  <a:txBody>
                    <a:bodyPr/>
                    <a:lstStyle/>
                    <a:p>
                      <a:pPr algn="r"/>
                      <a:r>
                        <a:rPr lang="en-US" dirty="0"/>
                        <a:t>11.0%</a:t>
                      </a:r>
                    </a:p>
                  </a:txBody>
                  <a:tcPr/>
                </a:tc>
                <a:extLst>
                  <a:ext uri="{0D108BD9-81ED-4DB2-BD59-A6C34878D82A}">
                    <a16:rowId xmlns:a16="http://schemas.microsoft.com/office/drawing/2014/main" val="10008"/>
                  </a:ext>
                </a:extLst>
              </a:tr>
              <a:tr h="370840">
                <a:tc>
                  <a:txBody>
                    <a:bodyPr/>
                    <a:lstStyle/>
                    <a:p>
                      <a:r>
                        <a:rPr lang="en-US" dirty="0"/>
                        <a:t>’14-’15</a:t>
                      </a:r>
                    </a:p>
                  </a:txBody>
                  <a:tcPr/>
                </a:tc>
                <a:tc>
                  <a:txBody>
                    <a:bodyPr/>
                    <a:lstStyle/>
                    <a:p>
                      <a:pPr algn="r"/>
                      <a:r>
                        <a:rPr lang="en-US" dirty="0"/>
                        <a:t>78.8%</a:t>
                      </a:r>
                    </a:p>
                  </a:txBody>
                  <a:tcPr/>
                </a:tc>
                <a:tc>
                  <a:txBody>
                    <a:bodyPr/>
                    <a:lstStyle/>
                    <a:p>
                      <a:pPr algn="r"/>
                      <a:r>
                        <a:rPr lang="en-US" dirty="0"/>
                        <a:t>8.8%</a:t>
                      </a:r>
                    </a:p>
                  </a:txBody>
                  <a:tcPr/>
                </a:tc>
                <a:tc>
                  <a:txBody>
                    <a:bodyPr/>
                    <a:lstStyle/>
                    <a:p>
                      <a:pPr algn="r"/>
                      <a:r>
                        <a:rPr lang="en-US" dirty="0"/>
                        <a:t>12.4%</a:t>
                      </a:r>
                    </a:p>
                  </a:txBody>
                  <a:tcPr/>
                </a:tc>
                <a:extLst>
                  <a:ext uri="{0D108BD9-81ED-4DB2-BD59-A6C34878D82A}">
                    <a16:rowId xmlns:a16="http://schemas.microsoft.com/office/drawing/2014/main" val="10009"/>
                  </a:ext>
                </a:extLst>
              </a:tr>
              <a:tr h="370840">
                <a:tc>
                  <a:txBody>
                    <a:bodyPr/>
                    <a:lstStyle/>
                    <a:p>
                      <a:r>
                        <a:rPr lang="en-US" dirty="0"/>
                        <a:t>’15-’16</a:t>
                      </a:r>
                    </a:p>
                  </a:txBody>
                  <a:tcPr/>
                </a:tc>
                <a:tc>
                  <a:txBody>
                    <a:bodyPr/>
                    <a:lstStyle/>
                    <a:p>
                      <a:pPr algn="r"/>
                      <a:r>
                        <a:rPr lang="en-US" dirty="0"/>
                        <a:t>79.3%</a:t>
                      </a:r>
                    </a:p>
                  </a:txBody>
                  <a:tcPr/>
                </a:tc>
                <a:tc>
                  <a:txBody>
                    <a:bodyPr/>
                    <a:lstStyle/>
                    <a:p>
                      <a:pPr algn="r"/>
                      <a:r>
                        <a:rPr lang="en-US" dirty="0"/>
                        <a:t>8.5%</a:t>
                      </a:r>
                    </a:p>
                  </a:txBody>
                  <a:tcPr/>
                </a:tc>
                <a:tc>
                  <a:txBody>
                    <a:bodyPr/>
                    <a:lstStyle/>
                    <a:p>
                      <a:pPr algn="r"/>
                      <a:r>
                        <a:rPr lang="en-US" dirty="0"/>
                        <a:t>12.2%</a:t>
                      </a:r>
                    </a:p>
                  </a:txBody>
                  <a:tcPr/>
                </a:tc>
                <a:extLst>
                  <a:ext uri="{0D108BD9-81ED-4DB2-BD59-A6C34878D82A}">
                    <a16:rowId xmlns:a16="http://schemas.microsoft.com/office/drawing/2014/main" val="10010"/>
                  </a:ext>
                </a:extLst>
              </a:tr>
              <a:tr h="370840">
                <a:tc>
                  <a:txBody>
                    <a:bodyPr/>
                    <a:lstStyle/>
                    <a:p>
                      <a:r>
                        <a:rPr lang="en-US" dirty="0"/>
                        <a:t>‘16-’17</a:t>
                      </a:r>
                    </a:p>
                  </a:txBody>
                  <a:tcPr/>
                </a:tc>
                <a:tc>
                  <a:txBody>
                    <a:bodyPr/>
                    <a:lstStyle/>
                    <a:p>
                      <a:pPr algn="r"/>
                      <a:r>
                        <a:rPr lang="en-US" dirty="0"/>
                        <a:t>79.6%</a:t>
                      </a:r>
                    </a:p>
                  </a:txBody>
                  <a:tcPr/>
                </a:tc>
                <a:tc>
                  <a:txBody>
                    <a:bodyPr/>
                    <a:lstStyle/>
                    <a:p>
                      <a:pPr algn="r"/>
                      <a:r>
                        <a:rPr lang="en-US" dirty="0"/>
                        <a:t>7.3%</a:t>
                      </a:r>
                    </a:p>
                  </a:txBody>
                  <a:tcPr/>
                </a:tc>
                <a:tc>
                  <a:txBody>
                    <a:bodyPr/>
                    <a:lstStyle/>
                    <a:p>
                      <a:pPr algn="r"/>
                      <a:r>
                        <a:rPr lang="en-US" dirty="0"/>
                        <a:t>13.1%</a:t>
                      </a:r>
                    </a:p>
                  </a:txBody>
                  <a:tcPr/>
                </a:tc>
                <a:extLst>
                  <a:ext uri="{0D108BD9-81ED-4DB2-BD59-A6C34878D82A}">
                    <a16:rowId xmlns:a16="http://schemas.microsoft.com/office/drawing/2014/main" val="2790887468"/>
                  </a:ext>
                </a:extLst>
              </a:tr>
              <a:tr h="370840">
                <a:tc>
                  <a:txBody>
                    <a:bodyPr/>
                    <a:lstStyle/>
                    <a:p>
                      <a:r>
                        <a:rPr lang="en-US" dirty="0"/>
                        <a:t>‘17-’18</a:t>
                      </a:r>
                    </a:p>
                  </a:txBody>
                  <a:tcPr/>
                </a:tc>
                <a:tc>
                  <a:txBody>
                    <a:bodyPr/>
                    <a:lstStyle/>
                    <a:p>
                      <a:pPr algn="r"/>
                      <a:r>
                        <a:rPr lang="en-US" dirty="0"/>
                        <a:t>74.1%</a:t>
                      </a:r>
                    </a:p>
                  </a:txBody>
                  <a:tcPr/>
                </a:tc>
                <a:tc>
                  <a:txBody>
                    <a:bodyPr/>
                    <a:lstStyle/>
                    <a:p>
                      <a:pPr algn="r"/>
                      <a:r>
                        <a:rPr lang="en-US" dirty="0"/>
                        <a:t>6.9%</a:t>
                      </a:r>
                    </a:p>
                  </a:txBody>
                  <a:tcPr/>
                </a:tc>
                <a:tc>
                  <a:txBody>
                    <a:bodyPr/>
                    <a:lstStyle/>
                    <a:p>
                      <a:pPr algn="r"/>
                      <a:r>
                        <a:rPr lang="en-US" dirty="0">
                          <a:solidFill>
                            <a:srgbClr val="FF0000"/>
                          </a:solidFill>
                        </a:rPr>
                        <a:t>19.0%</a:t>
                      </a:r>
                    </a:p>
                  </a:txBody>
                  <a:tcPr/>
                </a:tc>
                <a:extLst>
                  <a:ext uri="{0D108BD9-81ED-4DB2-BD59-A6C34878D82A}">
                    <a16:rowId xmlns:a16="http://schemas.microsoft.com/office/drawing/2014/main" val="667354433"/>
                  </a:ext>
                </a:extLst>
              </a:tr>
              <a:tr h="370840">
                <a:tc>
                  <a:txBody>
                    <a:bodyPr/>
                    <a:lstStyle/>
                    <a:p>
                      <a:r>
                        <a:rPr lang="en-US" dirty="0"/>
                        <a:t>‘18-’19</a:t>
                      </a:r>
                    </a:p>
                  </a:txBody>
                  <a:tcPr/>
                </a:tc>
                <a:tc>
                  <a:txBody>
                    <a:bodyPr/>
                    <a:lstStyle/>
                    <a:p>
                      <a:pPr algn="r"/>
                      <a:r>
                        <a:rPr lang="en-US" dirty="0"/>
                        <a:t>77.8%</a:t>
                      </a:r>
                    </a:p>
                  </a:txBody>
                  <a:tcPr/>
                </a:tc>
                <a:tc>
                  <a:txBody>
                    <a:bodyPr/>
                    <a:lstStyle/>
                    <a:p>
                      <a:pPr algn="r"/>
                      <a:r>
                        <a:rPr lang="en-US" dirty="0"/>
                        <a:t>6.9%</a:t>
                      </a:r>
                    </a:p>
                  </a:txBody>
                  <a:tcPr/>
                </a:tc>
                <a:tc>
                  <a:txBody>
                    <a:bodyPr/>
                    <a:lstStyle/>
                    <a:p>
                      <a:pPr algn="r"/>
                      <a:r>
                        <a:rPr lang="en-US" dirty="0"/>
                        <a:t>15.2%</a:t>
                      </a:r>
                    </a:p>
                  </a:txBody>
                  <a:tcPr/>
                </a:tc>
                <a:extLst>
                  <a:ext uri="{0D108BD9-81ED-4DB2-BD59-A6C34878D82A}">
                    <a16:rowId xmlns:a16="http://schemas.microsoft.com/office/drawing/2014/main" val="3691977174"/>
                  </a:ext>
                </a:extLst>
              </a:tr>
            </a:tbl>
          </a:graphicData>
        </a:graphic>
      </p:graphicFrame>
      <p:sp>
        <p:nvSpPr>
          <p:cNvPr id="28677" name="Date Placeholder 5"/>
          <p:cNvSpPr>
            <a:spLocks noGrp="1"/>
          </p:cNvSpPr>
          <p:nvPr>
            <p:ph type="dt" sz="half" idx="12"/>
          </p:nvPr>
        </p:nvSpPr>
        <p:spPr>
          <a:xfrm>
            <a:off x="381000" y="6534150"/>
            <a:ext cx="8001000" cy="323850"/>
          </a:xfrm>
          <a:prstGeom prst="rect">
            <a:avLst/>
          </a:prstGeom>
          <a:noFill/>
        </p:spPr>
        <p:txBody>
          <a:bodyPr/>
          <a:lstStyle/>
          <a:p>
            <a:r>
              <a:rPr lang="en-US" dirty="0"/>
              <a:t>2019 Bethel Study – 21st Annual Financial Aid Survey of CCCU Institutions – 12.4.2019</a:t>
            </a:r>
          </a:p>
        </p:txBody>
      </p:sp>
      <p:sp>
        <p:nvSpPr>
          <p:cNvPr id="28676" name="Slide Number Placeholder 4"/>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249BA889-2579-4F32-AF81-A08368A473C5}" type="slidenum">
              <a:rPr lang="en-US" smtClean="0"/>
              <a:pPr/>
              <a:t>16</a:t>
            </a:fld>
            <a:endParaRPr lang="en-US" dirty="0"/>
          </a:p>
        </p:txBody>
      </p:sp>
    </p:spTree>
    <p:extLst>
      <p:ext uri="{BB962C8B-B14F-4D97-AF65-F5344CB8AC3E}">
        <p14:creationId xmlns:p14="http://schemas.microsoft.com/office/powerpoint/2010/main" val="852029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p:spPr>
        <p:txBody>
          <a:bodyPr/>
          <a:lstStyle/>
          <a:p>
            <a:pPr eaLnBrk="1" hangingPunct="1"/>
            <a:r>
              <a:rPr lang="en-US" sz="3200" dirty="0"/>
              <a:t>How Dependent are Schools on Student and Family Loans? </a:t>
            </a:r>
            <a:r>
              <a:rPr lang="en-US" sz="2000" dirty="0"/>
              <a:t>(see p. 61)</a:t>
            </a:r>
          </a:p>
        </p:txBody>
      </p:sp>
      <p:sp>
        <p:nvSpPr>
          <p:cNvPr id="50179" name="Rectangle 3"/>
          <p:cNvSpPr>
            <a:spLocks noGrp="1" noChangeArrowheads="1"/>
          </p:cNvSpPr>
          <p:nvPr>
            <p:ph type="body" sz="half" idx="2"/>
          </p:nvPr>
        </p:nvSpPr>
        <p:spPr>
          <a:xfrm>
            <a:off x="3276600" y="1600200"/>
            <a:ext cx="5715000" cy="4525963"/>
          </a:xfrm>
        </p:spPr>
        <p:txBody>
          <a:bodyPr/>
          <a:lstStyle/>
          <a:p>
            <a:pPr eaLnBrk="1" hangingPunct="1"/>
            <a:r>
              <a:rPr lang="en-US" sz="2400" dirty="0"/>
              <a:t>Recorded loans (including PLUS) exceed 50% of tuition &amp; fee revenue at only 0 of 60 reporting schools (0%)</a:t>
            </a:r>
          </a:p>
          <a:p>
            <a:pPr lvl="1" eaLnBrk="1" hangingPunct="1"/>
            <a:r>
              <a:rPr lang="en-US" sz="2000" dirty="0"/>
              <a:t>3% on 2018 survey</a:t>
            </a:r>
          </a:p>
          <a:p>
            <a:pPr eaLnBrk="1" hangingPunct="1"/>
            <a:r>
              <a:rPr lang="en-US" sz="2400" dirty="0"/>
              <a:t>Loans are less than 30% of tuition and fee revenue at 36 of 60 schools (60%)</a:t>
            </a:r>
          </a:p>
          <a:p>
            <a:pPr lvl="1" eaLnBrk="1" hangingPunct="1"/>
            <a:r>
              <a:rPr lang="en-US" sz="2000" dirty="0"/>
              <a:t>63% on 2018 survey</a:t>
            </a:r>
          </a:p>
          <a:p>
            <a:pPr lvl="1" eaLnBrk="1" hangingPunct="1"/>
            <a:r>
              <a:rPr lang="en-US" sz="2000" dirty="0"/>
              <a:t>52% on 2017 survey</a:t>
            </a:r>
          </a:p>
          <a:p>
            <a:pPr eaLnBrk="1" hangingPunct="1"/>
            <a:r>
              <a:rPr lang="en-US" sz="2400" dirty="0"/>
              <a:t>The median percentage is 29.0%, compared with</a:t>
            </a:r>
          </a:p>
          <a:p>
            <a:pPr lvl="1" eaLnBrk="1" hangingPunct="1"/>
            <a:r>
              <a:rPr lang="en-US" sz="1800" dirty="0"/>
              <a:t>27.6% on 2018 survey</a:t>
            </a:r>
          </a:p>
          <a:p>
            <a:pPr lvl="1" eaLnBrk="1" hangingPunct="1"/>
            <a:r>
              <a:rPr lang="en-US" sz="1800" dirty="0"/>
              <a:t>29.3% on 2017 survey</a:t>
            </a:r>
          </a:p>
          <a:p>
            <a:pPr lvl="1" eaLnBrk="1" hangingPunct="1"/>
            <a:r>
              <a:rPr lang="en-US" sz="1800" dirty="0"/>
              <a:t>31.0% on 2016 survey</a:t>
            </a:r>
          </a:p>
        </p:txBody>
      </p:sp>
      <p:pic>
        <p:nvPicPr>
          <p:cNvPr id="50180" name="Picture 4" descr="j0290301"/>
          <p:cNvPicPr>
            <a:picLocks noChangeAspect="1" noChangeArrowheads="1"/>
          </p:cNvPicPr>
          <p:nvPr/>
        </p:nvPicPr>
        <p:blipFill>
          <a:blip r:embed="rId3" cstate="print"/>
          <a:srcRect/>
          <a:stretch>
            <a:fillRect/>
          </a:stretch>
        </p:blipFill>
        <p:spPr bwMode="auto">
          <a:xfrm>
            <a:off x="381000" y="2133600"/>
            <a:ext cx="2801938" cy="3200400"/>
          </a:xfrm>
          <a:prstGeom prst="rect">
            <a:avLst/>
          </a:prstGeom>
          <a:noFill/>
          <a:ln w="9525">
            <a:noFill/>
            <a:miter lim="800000"/>
            <a:headEnd/>
            <a:tailEnd/>
          </a:ln>
        </p:spPr>
      </p:pic>
      <p:sp>
        <p:nvSpPr>
          <p:cNvPr id="50182" name="Date Placeholder 6"/>
          <p:cNvSpPr>
            <a:spLocks noGrp="1"/>
          </p:cNvSpPr>
          <p:nvPr>
            <p:ph type="dt" sz="quarter" idx="12"/>
          </p:nvPr>
        </p:nvSpPr>
        <p:spPr>
          <a:xfrm>
            <a:off x="381000" y="6534150"/>
            <a:ext cx="8001000" cy="323850"/>
          </a:xfrm>
          <a:prstGeom prst="rect">
            <a:avLst/>
          </a:prstGeom>
          <a:noFill/>
        </p:spPr>
        <p:txBody>
          <a:bodyPr/>
          <a:lstStyle/>
          <a:p>
            <a:r>
              <a:rPr lang="en-US" dirty="0"/>
              <a:t>2019 Bethel Study – 21st Annual Financial Aid Survey of CCCU Institutions – 12.4.2019</a:t>
            </a:r>
          </a:p>
        </p:txBody>
      </p:sp>
      <p:sp>
        <p:nvSpPr>
          <p:cNvPr id="6" name="TextBox 5"/>
          <p:cNvSpPr txBox="1"/>
          <p:nvPr/>
        </p:nvSpPr>
        <p:spPr>
          <a:xfrm>
            <a:off x="5943600" y="-30635"/>
            <a:ext cx="3581400" cy="307777"/>
          </a:xfrm>
          <a:prstGeom prst="rect">
            <a:avLst/>
          </a:prstGeom>
          <a:noFill/>
        </p:spPr>
        <p:txBody>
          <a:bodyPr wrap="square" rtlCol="0">
            <a:spAutoFit/>
          </a:bodyPr>
          <a:lstStyle/>
          <a:p>
            <a:r>
              <a:rPr lang="en-US" sz="1400" dirty="0">
                <a:solidFill>
                  <a:schemeClr val="bg1"/>
                </a:solidFill>
              </a:rPr>
              <a:t>Traditional Undergraduate Programs</a:t>
            </a:r>
          </a:p>
        </p:txBody>
      </p:sp>
    </p:spTree>
    <p:extLst>
      <p:ext uri="{BB962C8B-B14F-4D97-AF65-F5344CB8AC3E}">
        <p14:creationId xmlns:p14="http://schemas.microsoft.com/office/powerpoint/2010/main" val="1697528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533400"/>
            <a:ext cx="6400800" cy="1600200"/>
          </a:xfrm>
          <a:noFill/>
        </p:spPr>
        <p:txBody>
          <a:bodyPr/>
          <a:lstStyle/>
          <a:p>
            <a:pPr eaLnBrk="1" hangingPunct="1"/>
            <a:r>
              <a:rPr lang="en-US" sz="3200" dirty="0"/>
              <a:t>Percentage of 2018-19 Institutional Gift Aid (IGA) that is “funded” </a:t>
            </a:r>
            <a:r>
              <a:rPr lang="en-US" sz="2000" dirty="0"/>
              <a:t>(see p. 41)</a:t>
            </a:r>
          </a:p>
        </p:txBody>
      </p:sp>
      <p:sp>
        <p:nvSpPr>
          <p:cNvPr id="37891" name="Rectangle 3"/>
          <p:cNvSpPr>
            <a:spLocks noGrp="1" noChangeArrowheads="1"/>
          </p:cNvSpPr>
          <p:nvPr>
            <p:ph type="body" idx="1"/>
          </p:nvPr>
        </p:nvSpPr>
        <p:spPr>
          <a:xfrm>
            <a:off x="457200" y="2408238"/>
            <a:ext cx="8229600" cy="3687762"/>
          </a:xfrm>
        </p:spPr>
        <p:txBody>
          <a:bodyPr/>
          <a:lstStyle/>
          <a:p>
            <a:pPr eaLnBrk="1" hangingPunct="1"/>
            <a:r>
              <a:rPr lang="en-US" sz="2800" dirty="0"/>
              <a:t>The typical (median) school reports that 4.9% of institutional gift aid (not including tuition remission) has a specific funding source (endowed or restricted).</a:t>
            </a:r>
          </a:p>
          <a:p>
            <a:pPr lvl="1" eaLnBrk="1" hangingPunct="1"/>
            <a:r>
              <a:rPr lang="en-US" sz="2400" dirty="0"/>
              <a:t>  6 schools report that over 15% of IGA is funded.</a:t>
            </a:r>
          </a:p>
          <a:p>
            <a:pPr lvl="1" eaLnBrk="1" hangingPunct="1"/>
            <a:r>
              <a:rPr lang="en-US" sz="2400" dirty="0"/>
              <a:t>  3 schools report between 10-15% of IGA is funded</a:t>
            </a:r>
          </a:p>
          <a:p>
            <a:pPr lvl="1" eaLnBrk="1" hangingPunct="1"/>
            <a:r>
              <a:rPr lang="en-US" sz="2400" dirty="0"/>
              <a:t>21 schools report between 5.0-9.9% of IGA is funded</a:t>
            </a:r>
          </a:p>
          <a:p>
            <a:pPr lvl="1" eaLnBrk="1" hangingPunct="1"/>
            <a:r>
              <a:rPr lang="en-US" sz="2400" dirty="0"/>
              <a:t>30 schools report that less than 5% of IGA is funded</a:t>
            </a:r>
          </a:p>
        </p:txBody>
      </p:sp>
      <p:pic>
        <p:nvPicPr>
          <p:cNvPr id="37892" name="Picture 4" descr="j0428063"/>
          <p:cNvPicPr>
            <a:picLocks noChangeAspect="1" noChangeArrowheads="1"/>
          </p:cNvPicPr>
          <p:nvPr/>
        </p:nvPicPr>
        <p:blipFill>
          <a:blip r:embed="rId3" cstate="print"/>
          <a:srcRect/>
          <a:stretch>
            <a:fillRect/>
          </a:stretch>
        </p:blipFill>
        <p:spPr bwMode="auto">
          <a:xfrm>
            <a:off x="6934200" y="228600"/>
            <a:ext cx="1981200" cy="1622425"/>
          </a:xfrm>
          <a:prstGeom prst="rect">
            <a:avLst/>
          </a:prstGeom>
          <a:noFill/>
          <a:ln w="9525">
            <a:noFill/>
            <a:miter lim="800000"/>
            <a:headEnd/>
            <a:tailEnd/>
          </a:ln>
        </p:spPr>
      </p:pic>
      <p:sp>
        <p:nvSpPr>
          <p:cNvPr id="37894" name="Date Placeholder 6"/>
          <p:cNvSpPr>
            <a:spLocks noGrp="1"/>
          </p:cNvSpPr>
          <p:nvPr>
            <p:ph type="dt" sz="quarter" idx="2"/>
          </p:nvPr>
        </p:nvSpPr>
        <p:spPr>
          <a:xfrm>
            <a:off x="381000" y="6534150"/>
            <a:ext cx="8077200" cy="323850"/>
          </a:xfrm>
          <a:prstGeom prst="rect">
            <a:avLst/>
          </a:prstGeom>
          <a:noFill/>
        </p:spPr>
        <p:txBody>
          <a:bodyPr/>
          <a:lstStyle/>
          <a:p>
            <a:r>
              <a:rPr lang="en-US" dirty="0"/>
              <a:t>2019 Bethel Study – 21st Annual Financial Aid Survey of CCCU Institutions – 12.4.2019</a:t>
            </a:r>
          </a:p>
        </p:txBody>
      </p:sp>
      <p:sp>
        <p:nvSpPr>
          <p:cNvPr id="6" name="TextBox 5"/>
          <p:cNvSpPr txBox="1"/>
          <p:nvPr/>
        </p:nvSpPr>
        <p:spPr>
          <a:xfrm>
            <a:off x="5943600" y="-30635"/>
            <a:ext cx="3581400" cy="307777"/>
          </a:xfrm>
          <a:prstGeom prst="rect">
            <a:avLst/>
          </a:prstGeom>
          <a:noFill/>
        </p:spPr>
        <p:txBody>
          <a:bodyPr wrap="square" rtlCol="0">
            <a:spAutoFit/>
          </a:bodyPr>
          <a:lstStyle/>
          <a:p>
            <a:r>
              <a:rPr lang="en-US" sz="1400" dirty="0">
                <a:solidFill>
                  <a:schemeClr val="bg1"/>
                </a:solidFill>
              </a:rPr>
              <a:t>Traditional Undergraduate Programs</a:t>
            </a:r>
          </a:p>
        </p:txBody>
      </p:sp>
    </p:spTree>
    <p:extLst>
      <p:ext uri="{BB962C8B-B14F-4D97-AF65-F5344CB8AC3E}">
        <p14:creationId xmlns:p14="http://schemas.microsoft.com/office/powerpoint/2010/main" val="1629160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057400" y="274638"/>
            <a:ext cx="6629400" cy="1143000"/>
          </a:xfrm>
          <a:noFill/>
        </p:spPr>
        <p:txBody>
          <a:bodyPr/>
          <a:lstStyle/>
          <a:p>
            <a:pPr eaLnBrk="1" hangingPunct="1"/>
            <a:r>
              <a:rPr lang="en-US" dirty="0"/>
              <a:t>Discount Rate Calculation </a:t>
            </a:r>
            <a:endParaRPr lang="en-US" sz="2000" dirty="0"/>
          </a:p>
        </p:txBody>
      </p:sp>
      <p:sp>
        <p:nvSpPr>
          <p:cNvPr id="55299" name="Rectangle 3"/>
          <p:cNvSpPr>
            <a:spLocks noGrp="1" noChangeArrowheads="1"/>
          </p:cNvSpPr>
          <p:nvPr>
            <p:ph type="body" sz="half" idx="1"/>
          </p:nvPr>
        </p:nvSpPr>
        <p:spPr>
          <a:xfrm>
            <a:off x="451616" y="1982569"/>
            <a:ext cx="8229600" cy="4037231"/>
          </a:xfrm>
        </p:spPr>
        <p:txBody>
          <a:bodyPr/>
          <a:lstStyle/>
          <a:p>
            <a:pPr eaLnBrk="1" hangingPunct="1"/>
            <a:r>
              <a:rPr lang="en-US" dirty="0"/>
              <a:t>Unfunded</a:t>
            </a:r>
          </a:p>
          <a:p>
            <a:pPr lvl="1" eaLnBrk="1" hangingPunct="1"/>
            <a:r>
              <a:rPr lang="en-US" dirty="0"/>
              <a:t>"Unrestricted Institutional gift aid" divided by "tuition and fee revenue"</a:t>
            </a:r>
          </a:p>
          <a:p>
            <a:pPr eaLnBrk="1" hangingPunct="1"/>
            <a:r>
              <a:rPr lang="en-US" dirty="0"/>
              <a:t>NACUBO</a:t>
            </a:r>
          </a:p>
          <a:p>
            <a:pPr lvl="1" eaLnBrk="1" hangingPunct="1"/>
            <a:r>
              <a:rPr lang="en-US" dirty="0"/>
              <a:t>(Unrestricted institutional gift aid + endowed + restricted) divided by "tuition and fee revenue"</a:t>
            </a:r>
          </a:p>
          <a:p>
            <a:pPr eaLnBrk="1" hangingPunct="1"/>
            <a:endParaRPr lang="en-US" dirty="0"/>
          </a:p>
          <a:p>
            <a:pPr eaLnBrk="1" hangingPunct="1"/>
            <a:r>
              <a:rPr lang="en-US" dirty="0"/>
              <a:t>Neither calculation includes employee tuition remissions</a:t>
            </a:r>
          </a:p>
        </p:txBody>
      </p:sp>
      <p:pic>
        <p:nvPicPr>
          <p:cNvPr id="55300" name="Picture 4" descr="MCj02909110000[1]"/>
          <p:cNvPicPr>
            <a:picLocks noChangeAspect="1" noChangeArrowheads="1"/>
          </p:cNvPicPr>
          <p:nvPr/>
        </p:nvPicPr>
        <p:blipFill>
          <a:blip r:embed="rId2" cstate="print"/>
          <a:srcRect/>
          <a:stretch>
            <a:fillRect/>
          </a:stretch>
        </p:blipFill>
        <p:spPr bwMode="auto">
          <a:xfrm>
            <a:off x="533401" y="457201"/>
            <a:ext cx="1238070" cy="1371600"/>
          </a:xfrm>
          <a:prstGeom prst="rect">
            <a:avLst/>
          </a:prstGeom>
          <a:noFill/>
          <a:ln w="9525">
            <a:noFill/>
            <a:miter lim="800000"/>
            <a:headEnd/>
            <a:tailEnd/>
          </a:ln>
        </p:spPr>
      </p:pic>
      <p:sp>
        <p:nvSpPr>
          <p:cNvPr id="55303" name="Date Placeholder 7"/>
          <p:cNvSpPr>
            <a:spLocks noGrp="1"/>
          </p:cNvSpPr>
          <p:nvPr>
            <p:ph type="dt" sz="quarter" idx="12"/>
          </p:nvPr>
        </p:nvSpPr>
        <p:spPr>
          <a:xfrm>
            <a:off x="381000" y="6534150"/>
            <a:ext cx="8153400" cy="32385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Tree>
    <p:extLst>
      <p:ext uri="{BB962C8B-B14F-4D97-AF65-F5344CB8AC3E}">
        <p14:creationId xmlns:p14="http://schemas.microsoft.com/office/powerpoint/2010/main" val="3513152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dirty="0"/>
              <a:t>Authors</a:t>
            </a:r>
          </a:p>
        </p:txBody>
      </p:sp>
      <p:sp>
        <p:nvSpPr>
          <p:cNvPr id="7" name="Date Placeholder 7"/>
          <p:cNvSpPr>
            <a:spLocks noGrp="1"/>
          </p:cNvSpPr>
          <p:nvPr>
            <p:ph type="dt" sz="half" idx="2"/>
          </p:nvPr>
        </p:nvSpPr>
        <p:spPr>
          <a:xfrm>
            <a:off x="76200" y="6477000"/>
            <a:ext cx="6705600" cy="249066"/>
          </a:xfrm>
        </p:spPr>
        <p:txBody>
          <a:bodyPr/>
          <a:lstStyle/>
          <a:p>
            <a:pPr marL="0" indent="0">
              <a:buNone/>
              <a:defRPr/>
            </a:pPr>
            <a:r>
              <a:rPr lang="en-US" sz="1100" b="1" i="1" dirty="0">
                <a:solidFill>
                  <a:schemeClr val="bg1"/>
                </a:solidFill>
              </a:rPr>
              <a:t>2019 Bethel Study – 21st Annual Financial Aid Survey of CCCU Institutions – 12.4.2019</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1692" t="5286" r="10484" b="8849"/>
          <a:stretch/>
        </p:blipFill>
        <p:spPr>
          <a:xfrm>
            <a:off x="6755129" y="1382375"/>
            <a:ext cx="1752600" cy="2438400"/>
          </a:xfrm>
          <a:prstGeom prst="rect">
            <a:avLst/>
          </a:prstGeom>
          <a:effectLst>
            <a:softEdge rad="25400"/>
          </a:effectLst>
        </p:spPr>
      </p:pic>
      <p:sp>
        <p:nvSpPr>
          <p:cNvPr id="4" name="TextBox 3"/>
          <p:cNvSpPr txBox="1"/>
          <p:nvPr/>
        </p:nvSpPr>
        <p:spPr>
          <a:xfrm>
            <a:off x="3581400" y="5315923"/>
            <a:ext cx="1978025" cy="369332"/>
          </a:xfrm>
          <a:prstGeom prst="rect">
            <a:avLst/>
          </a:prstGeom>
          <a:noFill/>
        </p:spPr>
        <p:txBody>
          <a:bodyPr wrap="square" rtlCol="0">
            <a:spAutoFit/>
          </a:bodyPr>
          <a:lstStyle/>
          <a:p>
            <a:pPr algn="ctr"/>
            <a:r>
              <a:rPr lang="en-US" dirty="0"/>
              <a:t>Dan Nelson</a:t>
            </a:r>
          </a:p>
        </p:txBody>
      </p:sp>
      <p:sp>
        <p:nvSpPr>
          <p:cNvPr id="10" name="TextBox 9"/>
          <p:cNvSpPr txBox="1"/>
          <p:nvPr/>
        </p:nvSpPr>
        <p:spPr>
          <a:xfrm>
            <a:off x="6781801" y="3821668"/>
            <a:ext cx="1725928" cy="369332"/>
          </a:xfrm>
          <a:prstGeom prst="rect">
            <a:avLst/>
          </a:prstGeom>
          <a:noFill/>
        </p:spPr>
        <p:txBody>
          <a:bodyPr wrap="square" rtlCol="0">
            <a:spAutoFit/>
          </a:bodyPr>
          <a:lstStyle/>
          <a:p>
            <a:pPr algn="ctr"/>
            <a:r>
              <a:rPr lang="en-US" dirty="0"/>
              <a:t>Jeff Olson</a:t>
            </a:r>
          </a:p>
        </p:txBody>
      </p:sp>
      <p:sp>
        <p:nvSpPr>
          <p:cNvPr id="11" name="TextBox 10"/>
          <p:cNvSpPr txBox="1"/>
          <p:nvPr/>
        </p:nvSpPr>
        <p:spPr>
          <a:xfrm>
            <a:off x="304801" y="3739793"/>
            <a:ext cx="2025388" cy="369332"/>
          </a:xfrm>
          <a:prstGeom prst="rect">
            <a:avLst/>
          </a:prstGeom>
          <a:noFill/>
        </p:spPr>
        <p:txBody>
          <a:bodyPr wrap="square" rtlCol="0">
            <a:spAutoFit/>
          </a:bodyPr>
          <a:lstStyle/>
          <a:p>
            <a:pPr algn="ctr"/>
            <a:r>
              <a:rPr lang="en-US" dirty="0"/>
              <a:t>Stef Holm</a:t>
            </a:r>
          </a:p>
        </p:txBody>
      </p:sp>
      <p:pic>
        <p:nvPicPr>
          <p:cNvPr id="8" name="Picture 7">
            <a:extLst>
              <a:ext uri="{FF2B5EF4-FFF2-40B4-BE49-F238E27FC236}">
                <a16:creationId xmlns:a16="http://schemas.microsoft.com/office/drawing/2014/main" id="{520C1DCF-F471-4A81-9520-D1CD3EE3C4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194" y="1573514"/>
            <a:ext cx="1782347" cy="2166279"/>
          </a:xfrm>
          <a:prstGeom prst="rect">
            <a:avLst/>
          </a:prstGeom>
        </p:spPr>
      </p:pic>
      <p:pic>
        <p:nvPicPr>
          <p:cNvPr id="5" name="Picture 4">
            <a:extLst>
              <a:ext uri="{FF2B5EF4-FFF2-40B4-BE49-F238E27FC236}">
                <a16:creationId xmlns:a16="http://schemas.microsoft.com/office/drawing/2014/main" id="{3724B05F-E9B6-4EB5-8D3D-50060689BDE9}"/>
              </a:ext>
            </a:extLst>
          </p:cNvPr>
          <p:cNvPicPr>
            <a:picLocks noChangeAspect="1"/>
          </p:cNvPicPr>
          <p:nvPr/>
        </p:nvPicPr>
        <p:blipFill rotWithShape="1">
          <a:blip r:embed="rId5"/>
          <a:srcRect l="5150" t="3074" r="13501"/>
          <a:stretch/>
        </p:blipFill>
        <p:spPr>
          <a:xfrm>
            <a:off x="3352800" y="2507605"/>
            <a:ext cx="2537169" cy="2728349"/>
          </a:xfrm>
          <a:prstGeom prst="rect">
            <a:avLst/>
          </a:prstGeom>
        </p:spPr>
      </p:pic>
    </p:spTree>
    <p:extLst>
      <p:ext uri="{BB962C8B-B14F-4D97-AF65-F5344CB8AC3E}">
        <p14:creationId xmlns:p14="http://schemas.microsoft.com/office/powerpoint/2010/main" val="3946788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33400" y="274638"/>
            <a:ext cx="8153400" cy="1143000"/>
          </a:xfrm>
          <a:noFill/>
        </p:spPr>
        <p:txBody>
          <a:bodyPr/>
          <a:lstStyle/>
          <a:p>
            <a:pPr eaLnBrk="1" hangingPunct="1"/>
            <a:r>
              <a:rPr lang="en-US" sz="3200" dirty="0"/>
              <a:t>2018-19 Discount Rates (All Students)</a:t>
            </a:r>
            <a:br>
              <a:rPr lang="en-US" sz="3600" dirty="0"/>
            </a:br>
            <a:r>
              <a:rPr lang="en-US" sz="2000" dirty="0"/>
              <a:t>(see pp. 114-119</a:t>
            </a:r>
            <a:r>
              <a:rPr lang="en-US" sz="2400" dirty="0"/>
              <a:t>)</a:t>
            </a:r>
          </a:p>
        </p:txBody>
      </p:sp>
      <p:sp>
        <p:nvSpPr>
          <p:cNvPr id="56323" name="Rectangle 3"/>
          <p:cNvSpPr>
            <a:spLocks noGrp="1" noChangeArrowheads="1"/>
          </p:cNvSpPr>
          <p:nvPr>
            <p:ph type="body" idx="1"/>
          </p:nvPr>
        </p:nvSpPr>
        <p:spPr>
          <a:xfrm>
            <a:off x="452793" y="1447800"/>
            <a:ext cx="8229600" cy="4525963"/>
          </a:xfrm>
        </p:spPr>
        <p:txBody>
          <a:bodyPr/>
          <a:lstStyle/>
          <a:p>
            <a:pPr eaLnBrk="1" hangingPunct="1">
              <a:lnSpc>
                <a:spcPct val="90000"/>
              </a:lnSpc>
            </a:pPr>
            <a:r>
              <a:rPr lang="en-US" sz="2800" dirty="0"/>
              <a:t>60 schools reported Unfunded discount rates from 11.5% to 60.8% (next lowest was 18.3%)</a:t>
            </a:r>
          </a:p>
          <a:p>
            <a:pPr lvl="1" eaLnBrk="1" hangingPunct="1"/>
            <a:r>
              <a:rPr lang="en-US" sz="2400" dirty="0"/>
              <a:t>1</a:t>
            </a:r>
            <a:r>
              <a:rPr lang="en-US" sz="2400" baseline="30000" dirty="0"/>
              <a:t>st</a:t>
            </a:r>
            <a:r>
              <a:rPr lang="en-US" sz="2400" dirty="0"/>
              <a:t> Quartile: 41.7% </a:t>
            </a:r>
            <a:r>
              <a:rPr lang="en-US" sz="2000" dirty="0"/>
              <a:t>(39.9 last year)</a:t>
            </a:r>
          </a:p>
          <a:p>
            <a:pPr lvl="1" eaLnBrk="1" hangingPunct="1"/>
            <a:r>
              <a:rPr lang="en-US" sz="2400" dirty="0"/>
              <a:t>2</a:t>
            </a:r>
            <a:r>
              <a:rPr lang="en-US" sz="2400" baseline="30000" dirty="0"/>
              <a:t>nd</a:t>
            </a:r>
            <a:r>
              <a:rPr lang="en-US" sz="2400" dirty="0"/>
              <a:t> Quartile (median):  44.8% </a:t>
            </a:r>
            <a:r>
              <a:rPr lang="en-US" sz="2000" dirty="0"/>
              <a:t>(43.3% last year)</a:t>
            </a:r>
          </a:p>
          <a:p>
            <a:pPr lvl="1" eaLnBrk="1" hangingPunct="1"/>
            <a:r>
              <a:rPr lang="en-US" sz="2400" dirty="0"/>
              <a:t>3</a:t>
            </a:r>
            <a:r>
              <a:rPr lang="en-US" sz="2400" baseline="30000" dirty="0"/>
              <a:t>rd</a:t>
            </a:r>
            <a:r>
              <a:rPr lang="en-US" sz="2400" dirty="0"/>
              <a:t> Quartile: 49.9% </a:t>
            </a:r>
            <a:r>
              <a:rPr lang="en-US" sz="2000" dirty="0"/>
              <a:t>(47.4% last year)</a:t>
            </a:r>
          </a:p>
          <a:p>
            <a:pPr eaLnBrk="1" hangingPunct="1">
              <a:lnSpc>
                <a:spcPct val="90000"/>
              </a:lnSpc>
            </a:pPr>
            <a:endParaRPr lang="en-US" sz="2000" dirty="0"/>
          </a:p>
          <a:p>
            <a:pPr eaLnBrk="1" hangingPunct="1">
              <a:lnSpc>
                <a:spcPct val="90000"/>
              </a:lnSpc>
            </a:pPr>
            <a:r>
              <a:rPr lang="en-US" sz="2800" dirty="0"/>
              <a:t>The NACUBO discount rate for the same schools ranged from 18.7% to 64.0%</a:t>
            </a:r>
          </a:p>
          <a:p>
            <a:pPr lvl="1" eaLnBrk="1" hangingPunct="1"/>
            <a:r>
              <a:rPr lang="en-US" sz="2400" dirty="0"/>
              <a:t>1</a:t>
            </a:r>
            <a:r>
              <a:rPr lang="en-US" sz="2400" baseline="30000" dirty="0"/>
              <a:t>st</a:t>
            </a:r>
            <a:r>
              <a:rPr lang="en-US" sz="2400" dirty="0"/>
              <a:t> Quartile: 44.3% </a:t>
            </a:r>
            <a:r>
              <a:rPr lang="en-US" sz="2000" dirty="0"/>
              <a:t>(43.2% last year)</a:t>
            </a:r>
          </a:p>
          <a:p>
            <a:pPr lvl="1" eaLnBrk="1" hangingPunct="1"/>
            <a:r>
              <a:rPr lang="en-US" sz="2400" dirty="0"/>
              <a:t>2</a:t>
            </a:r>
            <a:r>
              <a:rPr lang="en-US" sz="2400" baseline="30000" dirty="0"/>
              <a:t>nd</a:t>
            </a:r>
            <a:r>
              <a:rPr lang="en-US" sz="2400" dirty="0"/>
              <a:t> Quartile (median): 48.2%  </a:t>
            </a:r>
            <a:r>
              <a:rPr lang="en-US" sz="2000" dirty="0"/>
              <a:t>(46.1% last year)</a:t>
            </a:r>
          </a:p>
          <a:p>
            <a:pPr lvl="1" eaLnBrk="1" hangingPunct="1"/>
            <a:r>
              <a:rPr lang="en-US" sz="2400" dirty="0"/>
              <a:t>3</a:t>
            </a:r>
            <a:r>
              <a:rPr lang="en-US" sz="2400" baseline="30000" dirty="0"/>
              <a:t>rd</a:t>
            </a:r>
            <a:r>
              <a:rPr lang="en-US" sz="2400" dirty="0"/>
              <a:t> Quartile: 53.6% </a:t>
            </a:r>
            <a:r>
              <a:rPr lang="en-US" sz="2000" dirty="0"/>
              <a:t>(50.2% last year)</a:t>
            </a:r>
          </a:p>
        </p:txBody>
      </p:sp>
      <p:pic>
        <p:nvPicPr>
          <p:cNvPr id="56325" name="Picture 5" descr="MCj00788040000[1]"/>
          <p:cNvPicPr>
            <a:picLocks noChangeAspect="1" noChangeArrowheads="1"/>
          </p:cNvPicPr>
          <p:nvPr/>
        </p:nvPicPr>
        <p:blipFill>
          <a:blip r:embed="rId3" cstate="print"/>
          <a:srcRect/>
          <a:stretch>
            <a:fillRect/>
          </a:stretch>
        </p:blipFill>
        <p:spPr bwMode="auto">
          <a:xfrm>
            <a:off x="7354158" y="4495800"/>
            <a:ext cx="1561241" cy="1384300"/>
          </a:xfrm>
          <a:prstGeom prst="rect">
            <a:avLst/>
          </a:prstGeom>
          <a:noFill/>
          <a:ln w="9525">
            <a:noFill/>
            <a:miter lim="800000"/>
            <a:headEnd/>
            <a:tailEnd/>
          </a:ln>
        </p:spPr>
      </p:pic>
      <p:sp>
        <p:nvSpPr>
          <p:cNvPr id="56327" name="Date Placeholder 7"/>
          <p:cNvSpPr>
            <a:spLocks noGrp="1"/>
          </p:cNvSpPr>
          <p:nvPr>
            <p:ph type="dt" sz="quarter" idx="2"/>
          </p:nvPr>
        </p:nvSpPr>
        <p:spPr>
          <a:xfrm>
            <a:off x="381000" y="6534150"/>
            <a:ext cx="8077200" cy="32385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6" name="TextBox 5"/>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spTree>
    <p:extLst>
      <p:ext uri="{BB962C8B-B14F-4D97-AF65-F5344CB8AC3E}">
        <p14:creationId xmlns:p14="http://schemas.microsoft.com/office/powerpoint/2010/main" val="2192890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04799" y="274638"/>
            <a:ext cx="8410575" cy="1143000"/>
          </a:xfrm>
          <a:noFill/>
        </p:spPr>
        <p:txBody>
          <a:bodyPr/>
          <a:lstStyle/>
          <a:p>
            <a:pPr eaLnBrk="1" hangingPunct="1"/>
            <a:r>
              <a:rPr lang="en-US" sz="3600" dirty="0"/>
              <a:t>Estimated 2019-20 </a:t>
            </a:r>
            <a:br>
              <a:rPr lang="en-US" sz="3600" dirty="0"/>
            </a:br>
            <a:r>
              <a:rPr lang="en-US" sz="3600" dirty="0"/>
              <a:t>Discount Rates (All students) </a:t>
            </a:r>
            <a:r>
              <a:rPr lang="en-US" sz="2000" dirty="0"/>
              <a:t>(see pp. 120-127)</a:t>
            </a:r>
          </a:p>
        </p:txBody>
      </p:sp>
      <p:sp>
        <p:nvSpPr>
          <p:cNvPr id="57347" name="Rectangle 3"/>
          <p:cNvSpPr>
            <a:spLocks noGrp="1" noChangeArrowheads="1"/>
          </p:cNvSpPr>
          <p:nvPr>
            <p:ph type="body" idx="1"/>
          </p:nvPr>
        </p:nvSpPr>
        <p:spPr>
          <a:xfrm>
            <a:off x="409575" y="1524000"/>
            <a:ext cx="8305800" cy="5029200"/>
          </a:xfrm>
        </p:spPr>
        <p:txBody>
          <a:bodyPr/>
          <a:lstStyle/>
          <a:p>
            <a:pPr eaLnBrk="1" hangingPunct="1">
              <a:lnSpc>
                <a:spcPct val="90000"/>
              </a:lnSpc>
            </a:pPr>
            <a:r>
              <a:rPr lang="en-US" sz="2800" dirty="0"/>
              <a:t>50 schools reported estimated Unfunded discount rates from 24.3% to 73.0% </a:t>
            </a:r>
          </a:p>
          <a:p>
            <a:pPr lvl="1" eaLnBrk="1" hangingPunct="1">
              <a:lnSpc>
                <a:spcPct val="90000"/>
              </a:lnSpc>
            </a:pPr>
            <a:r>
              <a:rPr lang="en-US" sz="2000" dirty="0"/>
              <a:t>1</a:t>
            </a:r>
            <a:r>
              <a:rPr lang="en-US" sz="2000" baseline="30000" dirty="0"/>
              <a:t>st</a:t>
            </a:r>
            <a:r>
              <a:rPr lang="en-US" sz="2000" dirty="0"/>
              <a:t> Quartile: 41.8% (40.8% last year)</a:t>
            </a:r>
          </a:p>
          <a:p>
            <a:pPr lvl="1" eaLnBrk="1" hangingPunct="1"/>
            <a:r>
              <a:rPr lang="en-US" sz="2000" dirty="0"/>
              <a:t>2</a:t>
            </a:r>
            <a:r>
              <a:rPr lang="en-US" sz="2000" baseline="30000" dirty="0"/>
              <a:t>nd</a:t>
            </a:r>
            <a:r>
              <a:rPr lang="en-US" sz="2000" dirty="0"/>
              <a:t> Quartile (median):  46.7% (45.6% last year)</a:t>
            </a:r>
          </a:p>
          <a:p>
            <a:pPr lvl="1" eaLnBrk="1" hangingPunct="1"/>
            <a:r>
              <a:rPr lang="en-US" sz="2000" dirty="0"/>
              <a:t>3</a:t>
            </a:r>
            <a:r>
              <a:rPr lang="en-US" sz="2000" baseline="30000" dirty="0"/>
              <a:t>rd</a:t>
            </a:r>
            <a:r>
              <a:rPr lang="en-US" sz="2000" dirty="0"/>
              <a:t> Quartile: 49.4% (49.4% last year)</a:t>
            </a:r>
          </a:p>
          <a:p>
            <a:pPr eaLnBrk="1" hangingPunct="1">
              <a:lnSpc>
                <a:spcPct val="90000"/>
              </a:lnSpc>
            </a:pPr>
            <a:endParaRPr lang="en-US" sz="2800" dirty="0"/>
          </a:p>
          <a:p>
            <a:pPr eaLnBrk="1" hangingPunct="1">
              <a:lnSpc>
                <a:spcPct val="90000"/>
              </a:lnSpc>
            </a:pPr>
            <a:r>
              <a:rPr lang="en-US" sz="2800" dirty="0"/>
              <a:t>The estimated NACUBO discount rate for the same schools ranged from 28.1% to 74.2%</a:t>
            </a:r>
          </a:p>
          <a:p>
            <a:pPr lvl="1" eaLnBrk="1" hangingPunct="1">
              <a:lnSpc>
                <a:spcPct val="90000"/>
              </a:lnSpc>
            </a:pPr>
            <a:r>
              <a:rPr lang="en-US" sz="2000" dirty="0"/>
              <a:t>1</a:t>
            </a:r>
            <a:r>
              <a:rPr lang="en-US" sz="2000" baseline="30000" dirty="0"/>
              <a:t>st</a:t>
            </a:r>
            <a:r>
              <a:rPr lang="en-US" sz="2000" dirty="0"/>
              <a:t> Quartile: 45.3% (43.5% last year)</a:t>
            </a:r>
          </a:p>
          <a:p>
            <a:pPr lvl="1" eaLnBrk="1" hangingPunct="1"/>
            <a:r>
              <a:rPr lang="en-US" sz="2000" dirty="0"/>
              <a:t>2</a:t>
            </a:r>
            <a:r>
              <a:rPr lang="en-US" sz="2000" baseline="30000" dirty="0"/>
              <a:t>nd</a:t>
            </a:r>
            <a:r>
              <a:rPr lang="en-US" sz="2000" dirty="0"/>
              <a:t> Quartile (median):  49.5% (48.0% last year)</a:t>
            </a:r>
          </a:p>
          <a:p>
            <a:pPr lvl="1" eaLnBrk="1" hangingPunct="1"/>
            <a:r>
              <a:rPr lang="en-US" sz="2000" dirty="0"/>
              <a:t>3</a:t>
            </a:r>
            <a:r>
              <a:rPr lang="en-US" sz="2000" baseline="30000" dirty="0"/>
              <a:t>rd</a:t>
            </a:r>
            <a:r>
              <a:rPr lang="en-US" sz="2000" dirty="0"/>
              <a:t> Quartile: 52.0% (52.3% last year)</a:t>
            </a:r>
          </a:p>
        </p:txBody>
      </p:sp>
      <p:pic>
        <p:nvPicPr>
          <p:cNvPr id="57349" name="Picture 5" descr="MCj01276740000[1]"/>
          <p:cNvPicPr>
            <a:picLocks noChangeAspect="1" noChangeArrowheads="1"/>
          </p:cNvPicPr>
          <p:nvPr/>
        </p:nvPicPr>
        <p:blipFill>
          <a:blip r:embed="rId3" cstate="print"/>
          <a:srcRect/>
          <a:stretch>
            <a:fillRect/>
          </a:stretch>
        </p:blipFill>
        <p:spPr bwMode="auto">
          <a:xfrm>
            <a:off x="7784432" y="1689016"/>
            <a:ext cx="1090613" cy="1519238"/>
          </a:xfrm>
          <a:prstGeom prst="rect">
            <a:avLst/>
          </a:prstGeom>
          <a:noFill/>
          <a:ln w="9525">
            <a:noFill/>
            <a:miter lim="800000"/>
            <a:headEnd/>
            <a:tailEnd/>
          </a:ln>
        </p:spPr>
      </p:pic>
      <p:sp>
        <p:nvSpPr>
          <p:cNvPr id="57351" name="Date Placeholder 7"/>
          <p:cNvSpPr>
            <a:spLocks noGrp="1"/>
          </p:cNvSpPr>
          <p:nvPr>
            <p:ph type="dt" sz="quarter" idx="2"/>
          </p:nvPr>
        </p:nvSpPr>
        <p:spPr>
          <a:xfrm>
            <a:off x="381000" y="6534150"/>
            <a:ext cx="8077200" cy="32385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6" name="TextBox 5"/>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spTree>
    <p:extLst>
      <p:ext uri="{BB962C8B-B14F-4D97-AF65-F5344CB8AC3E}">
        <p14:creationId xmlns:p14="http://schemas.microsoft.com/office/powerpoint/2010/main" val="3540302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6" name="TextBox 5"/>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9" name="Chart 8">
            <a:extLst>
              <a:ext uri="{FF2B5EF4-FFF2-40B4-BE49-F238E27FC236}">
                <a16:creationId xmlns:a16="http://schemas.microsoft.com/office/drawing/2014/main" id="{00000000-0008-0000-1100-000002000000}"/>
              </a:ext>
            </a:extLst>
          </p:cNvPr>
          <p:cNvGraphicFramePr>
            <a:graphicFrameLocks noGrp="1"/>
          </p:cNvGraphicFramePr>
          <p:nvPr>
            <p:extLst>
              <p:ext uri="{D42A27DB-BD31-4B8C-83A1-F6EECF244321}">
                <p14:modId xmlns:p14="http://schemas.microsoft.com/office/powerpoint/2010/main" val="2204414421"/>
              </p:ext>
            </p:extLst>
          </p:nvPr>
        </p:nvGraphicFramePr>
        <p:xfrm>
          <a:off x="0" y="277143"/>
          <a:ext cx="9144000" cy="58188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7768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6" name="TextBox 5"/>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8" name="Chart 7">
            <a:extLst>
              <a:ext uri="{FF2B5EF4-FFF2-40B4-BE49-F238E27FC236}">
                <a16:creationId xmlns:a16="http://schemas.microsoft.com/office/drawing/2014/main" id="{00000000-0008-0000-1400-000002000000}"/>
              </a:ext>
            </a:extLst>
          </p:cNvPr>
          <p:cNvGraphicFramePr>
            <a:graphicFrameLocks noGrp="1"/>
          </p:cNvGraphicFramePr>
          <p:nvPr>
            <p:extLst>
              <p:ext uri="{D42A27DB-BD31-4B8C-83A1-F6EECF244321}">
                <p14:modId xmlns:p14="http://schemas.microsoft.com/office/powerpoint/2010/main" val="2959010548"/>
              </p:ext>
            </p:extLst>
          </p:nvPr>
        </p:nvGraphicFramePr>
        <p:xfrm>
          <a:off x="0" y="277143"/>
          <a:ext cx="9144000" cy="5818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7734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sz="3200" dirty="0"/>
              <a:t>“Target” Unfunded Discount Rate for 2019-20 New Students</a:t>
            </a:r>
            <a:r>
              <a:rPr lang="en-US" sz="2000" dirty="0"/>
              <a:t> (see p. 129)</a:t>
            </a:r>
            <a:endParaRPr lang="en-US" sz="32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145464076"/>
              </p:ext>
            </p:extLst>
          </p:nvPr>
        </p:nvGraphicFramePr>
        <p:xfrm>
          <a:off x="457200" y="1600200"/>
          <a:ext cx="8229600" cy="249428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342743024"/>
                    </a:ext>
                  </a:extLst>
                </a:gridCol>
                <a:gridCol w="2057400">
                  <a:extLst>
                    <a:ext uri="{9D8B030D-6E8A-4147-A177-3AD203B41FA5}">
                      <a16:colId xmlns:a16="http://schemas.microsoft.com/office/drawing/2014/main" val="3534772334"/>
                    </a:ext>
                  </a:extLst>
                </a:gridCol>
                <a:gridCol w="2057400">
                  <a:extLst>
                    <a:ext uri="{9D8B030D-6E8A-4147-A177-3AD203B41FA5}">
                      <a16:colId xmlns:a16="http://schemas.microsoft.com/office/drawing/2014/main" val="67484161"/>
                    </a:ext>
                  </a:extLst>
                </a:gridCol>
                <a:gridCol w="2057400">
                  <a:extLst>
                    <a:ext uri="{9D8B030D-6E8A-4147-A177-3AD203B41FA5}">
                      <a16:colId xmlns:a16="http://schemas.microsoft.com/office/drawing/2014/main" val="529521324"/>
                    </a:ext>
                  </a:extLst>
                </a:gridCol>
              </a:tblGrid>
              <a:tr h="370840">
                <a:tc>
                  <a:txBody>
                    <a:bodyPr/>
                    <a:lstStyle/>
                    <a:p>
                      <a:endParaRPr lang="en-US" dirty="0"/>
                    </a:p>
                  </a:txBody>
                  <a:tcPr/>
                </a:tc>
                <a:tc>
                  <a:txBody>
                    <a:bodyPr/>
                    <a:lstStyle/>
                    <a:p>
                      <a:pPr algn="ctr"/>
                      <a:r>
                        <a:rPr lang="en-US" dirty="0"/>
                        <a:t>New Student Target Rate</a:t>
                      </a:r>
                    </a:p>
                  </a:txBody>
                  <a:tcPr/>
                </a:tc>
                <a:tc>
                  <a:txBody>
                    <a:bodyPr/>
                    <a:lstStyle/>
                    <a:p>
                      <a:pPr algn="ctr"/>
                      <a:r>
                        <a:rPr lang="en-US" dirty="0"/>
                        <a:t>All Student Estimated Rate</a:t>
                      </a:r>
                    </a:p>
                  </a:txBody>
                  <a:tcPr/>
                </a:tc>
                <a:tc>
                  <a:txBody>
                    <a:bodyPr/>
                    <a:lstStyle/>
                    <a:p>
                      <a:pPr algn="ctr"/>
                      <a:r>
                        <a:rPr lang="en-US" dirty="0"/>
                        <a:t>Gap</a:t>
                      </a:r>
                    </a:p>
                  </a:txBody>
                  <a:tcPr/>
                </a:tc>
                <a:extLst>
                  <a:ext uri="{0D108BD9-81ED-4DB2-BD59-A6C34878D82A}">
                    <a16:rowId xmlns:a16="http://schemas.microsoft.com/office/drawing/2014/main" val="3899800021"/>
                  </a:ext>
                </a:extLst>
              </a:tr>
              <a:tr h="370840">
                <a:tc>
                  <a:txBody>
                    <a:bodyPr/>
                    <a:lstStyle/>
                    <a:p>
                      <a:r>
                        <a:rPr lang="en-US" dirty="0"/>
                        <a:t>Minimum</a:t>
                      </a:r>
                    </a:p>
                  </a:txBody>
                  <a:tcPr/>
                </a:tc>
                <a:tc>
                  <a:txBody>
                    <a:bodyPr/>
                    <a:lstStyle/>
                    <a:p>
                      <a:pPr algn="ctr"/>
                      <a:r>
                        <a:rPr lang="en-US" dirty="0"/>
                        <a:t>21.0%</a:t>
                      </a:r>
                    </a:p>
                  </a:txBody>
                  <a:tcPr/>
                </a:tc>
                <a:tc>
                  <a:txBody>
                    <a:bodyPr/>
                    <a:lstStyle/>
                    <a:p>
                      <a:pPr algn="ctr"/>
                      <a:r>
                        <a:rPr lang="en-US" dirty="0"/>
                        <a:t>18.0%</a:t>
                      </a:r>
                    </a:p>
                  </a:txBody>
                  <a:tcPr/>
                </a:tc>
                <a:tc>
                  <a:txBody>
                    <a:bodyPr/>
                    <a:lstStyle/>
                    <a:p>
                      <a:pPr algn="ctr"/>
                      <a:r>
                        <a:rPr lang="en-US" dirty="0"/>
                        <a:t>+3.0 Points</a:t>
                      </a:r>
                    </a:p>
                  </a:txBody>
                  <a:tcPr/>
                </a:tc>
                <a:extLst>
                  <a:ext uri="{0D108BD9-81ED-4DB2-BD59-A6C34878D82A}">
                    <a16:rowId xmlns:a16="http://schemas.microsoft.com/office/drawing/2014/main" val="353876473"/>
                  </a:ext>
                </a:extLst>
              </a:tr>
              <a:tr h="370840">
                <a:tc>
                  <a:txBody>
                    <a:bodyPr/>
                    <a:lstStyle/>
                    <a:p>
                      <a:r>
                        <a:rPr lang="en-US" dirty="0"/>
                        <a:t>First Quartile</a:t>
                      </a:r>
                    </a:p>
                  </a:txBody>
                  <a:tcPr/>
                </a:tc>
                <a:tc>
                  <a:txBody>
                    <a:bodyPr/>
                    <a:lstStyle/>
                    <a:p>
                      <a:pPr algn="ctr"/>
                      <a:r>
                        <a:rPr lang="en-US" dirty="0"/>
                        <a:t>45.0%</a:t>
                      </a:r>
                    </a:p>
                  </a:txBody>
                  <a:tcPr/>
                </a:tc>
                <a:tc>
                  <a:txBody>
                    <a:bodyPr/>
                    <a:lstStyle/>
                    <a:p>
                      <a:pPr algn="ctr"/>
                      <a:r>
                        <a:rPr lang="en-US" dirty="0"/>
                        <a:t>41.8%</a:t>
                      </a:r>
                    </a:p>
                  </a:txBody>
                  <a:tcPr/>
                </a:tc>
                <a:tc>
                  <a:txBody>
                    <a:bodyPr/>
                    <a:lstStyle/>
                    <a:p>
                      <a:pPr algn="ctr"/>
                      <a:r>
                        <a:rPr lang="en-US" dirty="0"/>
                        <a:t>+3.2 Points</a:t>
                      </a:r>
                    </a:p>
                  </a:txBody>
                  <a:tcPr/>
                </a:tc>
                <a:extLst>
                  <a:ext uri="{0D108BD9-81ED-4DB2-BD59-A6C34878D82A}">
                    <a16:rowId xmlns:a16="http://schemas.microsoft.com/office/drawing/2014/main" val="807109527"/>
                  </a:ext>
                </a:extLst>
              </a:tr>
              <a:tr h="370840">
                <a:tc>
                  <a:txBody>
                    <a:bodyPr/>
                    <a:lstStyle/>
                    <a:p>
                      <a:r>
                        <a:rPr lang="en-US" dirty="0"/>
                        <a:t>Median</a:t>
                      </a:r>
                    </a:p>
                  </a:txBody>
                  <a:tcPr/>
                </a:tc>
                <a:tc>
                  <a:txBody>
                    <a:bodyPr/>
                    <a:lstStyle/>
                    <a:p>
                      <a:pPr algn="ctr"/>
                      <a:r>
                        <a:rPr lang="en-US" dirty="0"/>
                        <a:t>51.9%</a:t>
                      </a:r>
                    </a:p>
                  </a:txBody>
                  <a:tcPr/>
                </a:tc>
                <a:tc>
                  <a:txBody>
                    <a:bodyPr/>
                    <a:lstStyle/>
                    <a:p>
                      <a:pPr algn="ctr"/>
                      <a:r>
                        <a:rPr lang="en-US" dirty="0"/>
                        <a:t>46.7%</a:t>
                      </a:r>
                    </a:p>
                  </a:txBody>
                  <a:tcPr/>
                </a:tc>
                <a:tc>
                  <a:txBody>
                    <a:bodyPr/>
                    <a:lstStyle/>
                    <a:p>
                      <a:pPr algn="ctr"/>
                      <a:r>
                        <a:rPr lang="en-US" dirty="0"/>
                        <a:t>+5.2 Points</a:t>
                      </a:r>
                    </a:p>
                  </a:txBody>
                  <a:tcPr/>
                </a:tc>
                <a:extLst>
                  <a:ext uri="{0D108BD9-81ED-4DB2-BD59-A6C34878D82A}">
                    <a16:rowId xmlns:a16="http://schemas.microsoft.com/office/drawing/2014/main" val="2905552638"/>
                  </a:ext>
                </a:extLst>
              </a:tr>
              <a:tr h="370840">
                <a:tc>
                  <a:txBody>
                    <a:bodyPr/>
                    <a:lstStyle/>
                    <a:p>
                      <a:r>
                        <a:rPr lang="en-US" dirty="0"/>
                        <a:t>Third Quartile</a:t>
                      </a:r>
                    </a:p>
                  </a:txBody>
                  <a:tcPr/>
                </a:tc>
                <a:tc>
                  <a:txBody>
                    <a:bodyPr/>
                    <a:lstStyle/>
                    <a:p>
                      <a:pPr algn="ctr"/>
                      <a:r>
                        <a:rPr lang="en-US" dirty="0"/>
                        <a:t>55.2%</a:t>
                      </a:r>
                    </a:p>
                  </a:txBody>
                  <a:tcPr/>
                </a:tc>
                <a:tc>
                  <a:txBody>
                    <a:bodyPr/>
                    <a:lstStyle/>
                    <a:p>
                      <a:pPr algn="ctr"/>
                      <a:r>
                        <a:rPr lang="en-US" dirty="0"/>
                        <a:t>49.4%</a:t>
                      </a:r>
                    </a:p>
                  </a:txBody>
                  <a:tcPr/>
                </a:tc>
                <a:tc>
                  <a:txBody>
                    <a:bodyPr/>
                    <a:lstStyle/>
                    <a:p>
                      <a:pPr algn="ctr"/>
                      <a:r>
                        <a:rPr lang="en-US" dirty="0"/>
                        <a:t>+5.8 Points</a:t>
                      </a:r>
                    </a:p>
                  </a:txBody>
                  <a:tcPr/>
                </a:tc>
                <a:extLst>
                  <a:ext uri="{0D108BD9-81ED-4DB2-BD59-A6C34878D82A}">
                    <a16:rowId xmlns:a16="http://schemas.microsoft.com/office/drawing/2014/main" val="3856508286"/>
                  </a:ext>
                </a:extLst>
              </a:tr>
              <a:tr h="370840">
                <a:tc>
                  <a:txBody>
                    <a:bodyPr/>
                    <a:lstStyle/>
                    <a:p>
                      <a:r>
                        <a:rPr lang="en-US" dirty="0"/>
                        <a:t>Maximum</a:t>
                      </a:r>
                    </a:p>
                  </a:txBody>
                  <a:tcPr/>
                </a:tc>
                <a:tc>
                  <a:txBody>
                    <a:bodyPr/>
                    <a:lstStyle/>
                    <a:p>
                      <a:pPr algn="ctr"/>
                      <a:r>
                        <a:rPr lang="en-US" dirty="0"/>
                        <a:t>65.0%</a:t>
                      </a:r>
                    </a:p>
                  </a:txBody>
                  <a:tcPr/>
                </a:tc>
                <a:tc>
                  <a:txBody>
                    <a:bodyPr/>
                    <a:lstStyle/>
                    <a:p>
                      <a:pPr algn="ctr"/>
                      <a:r>
                        <a:rPr lang="en-US" dirty="0"/>
                        <a:t>63.6%</a:t>
                      </a:r>
                    </a:p>
                  </a:txBody>
                  <a:tcPr/>
                </a:tc>
                <a:tc>
                  <a:txBody>
                    <a:bodyPr/>
                    <a:lstStyle/>
                    <a:p>
                      <a:pPr algn="ctr"/>
                      <a:r>
                        <a:rPr lang="en-US" dirty="0"/>
                        <a:t>+1.4 Points</a:t>
                      </a:r>
                    </a:p>
                  </a:txBody>
                  <a:tcPr/>
                </a:tc>
                <a:extLst>
                  <a:ext uri="{0D108BD9-81ED-4DB2-BD59-A6C34878D82A}">
                    <a16:rowId xmlns:a16="http://schemas.microsoft.com/office/drawing/2014/main" val="523767398"/>
                  </a:ext>
                </a:extLst>
              </a:tr>
            </a:tbl>
          </a:graphicData>
        </a:graphic>
      </p:graphicFrame>
      <p:sp>
        <p:nvSpPr>
          <p:cNvPr id="2"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AA9A02-FEBA-41DD-99A3-380385494DC4}"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 name="Date Placeholder 2"/>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7" name="TextBox 6"/>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spTree>
    <p:extLst>
      <p:ext uri="{BB962C8B-B14F-4D97-AF65-F5344CB8AC3E}">
        <p14:creationId xmlns:p14="http://schemas.microsoft.com/office/powerpoint/2010/main" val="3063614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noFill/>
        </p:spPr>
        <p:txBody>
          <a:bodyPr/>
          <a:lstStyle/>
          <a:p>
            <a:pPr eaLnBrk="1" hangingPunct="1"/>
            <a:r>
              <a:rPr lang="en-US" sz="3600" dirty="0"/>
              <a:t>2018-19 Needy/Not Needy</a:t>
            </a:r>
            <a:br>
              <a:rPr lang="en-US" dirty="0"/>
            </a:br>
            <a:r>
              <a:rPr lang="en-US" sz="1800" dirty="0"/>
              <a:t>(see p. 149)</a:t>
            </a:r>
            <a:endParaRPr lang="en-US" sz="2000" dirty="0"/>
          </a:p>
        </p:txBody>
      </p:sp>
      <p:sp>
        <p:nvSpPr>
          <p:cNvPr id="60419" name="Rectangle 3"/>
          <p:cNvSpPr>
            <a:spLocks noGrp="1" noChangeArrowheads="1"/>
          </p:cNvSpPr>
          <p:nvPr>
            <p:ph sz="half" idx="1"/>
          </p:nvPr>
        </p:nvSpPr>
        <p:spPr>
          <a:xfrm>
            <a:off x="457200" y="1600200"/>
            <a:ext cx="4191000" cy="4525963"/>
          </a:xfrm>
        </p:spPr>
        <p:txBody>
          <a:bodyPr/>
          <a:lstStyle/>
          <a:p>
            <a:pPr eaLnBrk="1" hangingPunct="1">
              <a:lnSpc>
                <a:spcPct val="90000"/>
              </a:lnSpc>
            </a:pPr>
            <a:r>
              <a:rPr lang="en-US" dirty="0"/>
              <a:t>65.7</a:t>
            </a:r>
            <a:r>
              <a:rPr lang="en-US" sz="2800" dirty="0"/>
              <a:t>%* percent of students at </a:t>
            </a:r>
            <a:r>
              <a:rPr lang="en-US" dirty="0"/>
              <a:t>51</a:t>
            </a:r>
            <a:r>
              <a:rPr lang="en-US" sz="2800" dirty="0"/>
              <a:t> responding schools were needy (range: </a:t>
            </a:r>
            <a:r>
              <a:rPr lang="en-US" dirty="0"/>
              <a:t>46.5</a:t>
            </a:r>
            <a:r>
              <a:rPr lang="en-US" sz="2800" dirty="0"/>
              <a:t>% to 93.2%).</a:t>
            </a:r>
          </a:p>
          <a:p>
            <a:pPr lvl="1" eaLnBrk="1" hangingPunct="1">
              <a:lnSpc>
                <a:spcPct val="90000"/>
              </a:lnSpc>
            </a:pPr>
            <a:r>
              <a:rPr lang="en-US" sz="2400" dirty="0"/>
              <a:t>Total gift aid to needy students = $1.13 billion </a:t>
            </a:r>
          </a:p>
          <a:p>
            <a:pPr lvl="1" eaLnBrk="1" hangingPunct="1">
              <a:lnSpc>
                <a:spcPct val="90000"/>
              </a:lnSpc>
            </a:pPr>
            <a:r>
              <a:rPr lang="en-US" sz="2400" dirty="0"/>
              <a:t>Weighted average total gift aid per needy student = $19,001 </a:t>
            </a:r>
            <a:r>
              <a:rPr lang="en-US" sz="1800" dirty="0"/>
              <a:t>($18,217 last year)</a:t>
            </a:r>
          </a:p>
          <a:p>
            <a:pPr lvl="1" eaLnBrk="1" hangingPunct="1">
              <a:lnSpc>
                <a:spcPct val="90000"/>
              </a:lnSpc>
            </a:pPr>
            <a:endParaRPr lang="en-US" sz="1800" dirty="0"/>
          </a:p>
          <a:p>
            <a:pPr marL="457200" lvl="1" indent="0" eaLnBrk="1" hangingPunct="1">
              <a:lnSpc>
                <a:spcPct val="90000"/>
              </a:lnSpc>
              <a:buNone/>
            </a:pPr>
            <a:r>
              <a:rPr lang="en-US" sz="1100" i="1" dirty="0"/>
              <a:t>* weighted average</a:t>
            </a:r>
          </a:p>
        </p:txBody>
      </p:sp>
      <p:sp>
        <p:nvSpPr>
          <p:cNvPr id="60429" name="Date Placeholder 13"/>
          <p:cNvSpPr>
            <a:spLocks noGrp="1"/>
          </p:cNvSpPr>
          <p:nvPr>
            <p:ph type="dt" sz="half" idx="12"/>
          </p:nvPr>
        </p:nvSpPr>
        <p:spPr>
          <a:xfrm>
            <a:off x="381000" y="6477000"/>
            <a:ext cx="8077200" cy="38100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pic>
        <p:nvPicPr>
          <p:cNvPr id="60421" name="Picture 10"/>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60422" name="Picture 11"/>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60423" name="Picture 12"/>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60424" name="Picture 13"/>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60425" name="Picture 14"/>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60426" name="Picture 15"/>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1033" name="Picture 9" descr="C:\Users\jdolson\AppData\Local\Microsoft\Windows\Temporary Internet Files\Content.IE5\E39XV434\MC90013959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2034397"/>
            <a:ext cx="2853538" cy="38140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spTree>
    <p:extLst>
      <p:ext uri="{BB962C8B-B14F-4D97-AF65-F5344CB8AC3E}">
        <p14:creationId xmlns:p14="http://schemas.microsoft.com/office/powerpoint/2010/main" val="85385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4" name="TextBox 3"/>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7" name="Chart 6">
            <a:extLst>
              <a:ext uri="{FF2B5EF4-FFF2-40B4-BE49-F238E27FC236}">
                <a16:creationId xmlns:a16="http://schemas.microsoft.com/office/drawing/2014/main" id="{00000000-0008-0000-AC00-000002000000}"/>
              </a:ext>
            </a:extLst>
          </p:cNvPr>
          <p:cNvGraphicFramePr>
            <a:graphicFrameLocks noGrp="1"/>
          </p:cNvGraphicFramePr>
          <p:nvPr>
            <p:extLst>
              <p:ext uri="{D42A27DB-BD31-4B8C-83A1-F6EECF244321}">
                <p14:modId xmlns:p14="http://schemas.microsoft.com/office/powerpoint/2010/main" val="3477240196"/>
              </p:ext>
            </p:extLst>
          </p:nvPr>
        </p:nvGraphicFramePr>
        <p:xfrm>
          <a:off x="0" y="277143"/>
          <a:ext cx="9144000" cy="5818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6924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p:spPr>
        <p:txBody>
          <a:bodyPr/>
          <a:lstStyle/>
          <a:p>
            <a:pPr eaLnBrk="1" hangingPunct="1"/>
            <a:r>
              <a:rPr lang="en-US" sz="3600" dirty="0"/>
              <a:t>How Needy are our Students?</a:t>
            </a:r>
            <a:br>
              <a:rPr lang="en-US" dirty="0"/>
            </a:br>
            <a:r>
              <a:rPr lang="en-US" sz="1800" dirty="0"/>
              <a:t>(see p. 151)</a:t>
            </a:r>
            <a:endParaRPr lang="en-US" sz="2000" dirty="0"/>
          </a:p>
        </p:txBody>
      </p:sp>
      <p:sp>
        <p:nvSpPr>
          <p:cNvPr id="62467" name="Rectangle 3"/>
          <p:cNvSpPr>
            <a:spLocks noGrp="1" noChangeArrowheads="1"/>
          </p:cNvSpPr>
          <p:nvPr>
            <p:ph type="body" sz="half" idx="1"/>
          </p:nvPr>
        </p:nvSpPr>
        <p:spPr>
          <a:xfrm>
            <a:off x="457200" y="1600200"/>
            <a:ext cx="5562600" cy="4525963"/>
          </a:xfrm>
        </p:spPr>
        <p:txBody>
          <a:bodyPr/>
          <a:lstStyle/>
          <a:p>
            <a:pPr eaLnBrk="1" hangingPunct="1"/>
            <a:r>
              <a:rPr lang="en-US" sz="2400" dirty="0"/>
              <a:t>The average needy student in 2018-19 at responding schools had demonstrated need of $31,641  (range: $17,244 to $42,280)</a:t>
            </a:r>
          </a:p>
          <a:p>
            <a:pPr eaLnBrk="1" hangingPunct="1"/>
            <a:r>
              <a:rPr lang="en-US" sz="2400" dirty="0"/>
              <a:t>On average, responding schools meet 60.1% of need with gift aid</a:t>
            </a:r>
          </a:p>
          <a:p>
            <a:pPr lvl="1" eaLnBrk="1" hangingPunct="1"/>
            <a:r>
              <a:rPr lang="en-US" sz="2000" dirty="0"/>
              <a:t>Minimum: 35.6%</a:t>
            </a:r>
          </a:p>
          <a:p>
            <a:pPr lvl="1" eaLnBrk="1" hangingPunct="1"/>
            <a:r>
              <a:rPr lang="en-US" sz="2000" dirty="0"/>
              <a:t>1</a:t>
            </a:r>
            <a:r>
              <a:rPr lang="en-US" sz="2000" baseline="30000" dirty="0"/>
              <a:t>st</a:t>
            </a:r>
            <a:r>
              <a:rPr lang="en-US" sz="2000" dirty="0"/>
              <a:t> Quartile: 54.4%</a:t>
            </a:r>
          </a:p>
          <a:p>
            <a:pPr lvl="1" eaLnBrk="1" hangingPunct="1"/>
            <a:r>
              <a:rPr lang="en-US" sz="2000" dirty="0"/>
              <a:t>2</a:t>
            </a:r>
            <a:r>
              <a:rPr lang="en-US" sz="2000" baseline="30000" dirty="0"/>
              <a:t>nd</a:t>
            </a:r>
            <a:r>
              <a:rPr lang="en-US" sz="2000" dirty="0"/>
              <a:t> Quartile (median):  58.3%</a:t>
            </a:r>
          </a:p>
          <a:p>
            <a:pPr lvl="1" eaLnBrk="1" hangingPunct="1"/>
            <a:r>
              <a:rPr lang="en-US" sz="2000" dirty="0"/>
              <a:t>3</a:t>
            </a:r>
            <a:r>
              <a:rPr lang="en-US" sz="2000" baseline="30000" dirty="0"/>
              <a:t>rd</a:t>
            </a:r>
            <a:r>
              <a:rPr lang="en-US" sz="2000" dirty="0"/>
              <a:t> Quartile: 67.2%</a:t>
            </a:r>
          </a:p>
          <a:p>
            <a:pPr lvl="1" eaLnBrk="1" hangingPunct="1"/>
            <a:r>
              <a:rPr lang="en-US" sz="2000" dirty="0"/>
              <a:t>Maximum:  78.8%</a:t>
            </a:r>
          </a:p>
        </p:txBody>
      </p:sp>
      <p:sp>
        <p:nvSpPr>
          <p:cNvPr id="62471" name="Date Placeholder 7"/>
          <p:cNvSpPr>
            <a:spLocks noGrp="1"/>
          </p:cNvSpPr>
          <p:nvPr>
            <p:ph type="dt" sz="half" idx="12"/>
          </p:nvPr>
        </p:nvSpPr>
        <p:spPr>
          <a:xfrm>
            <a:off x="381000" y="6477000"/>
            <a:ext cx="8077200" cy="38100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pic>
        <p:nvPicPr>
          <p:cNvPr id="2054" name="Picture 6" descr="C:\Users\jdolson\AppData\Local\Microsoft\Windows\Temporary Internet Files\Content.IE5\R72JTY31\MP90038477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0043" y="2362200"/>
            <a:ext cx="2406469"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spTree>
    <p:extLst>
      <p:ext uri="{BB962C8B-B14F-4D97-AF65-F5344CB8AC3E}">
        <p14:creationId xmlns:p14="http://schemas.microsoft.com/office/powerpoint/2010/main" val="1661470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5" name="TextBox 4"/>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8" name="Chart 7">
            <a:extLst>
              <a:ext uri="{FF2B5EF4-FFF2-40B4-BE49-F238E27FC236}">
                <a16:creationId xmlns:a16="http://schemas.microsoft.com/office/drawing/2014/main" id="{00000000-0008-0000-B000-000002000000}"/>
              </a:ext>
            </a:extLst>
          </p:cNvPr>
          <p:cNvGraphicFramePr>
            <a:graphicFrameLocks noGrp="1"/>
          </p:cNvGraphicFramePr>
          <p:nvPr>
            <p:extLst>
              <p:ext uri="{D42A27DB-BD31-4B8C-83A1-F6EECF244321}">
                <p14:modId xmlns:p14="http://schemas.microsoft.com/office/powerpoint/2010/main" val="674791077"/>
              </p:ext>
            </p:extLst>
          </p:nvPr>
        </p:nvGraphicFramePr>
        <p:xfrm>
          <a:off x="0" y="277143"/>
          <a:ext cx="9143999" cy="5818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8880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p:spPr>
        <p:txBody>
          <a:bodyPr/>
          <a:lstStyle/>
          <a:p>
            <a:pPr eaLnBrk="1" hangingPunct="1"/>
            <a:r>
              <a:rPr lang="en-US" sz="3600" dirty="0"/>
              <a:t>2018-19 Non-Need Students</a:t>
            </a:r>
            <a:br>
              <a:rPr lang="en-US" dirty="0"/>
            </a:br>
            <a:r>
              <a:rPr lang="en-US" sz="1800" dirty="0"/>
              <a:t>(see p. 171ff.)</a:t>
            </a:r>
            <a:endParaRPr lang="en-US" sz="2000" dirty="0"/>
          </a:p>
        </p:txBody>
      </p:sp>
      <p:sp>
        <p:nvSpPr>
          <p:cNvPr id="62467" name="Rectangle 3"/>
          <p:cNvSpPr>
            <a:spLocks noGrp="1" noChangeArrowheads="1"/>
          </p:cNvSpPr>
          <p:nvPr>
            <p:ph type="body" sz="half" idx="1"/>
          </p:nvPr>
        </p:nvSpPr>
        <p:spPr/>
        <p:txBody>
          <a:bodyPr>
            <a:normAutofit lnSpcReduction="10000"/>
          </a:bodyPr>
          <a:lstStyle/>
          <a:p>
            <a:pPr marL="0" indent="0" eaLnBrk="1" hangingPunct="1">
              <a:buNone/>
            </a:pPr>
            <a:r>
              <a:rPr lang="en-US" sz="2800" dirty="0"/>
              <a:t>Percentage of non-need students receiving gift aid</a:t>
            </a:r>
          </a:p>
          <a:p>
            <a:pPr eaLnBrk="1" hangingPunct="1"/>
            <a:r>
              <a:rPr lang="en-US" sz="2400" dirty="0"/>
              <a:t>16 of 49 (33%) schools gave non-need gift aid to over 97% of their non-need students</a:t>
            </a:r>
          </a:p>
          <a:p>
            <a:pPr lvl="1"/>
            <a:r>
              <a:rPr lang="en-US" sz="2000" dirty="0"/>
              <a:t>Minimum = 27.2%</a:t>
            </a:r>
          </a:p>
          <a:p>
            <a:pPr lvl="1"/>
            <a:r>
              <a:rPr lang="en-US" sz="2000" dirty="0"/>
              <a:t>1</a:t>
            </a:r>
            <a:r>
              <a:rPr lang="en-US" sz="2000" baseline="30000" dirty="0"/>
              <a:t>st</a:t>
            </a:r>
            <a:r>
              <a:rPr lang="en-US" sz="2000" dirty="0"/>
              <a:t> quartile = 76.2%</a:t>
            </a:r>
          </a:p>
          <a:p>
            <a:pPr lvl="1"/>
            <a:r>
              <a:rPr lang="en-US" sz="2000" dirty="0"/>
              <a:t>Median = 92.1%</a:t>
            </a:r>
          </a:p>
          <a:p>
            <a:pPr lvl="1"/>
            <a:r>
              <a:rPr lang="en-US" sz="2000" dirty="0"/>
              <a:t>3</a:t>
            </a:r>
            <a:r>
              <a:rPr lang="en-US" sz="2000" baseline="30000" dirty="0"/>
              <a:t>rd</a:t>
            </a:r>
            <a:r>
              <a:rPr lang="en-US" sz="2000" dirty="0"/>
              <a:t> quartile = 98.6%</a:t>
            </a:r>
          </a:p>
          <a:p>
            <a:pPr lvl="1"/>
            <a:r>
              <a:rPr lang="en-US" sz="2000" dirty="0"/>
              <a:t>Max = 100% (6 schools)</a:t>
            </a:r>
          </a:p>
        </p:txBody>
      </p:sp>
      <p:sp>
        <p:nvSpPr>
          <p:cNvPr id="2" name="Content Placeholder 1"/>
          <p:cNvSpPr>
            <a:spLocks noGrp="1"/>
          </p:cNvSpPr>
          <p:nvPr>
            <p:ph sz="half" idx="2"/>
          </p:nvPr>
        </p:nvSpPr>
        <p:spPr/>
        <p:txBody>
          <a:bodyPr/>
          <a:lstStyle/>
          <a:p>
            <a:pPr marL="0" indent="0">
              <a:buNone/>
            </a:pPr>
            <a:r>
              <a:rPr lang="en-US" sz="2800" dirty="0"/>
              <a:t>Average total gift aid per non-need aid recipient</a:t>
            </a:r>
          </a:p>
          <a:p>
            <a:pPr lvl="1"/>
            <a:r>
              <a:rPr lang="en-US" sz="2000" dirty="0"/>
              <a:t>Minimum = $1,778</a:t>
            </a:r>
          </a:p>
          <a:p>
            <a:pPr lvl="1"/>
            <a:r>
              <a:rPr lang="en-US" sz="2000" dirty="0"/>
              <a:t>1</a:t>
            </a:r>
            <a:r>
              <a:rPr lang="en-US" sz="2000" baseline="30000" dirty="0"/>
              <a:t>st</a:t>
            </a:r>
            <a:r>
              <a:rPr lang="en-US" sz="2000" dirty="0"/>
              <a:t> quartile = $10,796</a:t>
            </a:r>
          </a:p>
          <a:p>
            <a:pPr lvl="1"/>
            <a:r>
              <a:rPr lang="en-US" sz="2000" dirty="0"/>
              <a:t>Median = $13,089</a:t>
            </a:r>
          </a:p>
          <a:p>
            <a:pPr lvl="1"/>
            <a:r>
              <a:rPr lang="en-US" sz="2000" dirty="0"/>
              <a:t>3</a:t>
            </a:r>
            <a:r>
              <a:rPr lang="en-US" sz="2000" baseline="30000" dirty="0"/>
              <a:t>rd</a:t>
            </a:r>
            <a:r>
              <a:rPr lang="en-US" sz="2000" dirty="0"/>
              <a:t> quartile = $16,814</a:t>
            </a:r>
          </a:p>
          <a:p>
            <a:pPr lvl="1"/>
            <a:r>
              <a:rPr lang="en-US" sz="2000" dirty="0"/>
              <a:t>12 schools over $17,000</a:t>
            </a:r>
          </a:p>
          <a:p>
            <a:pPr lvl="1"/>
            <a:r>
              <a:rPr lang="en-US" sz="2000" dirty="0"/>
              <a:t>Max = $25,960</a:t>
            </a:r>
          </a:p>
          <a:p>
            <a:endParaRPr lang="en-US" sz="2400" dirty="0"/>
          </a:p>
        </p:txBody>
      </p:sp>
      <p:sp>
        <p:nvSpPr>
          <p:cNvPr id="62471" name="Date Placeholder 7"/>
          <p:cNvSpPr>
            <a:spLocks noGrp="1"/>
          </p:cNvSpPr>
          <p:nvPr>
            <p:ph type="dt" sz="half" idx="12"/>
          </p:nvPr>
        </p:nvSpPr>
        <p:spPr>
          <a:xfrm>
            <a:off x="0" y="6356350"/>
            <a:ext cx="7924800" cy="34925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6" name="TextBox 5"/>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sp>
        <p:nvSpPr>
          <p:cNvPr id="3" name="TextBox 2">
            <a:extLst>
              <a:ext uri="{FF2B5EF4-FFF2-40B4-BE49-F238E27FC236}">
                <a16:creationId xmlns:a16="http://schemas.microsoft.com/office/drawing/2014/main" id="{DBC78BEA-D76C-4E94-86C0-FAEAED25EB96}"/>
              </a:ext>
            </a:extLst>
          </p:cNvPr>
          <p:cNvSpPr txBox="1"/>
          <p:nvPr/>
        </p:nvSpPr>
        <p:spPr>
          <a:xfrm>
            <a:off x="4953000" y="5287000"/>
            <a:ext cx="38862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charset="0"/>
                <a:ea typeface="+mn-ea"/>
                <a:cs typeface="+mn-cs"/>
              </a:rPr>
              <a:t>Weighted average total gift aid per needy recipient $19,001</a:t>
            </a:r>
          </a:p>
        </p:txBody>
      </p:sp>
      <p:sp>
        <p:nvSpPr>
          <p:cNvPr id="4" name="Arrow: Curved Right 3">
            <a:extLst>
              <a:ext uri="{FF2B5EF4-FFF2-40B4-BE49-F238E27FC236}">
                <a16:creationId xmlns:a16="http://schemas.microsoft.com/office/drawing/2014/main" id="{9B16D7FE-D6D5-4927-B4BF-A6599B90088D}"/>
              </a:ext>
            </a:extLst>
          </p:cNvPr>
          <p:cNvSpPr/>
          <p:nvPr/>
        </p:nvSpPr>
        <p:spPr bwMode="auto">
          <a:xfrm rot="9775389">
            <a:off x="8007647" y="3544094"/>
            <a:ext cx="685800" cy="2133600"/>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02730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27154" y="68263"/>
            <a:ext cx="8229600" cy="1143000"/>
          </a:xfrm>
          <a:noFill/>
        </p:spPr>
        <p:txBody>
          <a:bodyPr/>
          <a:lstStyle/>
          <a:p>
            <a:pPr eaLnBrk="1" hangingPunct="1"/>
            <a:r>
              <a:rPr lang="en-US" dirty="0"/>
              <a:t>Presentation Overview</a:t>
            </a:r>
          </a:p>
        </p:txBody>
      </p:sp>
      <p:sp>
        <p:nvSpPr>
          <p:cNvPr id="16387" name="Rectangle 3"/>
          <p:cNvSpPr>
            <a:spLocks noGrp="1" noChangeArrowheads="1"/>
          </p:cNvSpPr>
          <p:nvPr>
            <p:ph sz="half" idx="1"/>
          </p:nvPr>
        </p:nvSpPr>
        <p:spPr>
          <a:xfrm>
            <a:off x="76200" y="1163352"/>
            <a:ext cx="4419600" cy="4525963"/>
          </a:xfrm>
        </p:spPr>
        <p:txBody>
          <a:bodyPr/>
          <a:lstStyle/>
          <a:p>
            <a:pPr eaLnBrk="1" hangingPunct="1">
              <a:buFontTx/>
              <a:buNone/>
            </a:pPr>
            <a:r>
              <a:rPr lang="en-US" sz="2000" b="1" dirty="0"/>
              <a:t>1. Survey Participants</a:t>
            </a:r>
            <a:endParaRPr lang="en-US" sz="1800" dirty="0"/>
          </a:p>
          <a:p>
            <a:pPr lvl="1" eaLnBrk="1" hangingPunct="1"/>
            <a:r>
              <a:rPr lang="en-US" sz="1600" dirty="0"/>
              <a:t>Survey Demographics</a:t>
            </a:r>
          </a:p>
          <a:p>
            <a:pPr lvl="1" eaLnBrk="1" hangingPunct="1"/>
            <a:r>
              <a:rPr lang="en-US" sz="1600" dirty="0"/>
              <a:t>Enrollment</a:t>
            </a:r>
          </a:p>
          <a:p>
            <a:pPr lvl="1" eaLnBrk="1" hangingPunct="1"/>
            <a:endParaRPr lang="en-US" sz="1600" dirty="0"/>
          </a:p>
          <a:p>
            <a:pPr eaLnBrk="1" hangingPunct="1">
              <a:buFontTx/>
              <a:buNone/>
            </a:pPr>
            <a:r>
              <a:rPr lang="en-US" sz="2000" b="1" dirty="0"/>
              <a:t>2. Financial Health Indicators</a:t>
            </a:r>
          </a:p>
          <a:p>
            <a:pPr lvl="1" eaLnBrk="1" hangingPunct="1"/>
            <a:r>
              <a:rPr lang="en-US" sz="1600" dirty="0">
                <a:solidFill>
                  <a:prstClr val="black"/>
                </a:solidFill>
              </a:rPr>
              <a:t>Tuition &amp; Fee Revenue</a:t>
            </a:r>
          </a:p>
          <a:p>
            <a:pPr lvl="1" eaLnBrk="1" hangingPunct="1"/>
            <a:r>
              <a:rPr lang="en-US" sz="1600" dirty="0">
                <a:solidFill>
                  <a:prstClr val="black"/>
                </a:solidFill>
              </a:rPr>
              <a:t>Discount Rates   	</a:t>
            </a:r>
          </a:p>
          <a:p>
            <a:pPr lvl="1" eaLnBrk="1" hangingPunct="1"/>
            <a:r>
              <a:rPr lang="en-US" sz="1600" dirty="0">
                <a:solidFill>
                  <a:prstClr val="black"/>
                </a:solidFill>
              </a:rPr>
              <a:t>Need</a:t>
            </a:r>
          </a:p>
          <a:p>
            <a:pPr lvl="1" eaLnBrk="1" hangingPunct="1"/>
            <a:r>
              <a:rPr lang="en-US" sz="1600" dirty="0">
                <a:solidFill>
                  <a:prstClr val="black"/>
                </a:solidFill>
              </a:rPr>
              <a:t>Wealth Index</a:t>
            </a:r>
          </a:p>
          <a:p>
            <a:pPr lvl="1" eaLnBrk="1" hangingPunct="1"/>
            <a:r>
              <a:rPr lang="en-US" sz="1600" dirty="0">
                <a:solidFill>
                  <a:prstClr val="black"/>
                </a:solidFill>
              </a:rPr>
              <a:t>Net Tuition Revenue</a:t>
            </a:r>
          </a:p>
          <a:p>
            <a:pPr lvl="1" eaLnBrk="1" hangingPunct="1"/>
            <a:endParaRPr lang="en-US" sz="1600" dirty="0">
              <a:solidFill>
                <a:prstClr val="black"/>
              </a:solidFill>
            </a:endParaRPr>
          </a:p>
          <a:p>
            <a:pPr eaLnBrk="1" hangingPunct="1">
              <a:buFontTx/>
              <a:buNone/>
            </a:pPr>
            <a:r>
              <a:rPr lang="en-US" sz="2000" b="1" dirty="0"/>
              <a:t>3. Hot Topics</a:t>
            </a:r>
            <a:endParaRPr lang="en-US" sz="1800" dirty="0"/>
          </a:p>
          <a:p>
            <a:pPr lvl="1" eaLnBrk="1" hangingPunct="1"/>
            <a:r>
              <a:rPr lang="en-US" sz="1600" dirty="0">
                <a:solidFill>
                  <a:prstClr val="black"/>
                </a:solidFill>
              </a:rPr>
              <a:t>Timing of New Student Awards</a:t>
            </a:r>
          </a:p>
          <a:p>
            <a:pPr lvl="1" eaLnBrk="1" hangingPunct="1"/>
            <a:r>
              <a:rPr lang="en-US" sz="1600" dirty="0">
                <a:solidFill>
                  <a:prstClr val="black"/>
                </a:solidFill>
              </a:rPr>
              <a:t>Income Share Agreements</a:t>
            </a:r>
          </a:p>
          <a:p>
            <a:pPr lvl="1" eaLnBrk="1" hangingPunct="1"/>
            <a:r>
              <a:rPr lang="en-US" sz="1600" dirty="0">
                <a:solidFill>
                  <a:prstClr val="black"/>
                </a:solidFill>
              </a:rPr>
              <a:t>Tuition Resets</a:t>
            </a:r>
          </a:p>
          <a:p>
            <a:pPr lvl="1" eaLnBrk="1" hangingPunct="1"/>
            <a:r>
              <a:rPr lang="en-US" sz="1600" dirty="0">
                <a:solidFill>
                  <a:prstClr val="black"/>
                </a:solidFill>
              </a:rPr>
              <a:t>Strategic Academic Partnerships</a:t>
            </a:r>
          </a:p>
        </p:txBody>
      </p:sp>
      <p:sp>
        <p:nvSpPr>
          <p:cNvPr id="16388" name="Content Placeholder 7"/>
          <p:cNvSpPr>
            <a:spLocks noGrp="1"/>
          </p:cNvSpPr>
          <p:nvPr>
            <p:ph sz="half" idx="2"/>
          </p:nvPr>
        </p:nvSpPr>
        <p:spPr>
          <a:xfrm>
            <a:off x="4495800" y="1211263"/>
            <a:ext cx="4648200" cy="4732337"/>
          </a:xfrm>
        </p:spPr>
        <p:txBody>
          <a:bodyPr/>
          <a:lstStyle/>
          <a:p>
            <a:pPr eaLnBrk="1" hangingPunct="1">
              <a:buFontTx/>
              <a:buNone/>
            </a:pPr>
            <a:r>
              <a:rPr lang="en-US" sz="2000" b="1" dirty="0"/>
              <a:t>4. 2019 Survey Themes</a:t>
            </a:r>
          </a:p>
          <a:p>
            <a:pPr lvl="1" eaLnBrk="1" hangingPunct="1"/>
            <a:r>
              <a:rPr lang="en-US" sz="1600" dirty="0">
                <a:solidFill>
                  <a:prstClr val="black"/>
                </a:solidFill>
              </a:rPr>
              <a:t>Use of Technology in financial aid office</a:t>
            </a:r>
          </a:p>
          <a:p>
            <a:pPr lvl="1" eaLnBrk="1" hangingPunct="1"/>
            <a:r>
              <a:rPr lang="en-US" sz="1600" dirty="0">
                <a:solidFill>
                  <a:prstClr val="black"/>
                </a:solidFill>
              </a:rPr>
              <a:t>Financial Aid Software</a:t>
            </a:r>
          </a:p>
          <a:p>
            <a:pPr lvl="1" eaLnBrk="1" hangingPunct="1"/>
            <a:r>
              <a:rPr lang="en-US" sz="1600" dirty="0">
                <a:solidFill>
                  <a:prstClr val="black"/>
                </a:solidFill>
              </a:rPr>
              <a:t>Preferred Lender List</a:t>
            </a:r>
          </a:p>
          <a:p>
            <a:pPr lvl="1" eaLnBrk="1" hangingPunct="1"/>
            <a:r>
              <a:rPr lang="en-US" sz="1600" dirty="0">
                <a:solidFill>
                  <a:prstClr val="black"/>
                </a:solidFill>
              </a:rPr>
              <a:t>Financial Aid in Organizational Structure</a:t>
            </a:r>
          </a:p>
          <a:p>
            <a:pPr lvl="1" eaLnBrk="1" hangingPunct="1"/>
            <a:r>
              <a:rPr lang="en-US" sz="1600" dirty="0">
                <a:solidFill>
                  <a:prstClr val="black"/>
                </a:solidFill>
              </a:rPr>
              <a:t>Financial Aid Office Operational Budgets</a:t>
            </a:r>
          </a:p>
          <a:p>
            <a:pPr lvl="1" eaLnBrk="1" hangingPunct="1"/>
            <a:r>
              <a:rPr lang="en-US" sz="1600" dirty="0">
                <a:solidFill>
                  <a:prstClr val="black"/>
                </a:solidFill>
              </a:rPr>
              <a:t>Employee Tuition Remission/Discounts</a:t>
            </a:r>
          </a:p>
          <a:p>
            <a:pPr lvl="1" eaLnBrk="1" hangingPunct="1"/>
            <a:r>
              <a:rPr lang="en-US" sz="1600" dirty="0">
                <a:solidFill>
                  <a:prstClr val="black"/>
                </a:solidFill>
              </a:rPr>
              <a:t>Financial Aid for Study Abroad Programs</a:t>
            </a:r>
          </a:p>
          <a:p>
            <a:pPr lvl="1" eaLnBrk="1" hangingPunct="1"/>
            <a:r>
              <a:rPr lang="en-US" sz="1600" dirty="0">
                <a:solidFill>
                  <a:prstClr val="black"/>
                </a:solidFill>
              </a:rPr>
              <a:t>Documents required before awarding aid</a:t>
            </a:r>
          </a:p>
          <a:p>
            <a:pPr marL="342900" lvl="1" indent="-342900" eaLnBrk="1" hangingPunct="1">
              <a:buNone/>
            </a:pPr>
            <a:r>
              <a:rPr lang="en-US" sz="2000" b="1" dirty="0">
                <a:ea typeface="+mn-ea"/>
                <a:cs typeface="+mn-cs"/>
              </a:rPr>
              <a:t>5. Affordability Indicators</a:t>
            </a:r>
          </a:p>
          <a:p>
            <a:pPr lvl="1" eaLnBrk="1" hangingPunct="1"/>
            <a:r>
              <a:rPr lang="en-US" sz="1600" dirty="0">
                <a:solidFill>
                  <a:prstClr val="black"/>
                </a:solidFill>
              </a:rPr>
              <a:t>Cost of Attendance Budgets</a:t>
            </a:r>
          </a:p>
          <a:p>
            <a:pPr lvl="1" eaLnBrk="1" hangingPunct="1"/>
            <a:r>
              <a:rPr lang="en-US" sz="1600" dirty="0">
                <a:solidFill>
                  <a:prstClr val="black"/>
                </a:solidFill>
              </a:rPr>
              <a:t>Financial Aid       	</a:t>
            </a:r>
          </a:p>
          <a:p>
            <a:pPr lvl="1" eaLnBrk="1" hangingPunct="1"/>
            <a:r>
              <a:rPr lang="en-US" sz="1600" dirty="0">
                <a:solidFill>
                  <a:prstClr val="black"/>
                </a:solidFill>
              </a:rPr>
              <a:t>Student Debt</a:t>
            </a:r>
          </a:p>
          <a:p>
            <a:pPr lvl="1" eaLnBrk="1" hangingPunct="1"/>
            <a:r>
              <a:rPr lang="en-US" sz="1600" dirty="0">
                <a:solidFill>
                  <a:prstClr val="black"/>
                </a:solidFill>
              </a:rPr>
              <a:t>Net Price / Family Ability to Pay</a:t>
            </a:r>
          </a:p>
          <a:p>
            <a:pPr marL="342900" lvl="1" indent="-342900" eaLnBrk="1" hangingPunct="1">
              <a:buNone/>
            </a:pPr>
            <a:r>
              <a:rPr lang="en-US" sz="2000" b="1" dirty="0"/>
              <a:t>5. Implications for our Schools</a:t>
            </a:r>
            <a:r>
              <a:rPr lang="en-US" sz="1600" dirty="0"/>
              <a:t> (discussion)</a:t>
            </a:r>
            <a:endParaRPr lang="en-US" sz="2000" dirty="0"/>
          </a:p>
        </p:txBody>
      </p:sp>
      <p:sp>
        <p:nvSpPr>
          <p:cNvPr id="7" name="Date Placeholder 5"/>
          <p:cNvSpPr>
            <a:spLocks noGrp="1"/>
          </p:cNvSpPr>
          <p:nvPr>
            <p:ph type="dt" sz="half" idx="12"/>
          </p:nvPr>
        </p:nvSpPr>
        <p:spPr>
          <a:xfrm>
            <a:off x="76200" y="6477000"/>
            <a:ext cx="6705600" cy="249066"/>
          </a:xfrm>
        </p:spPr>
        <p:txBody>
          <a:bodyPr/>
          <a:lstStyle/>
          <a:p>
            <a:pPr>
              <a:defRPr/>
            </a:pPr>
            <a:r>
              <a:rPr lang="en-US" dirty="0"/>
              <a:t>2019 Bethel Study – 21st Annual Financial Aid Survey of CCCU Institutions – 12.4.2019</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noFill/>
        </p:spPr>
        <p:txBody>
          <a:bodyPr/>
          <a:lstStyle/>
          <a:p>
            <a:pPr eaLnBrk="1" hangingPunct="1"/>
            <a:r>
              <a:rPr lang="en-US" dirty="0"/>
              <a:t>Sticker Price vs. Avg. Revenue</a:t>
            </a:r>
            <a:br>
              <a:rPr lang="en-US" dirty="0"/>
            </a:br>
            <a:r>
              <a:rPr lang="en-US" sz="2400" dirty="0"/>
              <a:t>(see p. 153ff.)</a:t>
            </a:r>
          </a:p>
        </p:txBody>
      </p:sp>
      <p:sp>
        <p:nvSpPr>
          <p:cNvPr id="64515" name="Rectangle 3"/>
          <p:cNvSpPr>
            <a:spLocks noGrp="1" noChangeArrowheads="1"/>
          </p:cNvSpPr>
          <p:nvPr>
            <p:ph type="body" idx="1"/>
          </p:nvPr>
        </p:nvSpPr>
        <p:spPr/>
        <p:txBody>
          <a:bodyPr/>
          <a:lstStyle/>
          <a:p>
            <a:pPr eaLnBrk="1" hangingPunct="1"/>
            <a:r>
              <a:rPr lang="en-US" sz="2800" dirty="0"/>
              <a:t>The median school reported average T&amp;F revenue of 90% of their tuition “sticker price” (this represents the effect of less than full-time and less than full-year students).</a:t>
            </a:r>
          </a:p>
          <a:p>
            <a:pPr eaLnBrk="1" hangingPunct="1"/>
            <a:endParaRPr lang="en-US" sz="2800" dirty="0"/>
          </a:p>
          <a:p>
            <a:pPr eaLnBrk="1" hangingPunct="1"/>
            <a:r>
              <a:rPr lang="en-US" sz="2800" dirty="0"/>
              <a:t>The range was from 65% to 99%</a:t>
            </a:r>
          </a:p>
          <a:p>
            <a:pPr eaLnBrk="1" hangingPunct="1"/>
            <a:endParaRPr lang="en-US" sz="2800" dirty="0"/>
          </a:p>
        </p:txBody>
      </p:sp>
      <p:sp>
        <p:nvSpPr>
          <p:cNvPr id="64518" name="Date Placeholder 6"/>
          <p:cNvSpPr>
            <a:spLocks noGrp="1"/>
          </p:cNvSpPr>
          <p:nvPr>
            <p:ph type="dt" sz="quarter" idx="2"/>
          </p:nvPr>
        </p:nvSpPr>
        <p:spPr>
          <a:xfrm>
            <a:off x="381000" y="6534150"/>
            <a:ext cx="8001000" cy="32385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5" name="TextBox 4"/>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spTree>
    <p:extLst>
      <p:ext uri="{BB962C8B-B14F-4D97-AF65-F5344CB8AC3E}">
        <p14:creationId xmlns:p14="http://schemas.microsoft.com/office/powerpoint/2010/main" val="3863834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noFill/>
        </p:spPr>
        <p:txBody>
          <a:bodyPr/>
          <a:lstStyle/>
          <a:p>
            <a:pPr eaLnBrk="1" hangingPunct="1"/>
            <a:r>
              <a:rPr lang="en-US" sz="3600" dirty="0"/>
              <a:t>Price compared with Family Wealth </a:t>
            </a:r>
            <a:br>
              <a:rPr lang="en-US" sz="3600" dirty="0"/>
            </a:br>
            <a:r>
              <a:rPr lang="en-US" sz="1800" dirty="0"/>
              <a:t>(see p. 157ff.)</a:t>
            </a:r>
            <a:endParaRPr lang="en-US" sz="2000" dirty="0"/>
          </a:p>
        </p:txBody>
      </p:sp>
      <p:sp>
        <p:nvSpPr>
          <p:cNvPr id="65539" name="Rectangle 3"/>
          <p:cNvSpPr>
            <a:spLocks noGrp="1" noChangeArrowheads="1"/>
          </p:cNvSpPr>
          <p:nvPr>
            <p:ph type="body" sz="half" idx="1"/>
          </p:nvPr>
        </p:nvSpPr>
        <p:spPr>
          <a:xfrm>
            <a:off x="457200" y="1600200"/>
            <a:ext cx="8153400" cy="4525963"/>
          </a:xfrm>
        </p:spPr>
        <p:txBody>
          <a:bodyPr/>
          <a:lstStyle/>
          <a:p>
            <a:pPr eaLnBrk="1" hangingPunct="1"/>
            <a:r>
              <a:rPr lang="en-US" sz="2800" dirty="0"/>
              <a:t>The "wealth index" is an approximate measurement of expected parent contribution from non-independent student families (whether or not they show need).</a:t>
            </a:r>
          </a:p>
          <a:p>
            <a:pPr eaLnBrk="1" hangingPunct="1"/>
            <a:endParaRPr lang="en-US" sz="2800" dirty="0"/>
          </a:p>
          <a:p>
            <a:pPr eaLnBrk="1" hangingPunct="1"/>
            <a:r>
              <a:rPr lang="en-US" sz="2800" dirty="0"/>
              <a:t>A positive variance means that, compared to other reporting schools, families are wealthier than the norm.</a:t>
            </a:r>
          </a:p>
        </p:txBody>
      </p:sp>
      <p:sp>
        <p:nvSpPr>
          <p:cNvPr id="65543" name="Date Placeholder 7"/>
          <p:cNvSpPr>
            <a:spLocks noGrp="1"/>
          </p:cNvSpPr>
          <p:nvPr>
            <p:ph type="dt" sz="quarter" idx="12"/>
          </p:nvPr>
        </p:nvSpPr>
        <p:spPr>
          <a:xfrm>
            <a:off x="381000" y="6534150"/>
            <a:ext cx="8077200" cy="323850"/>
          </a:xfrm>
          <a:prstGeom prst="rect">
            <a:avLst/>
          </a:prstGeom>
          <a:noFill/>
        </p:spPr>
        <p:txBody>
          <a:bodyPr/>
          <a:lstStyle/>
          <a:p>
            <a:r>
              <a:rPr lang="en-US" dirty="0"/>
              <a:t>2019 Bethel Study – 21st Annual Financial Aid Survey of CCCU Institutions – 12.4.2019</a:t>
            </a:r>
          </a:p>
        </p:txBody>
      </p:sp>
      <p:sp>
        <p:nvSpPr>
          <p:cNvPr id="5" name="TextBox 4"/>
          <p:cNvSpPr txBox="1"/>
          <p:nvPr/>
        </p:nvSpPr>
        <p:spPr>
          <a:xfrm>
            <a:off x="5943600" y="-30635"/>
            <a:ext cx="3581400" cy="307777"/>
          </a:xfrm>
          <a:prstGeom prst="rect">
            <a:avLst/>
          </a:prstGeom>
          <a:noFill/>
        </p:spPr>
        <p:txBody>
          <a:bodyPr wrap="square" rtlCol="0">
            <a:spAutoFit/>
          </a:bodyPr>
          <a:lstStyle/>
          <a:p>
            <a:r>
              <a:rPr lang="en-US" sz="1400" dirty="0">
                <a:solidFill>
                  <a:schemeClr val="bg1"/>
                </a:solidFill>
              </a:rPr>
              <a:t>Traditional Undergraduate Programs</a:t>
            </a:r>
          </a:p>
        </p:txBody>
      </p:sp>
    </p:spTree>
    <p:extLst>
      <p:ext uri="{BB962C8B-B14F-4D97-AF65-F5344CB8AC3E}">
        <p14:creationId xmlns:p14="http://schemas.microsoft.com/office/powerpoint/2010/main" val="3262358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165A48-D836-4A36-828C-BB52708EC7F7}"/>
              </a:ext>
            </a:extLst>
          </p:cNvPr>
          <p:cNvSpPr>
            <a:spLocks noGrp="1"/>
          </p:cNvSpPr>
          <p:nvPr>
            <p:ph type="title"/>
          </p:nvPr>
        </p:nvSpPr>
        <p:spPr>
          <a:xfrm>
            <a:off x="457200" y="274638"/>
            <a:ext cx="8229600" cy="451783"/>
          </a:xfrm>
        </p:spPr>
        <p:txBody>
          <a:bodyPr/>
          <a:lstStyle/>
          <a:p>
            <a:r>
              <a:rPr lang="en-US" sz="2800" dirty="0"/>
              <a:t>Price Compared with Family Wealth: 2018-19</a:t>
            </a:r>
          </a:p>
        </p:txBody>
      </p:sp>
      <p:graphicFrame>
        <p:nvGraphicFramePr>
          <p:cNvPr id="7" name="Chart 6">
            <a:extLst>
              <a:ext uri="{FF2B5EF4-FFF2-40B4-BE49-F238E27FC236}">
                <a16:creationId xmlns:a16="http://schemas.microsoft.com/office/drawing/2014/main" id="{D8C2ACE3-5E61-4008-889F-CD6995CEA7D4}"/>
              </a:ext>
            </a:extLst>
          </p:cNvPr>
          <p:cNvGraphicFramePr>
            <a:graphicFrameLocks noGrp="1"/>
          </p:cNvGraphicFramePr>
          <p:nvPr>
            <p:extLst>
              <p:ext uri="{D42A27DB-BD31-4B8C-83A1-F6EECF244321}">
                <p14:modId xmlns:p14="http://schemas.microsoft.com/office/powerpoint/2010/main" val="1391854082"/>
              </p:ext>
            </p:extLst>
          </p:nvPr>
        </p:nvGraphicFramePr>
        <p:xfrm>
          <a:off x="0" y="726421"/>
          <a:ext cx="9144000" cy="5369579"/>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p:cNvSpPr>
            <a:spLocks noGrp="1"/>
          </p:cNvSpPr>
          <p:nvPr>
            <p:ph type="dt" sz="half" idx="2"/>
          </p:nvPr>
        </p:nvSpPr>
        <p:spPr/>
        <p:txBody>
          <a:bodyPr/>
          <a:lstStyle/>
          <a:p>
            <a:pPr>
              <a:defRPr/>
            </a:pPr>
            <a:r>
              <a:rPr lang="en-US" dirty="0"/>
              <a:t>2019 Bethel Study – 21st Annual Financial Aid Survey of CCCU Institutions – 12.4.2019</a:t>
            </a:r>
          </a:p>
        </p:txBody>
      </p:sp>
      <p:sp>
        <p:nvSpPr>
          <p:cNvPr id="6" name="TextBox 5"/>
          <p:cNvSpPr txBox="1"/>
          <p:nvPr/>
        </p:nvSpPr>
        <p:spPr>
          <a:xfrm>
            <a:off x="5943600" y="-30635"/>
            <a:ext cx="3581400" cy="307777"/>
          </a:xfrm>
          <a:prstGeom prst="rect">
            <a:avLst/>
          </a:prstGeom>
          <a:noFill/>
        </p:spPr>
        <p:txBody>
          <a:bodyPr wrap="square" rtlCol="0">
            <a:spAutoFit/>
          </a:bodyPr>
          <a:lstStyle/>
          <a:p>
            <a:r>
              <a:rPr lang="en-US" sz="1400" dirty="0">
                <a:solidFill>
                  <a:schemeClr val="bg1"/>
                </a:solidFill>
              </a:rPr>
              <a:t>Traditional Undergraduate Programs</a:t>
            </a:r>
          </a:p>
        </p:txBody>
      </p:sp>
    </p:spTree>
    <p:extLst>
      <p:ext uri="{BB962C8B-B14F-4D97-AF65-F5344CB8AC3E}">
        <p14:creationId xmlns:p14="http://schemas.microsoft.com/office/powerpoint/2010/main" val="3161754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r>
              <a:rPr lang="en-US" dirty="0"/>
              <a:t>2019 Bethel Study – 21st Annual Financial Aid Survey of CCCU Institutions – 12.4.2019</a:t>
            </a:r>
          </a:p>
        </p:txBody>
      </p:sp>
      <p:sp>
        <p:nvSpPr>
          <p:cNvPr id="5" name="TextBox 4"/>
          <p:cNvSpPr txBox="1"/>
          <p:nvPr/>
        </p:nvSpPr>
        <p:spPr>
          <a:xfrm>
            <a:off x="5943600" y="-30635"/>
            <a:ext cx="3581400" cy="307777"/>
          </a:xfrm>
          <a:prstGeom prst="rect">
            <a:avLst/>
          </a:prstGeom>
          <a:noFill/>
        </p:spPr>
        <p:txBody>
          <a:bodyPr wrap="square" rtlCol="0">
            <a:spAutoFit/>
          </a:bodyPr>
          <a:lstStyle/>
          <a:p>
            <a:r>
              <a:rPr lang="en-US" sz="1400" dirty="0">
                <a:solidFill>
                  <a:schemeClr val="bg1"/>
                </a:solidFill>
              </a:rPr>
              <a:t>Traditional Undergraduate Programs</a:t>
            </a:r>
          </a:p>
        </p:txBody>
      </p:sp>
      <p:graphicFrame>
        <p:nvGraphicFramePr>
          <p:cNvPr id="7" name="Chart 6">
            <a:extLst>
              <a:ext uri="{FF2B5EF4-FFF2-40B4-BE49-F238E27FC236}">
                <a16:creationId xmlns:a16="http://schemas.microsoft.com/office/drawing/2014/main" id="{00000000-0008-0000-B500-000002000000}"/>
              </a:ext>
            </a:extLst>
          </p:cNvPr>
          <p:cNvGraphicFramePr>
            <a:graphicFrameLocks noGrp="1"/>
          </p:cNvGraphicFramePr>
          <p:nvPr>
            <p:extLst>
              <p:ext uri="{D42A27DB-BD31-4B8C-83A1-F6EECF244321}">
                <p14:modId xmlns:p14="http://schemas.microsoft.com/office/powerpoint/2010/main" val="3851693825"/>
              </p:ext>
            </p:extLst>
          </p:nvPr>
        </p:nvGraphicFramePr>
        <p:xfrm>
          <a:off x="0" y="277143"/>
          <a:ext cx="9143999" cy="58188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4820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p:txBody>
          <a:bodyPr/>
          <a:lstStyle/>
          <a:p>
            <a:pPr>
              <a:defRPr/>
            </a:pPr>
            <a:r>
              <a:rPr lang="en-US" dirty="0"/>
              <a:t>2019 Bethel Study – 21st Annual Financial Aid Survey of CCCU Institutions – 12.4.2019</a:t>
            </a:r>
          </a:p>
        </p:txBody>
      </p:sp>
      <p:sp>
        <p:nvSpPr>
          <p:cNvPr id="6" name="TextBox 5"/>
          <p:cNvSpPr txBox="1"/>
          <p:nvPr/>
        </p:nvSpPr>
        <p:spPr>
          <a:xfrm>
            <a:off x="5943600" y="-30635"/>
            <a:ext cx="3581400" cy="307777"/>
          </a:xfrm>
          <a:prstGeom prst="rect">
            <a:avLst/>
          </a:prstGeom>
          <a:noFill/>
        </p:spPr>
        <p:txBody>
          <a:bodyPr wrap="square" rtlCol="0">
            <a:spAutoFit/>
          </a:bodyPr>
          <a:lstStyle/>
          <a:p>
            <a:r>
              <a:rPr lang="en-US" sz="1400" dirty="0">
                <a:solidFill>
                  <a:schemeClr val="bg1"/>
                </a:solidFill>
              </a:rPr>
              <a:t>Traditional Undergraduate Programs</a:t>
            </a:r>
          </a:p>
        </p:txBody>
      </p:sp>
      <p:graphicFrame>
        <p:nvGraphicFramePr>
          <p:cNvPr id="8" name="Chart 7">
            <a:extLst>
              <a:ext uri="{FF2B5EF4-FFF2-40B4-BE49-F238E27FC236}">
                <a16:creationId xmlns:a16="http://schemas.microsoft.com/office/drawing/2014/main" id="{00000000-0008-0000-B800-000002000000}"/>
              </a:ext>
            </a:extLst>
          </p:cNvPr>
          <p:cNvGraphicFramePr>
            <a:graphicFrameLocks noGrp="1"/>
          </p:cNvGraphicFramePr>
          <p:nvPr>
            <p:extLst>
              <p:ext uri="{D42A27DB-BD31-4B8C-83A1-F6EECF244321}">
                <p14:modId xmlns:p14="http://schemas.microsoft.com/office/powerpoint/2010/main" val="2231533138"/>
              </p:ext>
            </p:extLst>
          </p:nvPr>
        </p:nvGraphicFramePr>
        <p:xfrm>
          <a:off x="0" y="277143"/>
          <a:ext cx="9143999" cy="58188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5025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a:t>Wealth Index - Additions</a:t>
            </a:r>
          </a:p>
        </p:txBody>
      </p:sp>
      <p:sp>
        <p:nvSpPr>
          <p:cNvPr id="5" name="Content Placeholder 4"/>
          <p:cNvSpPr>
            <a:spLocks noGrp="1"/>
          </p:cNvSpPr>
          <p:nvPr>
            <p:ph idx="1"/>
          </p:nvPr>
        </p:nvSpPr>
        <p:spPr>
          <a:xfrm>
            <a:off x="457200" y="1429670"/>
            <a:ext cx="8305800" cy="4525963"/>
          </a:xfrm>
        </p:spPr>
        <p:txBody>
          <a:bodyPr/>
          <a:lstStyle/>
          <a:p>
            <a:r>
              <a:rPr lang="en-US" sz="2800" dirty="0"/>
              <a:t>Family wealth compared with </a:t>
            </a:r>
            <a:r>
              <a:rPr lang="en-US" sz="2800" i="1" dirty="0"/>
              <a:t>Net Price</a:t>
            </a:r>
            <a:r>
              <a:rPr lang="en-US" sz="2800" dirty="0"/>
              <a:t>  (TFRB – Average Total Gift Aid).  The average Net Price was $22,721 </a:t>
            </a:r>
          </a:p>
          <a:p>
            <a:pPr lvl="2"/>
            <a:r>
              <a:rPr lang="en-US" sz="2000" dirty="0"/>
              <a:t>$22,412 last year (2018 survey)</a:t>
            </a:r>
          </a:p>
          <a:p>
            <a:pPr lvl="2"/>
            <a:r>
              <a:rPr lang="en-US" sz="2000" dirty="0"/>
              <a:t>$21,591 two years ago (2017 survey)</a:t>
            </a:r>
          </a:p>
          <a:p>
            <a:r>
              <a:rPr lang="en-US" sz="2800" dirty="0"/>
              <a:t>Family wealth compared with </a:t>
            </a:r>
            <a:r>
              <a:rPr lang="en-US" sz="2800" i="1" dirty="0"/>
              <a:t>Net Revenue</a:t>
            </a:r>
            <a:r>
              <a:rPr lang="en-US" sz="2800" dirty="0"/>
              <a:t> (TFRB – Average UIGA).  The average Net Revenue was $27,732.</a:t>
            </a:r>
          </a:p>
          <a:p>
            <a:pPr lvl="2"/>
            <a:r>
              <a:rPr lang="en-US" sz="2000" dirty="0"/>
              <a:t>$27,467 last year (2018 survey)</a:t>
            </a:r>
          </a:p>
          <a:p>
            <a:pPr lvl="2"/>
            <a:r>
              <a:rPr lang="en-US" sz="2000" dirty="0"/>
              <a:t>$26,057.two years ago (2017 survey)</a:t>
            </a:r>
          </a:p>
        </p:txBody>
      </p:sp>
      <p:sp>
        <p:nvSpPr>
          <p:cNvPr id="2" name="Slide Number Placeholder 1"/>
          <p:cNvSpPr>
            <a:spLocks noGrp="1"/>
          </p:cNvSpPr>
          <p:nvPr>
            <p:ph type="sldNum" sz="quarter" idx="11"/>
          </p:nvPr>
        </p:nvSpPr>
        <p:spPr/>
        <p:txBody>
          <a:bodyPr/>
          <a:lstStyle/>
          <a:p>
            <a:pPr>
              <a:defRPr/>
            </a:pPr>
            <a:fld id="{31AA9A02-FEBA-41DD-99A3-380385494DC4}" type="slidenum">
              <a:rPr lang="en-US" smtClean="0"/>
              <a:pPr>
                <a:defRPr/>
              </a:pPr>
              <a:t>35</a:t>
            </a:fld>
            <a:endParaRPr lang="en-US" dirty="0"/>
          </a:p>
        </p:txBody>
      </p:sp>
      <p:sp>
        <p:nvSpPr>
          <p:cNvPr id="3" name="Date Placeholder 2"/>
          <p:cNvSpPr>
            <a:spLocks noGrp="1"/>
          </p:cNvSpPr>
          <p:nvPr>
            <p:ph type="dt" sz="half" idx="2"/>
          </p:nvPr>
        </p:nvSpPr>
        <p:spPr/>
        <p:txBody>
          <a:bodyPr/>
          <a:lstStyle/>
          <a:p>
            <a:pPr>
              <a:defRPr/>
            </a:pPr>
            <a:r>
              <a:rPr lang="en-US" dirty="0"/>
              <a:t>2019 Bethel Study – 21st Annual Financial Aid Survey of CCCU Institutions – 12.4.2019</a:t>
            </a:r>
          </a:p>
        </p:txBody>
      </p:sp>
      <p:sp>
        <p:nvSpPr>
          <p:cNvPr id="6" name="TextBox 5"/>
          <p:cNvSpPr txBox="1"/>
          <p:nvPr/>
        </p:nvSpPr>
        <p:spPr>
          <a:xfrm>
            <a:off x="5943600" y="-30635"/>
            <a:ext cx="3581400" cy="307777"/>
          </a:xfrm>
          <a:prstGeom prst="rect">
            <a:avLst/>
          </a:prstGeom>
          <a:noFill/>
        </p:spPr>
        <p:txBody>
          <a:bodyPr wrap="square" rtlCol="0">
            <a:spAutoFit/>
          </a:bodyPr>
          <a:lstStyle/>
          <a:p>
            <a:r>
              <a:rPr lang="en-US" sz="1400" dirty="0">
                <a:solidFill>
                  <a:schemeClr val="bg1"/>
                </a:solidFill>
              </a:rPr>
              <a:t>Traditional Undergraduate Programs</a:t>
            </a:r>
          </a:p>
        </p:txBody>
      </p:sp>
    </p:spTree>
    <p:extLst>
      <p:ext uri="{BB962C8B-B14F-4D97-AF65-F5344CB8AC3E}">
        <p14:creationId xmlns:p14="http://schemas.microsoft.com/office/powerpoint/2010/main" val="2867280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r>
              <a:rPr lang="en-US" dirty="0"/>
              <a:t>2019 Bethel Study – 21st Annual Financial Aid Survey of CCCU Institutions – 12.4.2019</a:t>
            </a:r>
          </a:p>
        </p:txBody>
      </p:sp>
      <p:sp>
        <p:nvSpPr>
          <p:cNvPr id="5" name="TextBox 4"/>
          <p:cNvSpPr txBox="1"/>
          <p:nvPr/>
        </p:nvSpPr>
        <p:spPr>
          <a:xfrm>
            <a:off x="5943600" y="-30635"/>
            <a:ext cx="3581400" cy="307777"/>
          </a:xfrm>
          <a:prstGeom prst="rect">
            <a:avLst/>
          </a:prstGeom>
          <a:noFill/>
        </p:spPr>
        <p:txBody>
          <a:bodyPr wrap="square" rtlCol="0">
            <a:spAutoFit/>
          </a:bodyPr>
          <a:lstStyle/>
          <a:p>
            <a:r>
              <a:rPr lang="en-US" sz="1400" dirty="0">
                <a:solidFill>
                  <a:schemeClr val="bg1"/>
                </a:solidFill>
              </a:rPr>
              <a:t>Traditional Undergraduate Programs</a:t>
            </a:r>
          </a:p>
        </p:txBody>
      </p:sp>
      <p:graphicFrame>
        <p:nvGraphicFramePr>
          <p:cNvPr id="7" name="Chart 6">
            <a:extLst>
              <a:ext uri="{FF2B5EF4-FFF2-40B4-BE49-F238E27FC236}">
                <a16:creationId xmlns:a16="http://schemas.microsoft.com/office/drawing/2014/main" id="{00000000-0008-0000-1800-000002000000}"/>
              </a:ext>
            </a:extLst>
          </p:cNvPr>
          <p:cNvGraphicFramePr>
            <a:graphicFrameLocks noGrp="1"/>
          </p:cNvGraphicFramePr>
          <p:nvPr>
            <p:extLst>
              <p:ext uri="{D42A27DB-BD31-4B8C-83A1-F6EECF244321}">
                <p14:modId xmlns:p14="http://schemas.microsoft.com/office/powerpoint/2010/main" val="375236739"/>
              </p:ext>
            </p:extLst>
          </p:nvPr>
        </p:nvGraphicFramePr>
        <p:xfrm>
          <a:off x="0" y="228601"/>
          <a:ext cx="9143999"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9277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r>
              <a:rPr lang="en-US" dirty="0"/>
              <a:t>2019 Bethel Study – 21st Annual Financial Aid Survey of CCCU Institutions – 12.4.2019</a:t>
            </a:r>
          </a:p>
        </p:txBody>
      </p:sp>
      <p:sp>
        <p:nvSpPr>
          <p:cNvPr id="5" name="TextBox 4"/>
          <p:cNvSpPr txBox="1"/>
          <p:nvPr/>
        </p:nvSpPr>
        <p:spPr>
          <a:xfrm>
            <a:off x="5943600" y="-30635"/>
            <a:ext cx="3581400" cy="307777"/>
          </a:xfrm>
          <a:prstGeom prst="rect">
            <a:avLst/>
          </a:prstGeom>
          <a:noFill/>
        </p:spPr>
        <p:txBody>
          <a:bodyPr wrap="square" rtlCol="0">
            <a:spAutoFit/>
          </a:bodyPr>
          <a:lstStyle/>
          <a:p>
            <a:r>
              <a:rPr lang="en-US" sz="1400" dirty="0">
                <a:solidFill>
                  <a:schemeClr val="bg1"/>
                </a:solidFill>
              </a:rPr>
              <a:t>Traditional Undergraduate Programs</a:t>
            </a:r>
          </a:p>
        </p:txBody>
      </p:sp>
      <p:graphicFrame>
        <p:nvGraphicFramePr>
          <p:cNvPr id="7" name="Chart 6">
            <a:extLst>
              <a:ext uri="{FF2B5EF4-FFF2-40B4-BE49-F238E27FC236}">
                <a16:creationId xmlns:a16="http://schemas.microsoft.com/office/drawing/2014/main" id="{00000000-0008-0000-1800-000002000000}"/>
              </a:ext>
            </a:extLst>
          </p:cNvPr>
          <p:cNvGraphicFramePr>
            <a:graphicFrameLocks noGrp="1"/>
          </p:cNvGraphicFramePr>
          <p:nvPr/>
        </p:nvGraphicFramePr>
        <p:xfrm>
          <a:off x="0" y="228601"/>
          <a:ext cx="9143999"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5313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r>
              <a:rPr lang="en-US" dirty="0"/>
              <a:t>2019 Bethel Study – 21st Annual Financial Aid Survey of CCCU Institutions – 12.4.2019</a:t>
            </a:r>
          </a:p>
        </p:txBody>
      </p:sp>
      <p:sp>
        <p:nvSpPr>
          <p:cNvPr id="5" name="TextBox 4"/>
          <p:cNvSpPr txBox="1"/>
          <p:nvPr/>
        </p:nvSpPr>
        <p:spPr>
          <a:xfrm>
            <a:off x="5943600" y="-30635"/>
            <a:ext cx="3581400" cy="307777"/>
          </a:xfrm>
          <a:prstGeom prst="rect">
            <a:avLst/>
          </a:prstGeom>
          <a:noFill/>
        </p:spPr>
        <p:txBody>
          <a:bodyPr wrap="square" rtlCol="0">
            <a:spAutoFit/>
          </a:bodyPr>
          <a:lstStyle/>
          <a:p>
            <a:r>
              <a:rPr lang="en-US" sz="1400" dirty="0">
                <a:solidFill>
                  <a:schemeClr val="bg1"/>
                </a:solidFill>
              </a:rPr>
              <a:t>Traditional Undergraduate Programs</a:t>
            </a:r>
          </a:p>
        </p:txBody>
      </p:sp>
      <p:graphicFrame>
        <p:nvGraphicFramePr>
          <p:cNvPr id="8" name="Chart 7">
            <a:extLst>
              <a:ext uri="{FF2B5EF4-FFF2-40B4-BE49-F238E27FC236}">
                <a16:creationId xmlns:a16="http://schemas.microsoft.com/office/drawing/2014/main" id="{00000000-0008-0000-1C00-000002000000}"/>
              </a:ext>
            </a:extLst>
          </p:cNvPr>
          <p:cNvGraphicFramePr>
            <a:graphicFrameLocks noGrp="1"/>
          </p:cNvGraphicFramePr>
          <p:nvPr>
            <p:extLst>
              <p:ext uri="{D42A27DB-BD31-4B8C-83A1-F6EECF244321}">
                <p14:modId xmlns:p14="http://schemas.microsoft.com/office/powerpoint/2010/main" val="360307872"/>
              </p:ext>
            </p:extLst>
          </p:nvPr>
        </p:nvGraphicFramePr>
        <p:xfrm>
          <a:off x="0" y="277143"/>
          <a:ext cx="9143999" cy="5818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4944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r>
              <a:rPr lang="en-US" dirty="0"/>
              <a:t>2019 Bethel Study – 21st Annual Financial Aid Survey of CCCU Institutions – 12.4.2019</a:t>
            </a:r>
          </a:p>
        </p:txBody>
      </p:sp>
      <p:sp>
        <p:nvSpPr>
          <p:cNvPr id="5" name="TextBox 4"/>
          <p:cNvSpPr txBox="1"/>
          <p:nvPr/>
        </p:nvSpPr>
        <p:spPr>
          <a:xfrm>
            <a:off x="5943600" y="-30635"/>
            <a:ext cx="3581400" cy="307777"/>
          </a:xfrm>
          <a:prstGeom prst="rect">
            <a:avLst/>
          </a:prstGeom>
          <a:noFill/>
        </p:spPr>
        <p:txBody>
          <a:bodyPr wrap="square" rtlCol="0">
            <a:spAutoFit/>
          </a:bodyPr>
          <a:lstStyle/>
          <a:p>
            <a:r>
              <a:rPr lang="en-US" sz="1400" dirty="0">
                <a:solidFill>
                  <a:schemeClr val="bg1"/>
                </a:solidFill>
              </a:rPr>
              <a:t>Traditional Undergraduate Programs</a:t>
            </a:r>
          </a:p>
        </p:txBody>
      </p:sp>
      <p:graphicFrame>
        <p:nvGraphicFramePr>
          <p:cNvPr id="8" name="Chart 7">
            <a:extLst>
              <a:ext uri="{FF2B5EF4-FFF2-40B4-BE49-F238E27FC236}">
                <a16:creationId xmlns:a16="http://schemas.microsoft.com/office/drawing/2014/main" id="{00000000-0008-0000-1C00-000002000000}"/>
              </a:ext>
            </a:extLst>
          </p:cNvPr>
          <p:cNvGraphicFramePr>
            <a:graphicFrameLocks noGrp="1"/>
          </p:cNvGraphicFramePr>
          <p:nvPr>
            <p:extLst>
              <p:ext uri="{D42A27DB-BD31-4B8C-83A1-F6EECF244321}">
                <p14:modId xmlns:p14="http://schemas.microsoft.com/office/powerpoint/2010/main" val="2954717783"/>
              </p:ext>
            </p:extLst>
          </p:nvPr>
        </p:nvGraphicFramePr>
        <p:xfrm>
          <a:off x="0" y="277143"/>
          <a:ext cx="9143999" cy="5818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0117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Survey Participants</a:t>
            </a:r>
          </a:p>
        </p:txBody>
      </p:sp>
      <p:sp>
        <p:nvSpPr>
          <p:cNvPr id="3" name="Content Placeholder 2"/>
          <p:cNvSpPr>
            <a:spLocks noGrp="1"/>
          </p:cNvSpPr>
          <p:nvPr>
            <p:ph idx="1"/>
          </p:nvPr>
        </p:nvSpPr>
        <p:spPr/>
        <p:txBody>
          <a:bodyPr/>
          <a:lstStyle/>
          <a:p>
            <a:r>
              <a:rPr lang="en-US" dirty="0"/>
              <a:t>Survey Demographics</a:t>
            </a:r>
          </a:p>
          <a:p>
            <a:r>
              <a:rPr lang="en-US" dirty="0"/>
              <a:t>Enrollment</a:t>
            </a:r>
          </a:p>
          <a:p>
            <a:endParaRPr lang="en-US" dirty="0"/>
          </a:p>
          <a:p>
            <a:endParaRPr lang="en-US" dirty="0"/>
          </a:p>
        </p:txBody>
      </p:sp>
      <p:sp>
        <p:nvSpPr>
          <p:cNvPr id="5" name="Slide Number Placeholder 4"/>
          <p:cNvSpPr>
            <a:spLocks noGrp="1"/>
          </p:cNvSpPr>
          <p:nvPr>
            <p:ph type="sldNum" sz="quarter" idx="11"/>
          </p:nvPr>
        </p:nvSpPr>
        <p:spPr/>
        <p:txBody>
          <a:bodyPr/>
          <a:lstStyle/>
          <a:p>
            <a:pPr>
              <a:defRPr/>
            </a:pPr>
            <a:fld id="{508C04AA-8DE1-48AE-A369-12D30967917A}" type="slidenum">
              <a:rPr lang="en-US" smtClean="0"/>
              <a:pPr>
                <a:defRPr/>
              </a:pPr>
              <a:t>4</a:t>
            </a:fld>
            <a:endParaRPr lang="en-US" dirty="0"/>
          </a:p>
        </p:txBody>
      </p:sp>
      <p:sp>
        <p:nvSpPr>
          <p:cNvPr id="6" name="Date Placeholder 5"/>
          <p:cNvSpPr>
            <a:spLocks noGrp="1"/>
          </p:cNvSpPr>
          <p:nvPr>
            <p:ph type="dt" sz="half" idx="2"/>
          </p:nvPr>
        </p:nvSpPr>
        <p:spPr/>
        <p:txBody>
          <a:bodyPr/>
          <a:lstStyle/>
          <a:p>
            <a:pPr>
              <a:defRPr/>
            </a:pPr>
            <a:r>
              <a:rPr lang="en-US" dirty="0"/>
              <a:t>2019 Bethel Study – 21st Annual Financial Aid Survey of CCCU Institutions – 12.4.2019</a:t>
            </a:r>
          </a:p>
        </p:txBody>
      </p:sp>
    </p:spTree>
    <p:extLst>
      <p:ext uri="{BB962C8B-B14F-4D97-AF65-F5344CB8AC3E}">
        <p14:creationId xmlns:p14="http://schemas.microsoft.com/office/powerpoint/2010/main" val="310410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r>
              <a:rPr lang="en-US" dirty="0"/>
              <a:t>2019 Bethel Study – 21st Annual Financial Aid Survey of CCCU Institutions – 12.4.2019</a:t>
            </a:r>
          </a:p>
        </p:txBody>
      </p:sp>
      <p:sp>
        <p:nvSpPr>
          <p:cNvPr id="5" name="TextBox 4"/>
          <p:cNvSpPr txBox="1"/>
          <p:nvPr/>
        </p:nvSpPr>
        <p:spPr>
          <a:xfrm>
            <a:off x="5943600" y="-30635"/>
            <a:ext cx="3581400" cy="307777"/>
          </a:xfrm>
          <a:prstGeom prst="rect">
            <a:avLst/>
          </a:prstGeom>
          <a:noFill/>
        </p:spPr>
        <p:txBody>
          <a:bodyPr wrap="square" rtlCol="0">
            <a:spAutoFit/>
          </a:bodyPr>
          <a:lstStyle/>
          <a:p>
            <a:r>
              <a:rPr lang="en-US" sz="1400" dirty="0">
                <a:solidFill>
                  <a:schemeClr val="bg1"/>
                </a:solidFill>
              </a:rPr>
              <a:t>Traditional Undergraduate Programs</a:t>
            </a:r>
          </a:p>
        </p:txBody>
      </p:sp>
      <p:graphicFrame>
        <p:nvGraphicFramePr>
          <p:cNvPr id="8" name="Chart 7">
            <a:extLst>
              <a:ext uri="{FF2B5EF4-FFF2-40B4-BE49-F238E27FC236}">
                <a16:creationId xmlns:a16="http://schemas.microsoft.com/office/drawing/2014/main" id="{00000000-0008-0000-1C00-000002000000}"/>
              </a:ext>
            </a:extLst>
          </p:cNvPr>
          <p:cNvGraphicFramePr>
            <a:graphicFrameLocks noGrp="1"/>
          </p:cNvGraphicFramePr>
          <p:nvPr>
            <p:extLst>
              <p:ext uri="{D42A27DB-BD31-4B8C-83A1-F6EECF244321}">
                <p14:modId xmlns:p14="http://schemas.microsoft.com/office/powerpoint/2010/main" val="1301099494"/>
              </p:ext>
            </p:extLst>
          </p:nvPr>
        </p:nvGraphicFramePr>
        <p:xfrm>
          <a:off x="0" y="277143"/>
          <a:ext cx="9143999" cy="5818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0852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2019 Hot Topics</a:t>
            </a:r>
          </a:p>
        </p:txBody>
      </p:sp>
      <p:sp>
        <p:nvSpPr>
          <p:cNvPr id="3" name="Content Placeholder 2"/>
          <p:cNvSpPr>
            <a:spLocks noGrp="1"/>
          </p:cNvSpPr>
          <p:nvPr>
            <p:ph idx="1"/>
          </p:nvPr>
        </p:nvSpPr>
        <p:spPr/>
        <p:txBody>
          <a:bodyPr/>
          <a:lstStyle/>
          <a:p>
            <a:pPr lvl="1" eaLnBrk="1" hangingPunct="1"/>
            <a:r>
              <a:rPr lang="en-US" dirty="0"/>
              <a:t>Timing of New Student Awards</a:t>
            </a:r>
          </a:p>
          <a:p>
            <a:pPr lvl="1" eaLnBrk="1" hangingPunct="1"/>
            <a:r>
              <a:rPr lang="en-US" dirty="0"/>
              <a:t>Income Share Agreements</a:t>
            </a:r>
          </a:p>
          <a:p>
            <a:pPr lvl="1" eaLnBrk="1" hangingPunct="1"/>
            <a:r>
              <a:rPr lang="en-US" dirty="0"/>
              <a:t>Tuition Resets</a:t>
            </a:r>
          </a:p>
          <a:p>
            <a:pPr lvl="1" eaLnBrk="1" hangingPunct="1"/>
            <a:r>
              <a:rPr lang="en-US" dirty="0"/>
              <a:t>Strategic Academic Partnerships</a:t>
            </a:r>
          </a:p>
          <a:p>
            <a:endParaRPr lang="en-US" dirty="0"/>
          </a:p>
        </p:txBody>
      </p:sp>
      <p:sp>
        <p:nvSpPr>
          <p:cNvPr id="5" name="Slide Number Placeholder 4"/>
          <p:cNvSpPr>
            <a:spLocks noGrp="1"/>
          </p:cNvSpPr>
          <p:nvPr>
            <p:ph type="sldNum" sz="quarter" idx="11"/>
          </p:nvPr>
        </p:nvSpPr>
        <p:spPr/>
        <p:txBody>
          <a:bodyPr/>
          <a:lstStyle/>
          <a:p>
            <a:pPr>
              <a:defRPr/>
            </a:pPr>
            <a:fld id="{508C04AA-8DE1-48AE-A369-12D30967917A}" type="slidenum">
              <a:rPr lang="en-US" smtClean="0"/>
              <a:pPr>
                <a:defRPr/>
              </a:pPr>
              <a:t>41</a:t>
            </a:fld>
            <a:endParaRPr lang="en-US" dirty="0"/>
          </a:p>
        </p:txBody>
      </p:sp>
      <p:sp>
        <p:nvSpPr>
          <p:cNvPr id="6" name="Date Placeholder 5"/>
          <p:cNvSpPr>
            <a:spLocks noGrp="1"/>
          </p:cNvSpPr>
          <p:nvPr>
            <p:ph type="dt" sz="half" idx="2"/>
          </p:nvPr>
        </p:nvSpPr>
        <p:spPr/>
        <p:txBody>
          <a:bodyPr/>
          <a:lstStyle/>
          <a:p>
            <a:pPr>
              <a:defRPr/>
            </a:pPr>
            <a:r>
              <a:rPr lang="en-US" dirty="0"/>
              <a:t>2019 Bethel Study – 21st Annual Financial Aid Survey of CCCU Institutions – 12.4.2019</a:t>
            </a:r>
          </a:p>
        </p:txBody>
      </p:sp>
    </p:spTree>
    <p:extLst>
      <p:ext uri="{BB962C8B-B14F-4D97-AF65-F5344CB8AC3E}">
        <p14:creationId xmlns:p14="http://schemas.microsoft.com/office/powerpoint/2010/main" val="1558806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Timing of New Student Awards for 2020 </a:t>
            </a:r>
            <a:r>
              <a:rPr lang="en-US" sz="2000" dirty="0"/>
              <a:t>(see p. 249ff.)</a:t>
            </a:r>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1290291732"/>
              </p:ext>
            </p:extLst>
          </p:nvPr>
        </p:nvGraphicFramePr>
        <p:xfrm>
          <a:off x="457200" y="1600200"/>
          <a:ext cx="8229600" cy="1752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10"/>
          <p:cNvSpPr>
            <a:spLocks noGrp="1"/>
          </p:cNvSpPr>
          <p:nvPr>
            <p:ph sz="half" idx="2"/>
          </p:nvPr>
        </p:nvSpPr>
        <p:spPr>
          <a:xfrm>
            <a:off x="228600" y="3505200"/>
            <a:ext cx="8763000" cy="2620964"/>
          </a:xfrm>
        </p:spPr>
        <p:txBody>
          <a:bodyPr/>
          <a:lstStyle/>
          <a:p>
            <a:r>
              <a:rPr lang="en-US" sz="2400" dirty="0"/>
              <a:t>When will you begin awarding new students for 2020-21?</a:t>
            </a:r>
          </a:p>
          <a:p>
            <a:pPr lvl="1"/>
            <a:r>
              <a:rPr lang="en-US" dirty="0"/>
              <a:t>39% starting November 2019.</a:t>
            </a:r>
          </a:p>
          <a:p>
            <a:pPr lvl="1"/>
            <a:r>
              <a:rPr lang="en-US" dirty="0"/>
              <a:t>32% starting December 2019</a:t>
            </a:r>
          </a:p>
          <a:p>
            <a:pPr lvl="1"/>
            <a:r>
              <a:rPr lang="en-US" dirty="0"/>
              <a:t>20% starting January 2020</a:t>
            </a:r>
          </a:p>
          <a:p>
            <a:pPr lvl="1"/>
            <a:r>
              <a:rPr lang="en-US" dirty="0"/>
              <a:t>  8% starting February 2020</a:t>
            </a:r>
          </a:p>
          <a:p>
            <a:pPr lvl="1"/>
            <a:r>
              <a:rPr lang="en-US" dirty="0"/>
              <a:t>   0% starting March 2020 or later</a:t>
            </a:r>
          </a:p>
        </p:txBody>
      </p:sp>
      <p:sp>
        <p:nvSpPr>
          <p:cNvPr id="5" name="Date Placeholder 4"/>
          <p:cNvSpPr>
            <a:spLocks noGrp="1"/>
          </p:cNvSpPr>
          <p:nvPr>
            <p:ph type="dt" sz="half" idx="12"/>
          </p:nvPr>
        </p:nvSpPr>
        <p:spPr/>
        <p:txBody>
          <a:bodyPr/>
          <a:lstStyle/>
          <a:p>
            <a:pPr>
              <a:defRPr/>
            </a:pPr>
            <a:r>
              <a:rPr lang="en-US" dirty="0"/>
              <a:t>2019 Bethel Study – 21st Annual Financial Aid Survey of CCCU Institutions – 12.4.2019</a:t>
            </a:r>
          </a:p>
        </p:txBody>
      </p:sp>
      <p:sp>
        <p:nvSpPr>
          <p:cNvPr id="6" name="TextBox 5"/>
          <p:cNvSpPr txBox="1"/>
          <p:nvPr/>
        </p:nvSpPr>
        <p:spPr>
          <a:xfrm>
            <a:off x="5943600" y="-30635"/>
            <a:ext cx="3581400" cy="307777"/>
          </a:xfrm>
          <a:prstGeom prst="rect">
            <a:avLst/>
          </a:prstGeom>
          <a:noFill/>
        </p:spPr>
        <p:txBody>
          <a:bodyPr wrap="square" rtlCol="0">
            <a:spAutoFit/>
          </a:bodyPr>
          <a:lstStyle/>
          <a:p>
            <a:r>
              <a:rPr lang="en-US" sz="1400" dirty="0">
                <a:solidFill>
                  <a:schemeClr val="bg1"/>
                </a:solidFill>
              </a:rPr>
              <a:t>Traditional Undergraduate Programs</a:t>
            </a:r>
          </a:p>
        </p:txBody>
      </p:sp>
    </p:spTree>
    <p:extLst>
      <p:ext uri="{BB962C8B-B14F-4D97-AF65-F5344CB8AC3E}">
        <p14:creationId xmlns:p14="http://schemas.microsoft.com/office/powerpoint/2010/main" val="151599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8A73-001F-4F60-BCAB-F00454D07D02}"/>
              </a:ext>
            </a:extLst>
          </p:cNvPr>
          <p:cNvSpPr>
            <a:spLocks noGrp="1"/>
          </p:cNvSpPr>
          <p:nvPr>
            <p:ph type="title"/>
          </p:nvPr>
        </p:nvSpPr>
        <p:spPr/>
        <p:txBody>
          <a:bodyPr/>
          <a:lstStyle/>
          <a:p>
            <a:r>
              <a:rPr lang="en-US" dirty="0"/>
              <a:t>Income Share Agreements</a:t>
            </a:r>
            <a:br>
              <a:rPr lang="en-US" dirty="0"/>
            </a:br>
            <a:r>
              <a:rPr lang="en-US" sz="2000" dirty="0"/>
              <a:t>(see p. 250ff.)</a:t>
            </a:r>
            <a:endParaRPr lang="en-US" dirty="0"/>
          </a:p>
        </p:txBody>
      </p:sp>
      <p:sp>
        <p:nvSpPr>
          <p:cNvPr id="4" name="Slide Number Placeholder 3">
            <a:extLst>
              <a:ext uri="{FF2B5EF4-FFF2-40B4-BE49-F238E27FC236}">
                <a16:creationId xmlns:a16="http://schemas.microsoft.com/office/drawing/2014/main" id="{731BE1F4-D52A-494E-8B19-438D830D8D67}"/>
              </a:ext>
            </a:extLst>
          </p:cNvPr>
          <p:cNvSpPr>
            <a:spLocks noGrp="1"/>
          </p:cNvSpPr>
          <p:nvPr>
            <p:ph type="sldNum" sz="quarter" idx="11"/>
          </p:nvPr>
        </p:nvSpPr>
        <p:spPr/>
        <p:txBody>
          <a:bodyPr/>
          <a:lstStyle/>
          <a:p>
            <a:pPr>
              <a:defRPr/>
            </a:pPr>
            <a:fld id="{ECFADBEC-7A62-4AE8-993A-250B47762FB0}" type="slidenum">
              <a:rPr lang="en-US" smtClean="0"/>
              <a:pPr>
                <a:defRPr/>
              </a:pPr>
              <a:t>43</a:t>
            </a:fld>
            <a:endParaRPr lang="en-US" dirty="0"/>
          </a:p>
        </p:txBody>
      </p:sp>
      <p:sp>
        <p:nvSpPr>
          <p:cNvPr id="5" name="Date Placeholder 4">
            <a:extLst>
              <a:ext uri="{FF2B5EF4-FFF2-40B4-BE49-F238E27FC236}">
                <a16:creationId xmlns:a16="http://schemas.microsoft.com/office/drawing/2014/main" id="{7B85B72E-B2B4-42AF-BEF3-52499933A0E7}"/>
              </a:ext>
            </a:extLst>
          </p:cNvPr>
          <p:cNvSpPr>
            <a:spLocks noGrp="1"/>
          </p:cNvSpPr>
          <p:nvPr>
            <p:ph type="dt" sz="half" idx="2"/>
          </p:nvPr>
        </p:nvSpPr>
        <p:spPr/>
        <p:txBody>
          <a:bodyPr/>
          <a:lstStyle/>
          <a:p>
            <a:pPr>
              <a:defRPr/>
            </a:pPr>
            <a:r>
              <a:rPr lang="en-US" dirty="0"/>
              <a:t>2019 Bethel Study – 21st Annual Financial Aid Survey of CCCU Institutions – 12.4.2019</a:t>
            </a:r>
          </a:p>
        </p:txBody>
      </p:sp>
      <p:graphicFrame>
        <p:nvGraphicFramePr>
          <p:cNvPr id="9" name="Content Placeholder 9">
            <a:extLst>
              <a:ext uri="{FF2B5EF4-FFF2-40B4-BE49-F238E27FC236}">
                <a16:creationId xmlns:a16="http://schemas.microsoft.com/office/drawing/2014/main" id="{2C05E17B-C8B4-4FE9-A30C-838D6F11CCAF}"/>
              </a:ext>
            </a:extLst>
          </p:cNvPr>
          <p:cNvGraphicFramePr>
            <a:graphicFrameLocks/>
          </p:cNvGraphicFramePr>
          <p:nvPr>
            <p:extLst>
              <p:ext uri="{D42A27DB-BD31-4B8C-83A1-F6EECF244321}">
                <p14:modId xmlns:p14="http://schemas.microsoft.com/office/powerpoint/2010/main" val="186611303"/>
              </p:ext>
            </p:extLst>
          </p:nvPr>
        </p:nvGraphicFramePr>
        <p:xfrm>
          <a:off x="457200" y="2156619"/>
          <a:ext cx="8229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C4686B43-AFDF-43DE-8C1B-F4C5819974A8}"/>
              </a:ext>
            </a:extLst>
          </p:cNvPr>
          <p:cNvSpPr txBox="1"/>
          <p:nvPr/>
        </p:nvSpPr>
        <p:spPr>
          <a:xfrm>
            <a:off x="457200" y="1510288"/>
            <a:ext cx="7924800" cy="646331"/>
          </a:xfrm>
          <a:prstGeom prst="rect">
            <a:avLst/>
          </a:prstGeom>
          <a:noFill/>
        </p:spPr>
        <p:txBody>
          <a:bodyPr wrap="square" rtlCol="0">
            <a:spAutoFit/>
          </a:bodyPr>
          <a:lstStyle/>
          <a:p>
            <a:r>
              <a:rPr lang="en-US" b="0" dirty="0"/>
              <a:t>To what extent are you using, or interested in offering, institutionally-funded Income Share Agreements for the following purposes? (54 respondents)</a:t>
            </a:r>
          </a:p>
        </p:txBody>
      </p:sp>
    </p:spTree>
    <p:extLst>
      <p:ext uri="{BB962C8B-B14F-4D97-AF65-F5344CB8AC3E}">
        <p14:creationId xmlns:p14="http://schemas.microsoft.com/office/powerpoint/2010/main" val="35435240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26" y="367171"/>
            <a:ext cx="8987974" cy="702606"/>
          </a:xfrm>
          <a:noFill/>
        </p:spPr>
        <p:txBody>
          <a:bodyPr/>
          <a:lstStyle/>
          <a:p>
            <a:r>
              <a:rPr lang="en-US" sz="2800" dirty="0"/>
              <a:t>8 CCCU Schools* Completed Tuition Reset since 1516</a:t>
            </a:r>
            <a:br>
              <a:rPr lang="en-US" sz="4000" dirty="0"/>
            </a:br>
            <a:r>
              <a:rPr lang="en-US" sz="2000" dirty="0"/>
              <a:t>(see p. 252 ff.)</a:t>
            </a:r>
          </a:p>
        </p:txBody>
      </p:sp>
      <p:sp>
        <p:nvSpPr>
          <p:cNvPr id="5" name="Date Placeholder 4"/>
          <p:cNvSpPr>
            <a:spLocks noGrp="1"/>
          </p:cNvSpPr>
          <p:nvPr>
            <p:ph type="dt" sz="half" idx="2"/>
          </p:nvPr>
        </p:nvSpPr>
        <p:spPr/>
        <p:txBody>
          <a:bodyPr/>
          <a:lstStyle/>
          <a:p>
            <a:pPr>
              <a:defRPr/>
            </a:pPr>
            <a:r>
              <a:rPr lang="en-US" dirty="0"/>
              <a:t>2019 Bethel Study – 21st Annual Financial Aid Survey of CCCU Institutions – 12.4.2019</a:t>
            </a:r>
          </a:p>
        </p:txBody>
      </p:sp>
      <p:sp>
        <p:nvSpPr>
          <p:cNvPr id="6" name="TextBox 5"/>
          <p:cNvSpPr txBox="1"/>
          <p:nvPr/>
        </p:nvSpPr>
        <p:spPr>
          <a:xfrm>
            <a:off x="5943600" y="-30635"/>
            <a:ext cx="3581400" cy="307777"/>
          </a:xfrm>
          <a:prstGeom prst="rect">
            <a:avLst/>
          </a:prstGeom>
          <a:noFill/>
        </p:spPr>
        <p:txBody>
          <a:bodyPr wrap="square" rtlCol="0">
            <a:spAutoFit/>
          </a:bodyPr>
          <a:lstStyle/>
          <a:p>
            <a:r>
              <a:rPr lang="en-US" sz="1400" dirty="0">
                <a:solidFill>
                  <a:schemeClr val="bg1"/>
                </a:solidFill>
              </a:rPr>
              <a:t>Traditional Undergraduate Programs</a:t>
            </a:r>
          </a:p>
        </p:txBody>
      </p:sp>
      <p:graphicFrame>
        <p:nvGraphicFramePr>
          <p:cNvPr id="7" name="Content Placeholder 6">
            <a:extLst>
              <a:ext uri="{FF2B5EF4-FFF2-40B4-BE49-F238E27FC236}">
                <a16:creationId xmlns:a16="http://schemas.microsoft.com/office/drawing/2014/main" id="{852B10ED-BDCD-47E6-8F55-DFC09CCF7624}"/>
              </a:ext>
            </a:extLst>
          </p:cNvPr>
          <p:cNvGraphicFramePr>
            <a:graphicFrameLocks noGrp="1"/>
          </p:cNvGraphicFramePr>
          <p:nvPr>
            <p:ph idx="1"/>
            <p:extLst>
              <p:ext uri="{D42A27DB-BD31-4B8C-83A1-F6EECF244321}">
                <p14:modId xmlns:p14="http://schemas.microsoft.com/office/powerpoint/2010/main" val="1464929784"/>
              </p:ext>
            </p:extLst>
          </p:nvPr>
        </p:nvGraphicFramePr>
        <p:xfrm>
          <a:off x="134257" y="1159806"/>
          <a:ext cx="8875486" cy="40589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913842322"/>
                    </a:ext>
                  </a:extLst>
                </a:gridCol>
                <a:gridCol w="688809">
                  <a:extLst>
                    <a:ext uri="{9D8B030D-6E8A-4147-A177-3AD203B41FA5}">
                      <a16:colId xmlns:a16="http://schemas.microsoft.com/office/drawing/2014/main" val="1948290888"/>
                    </a:ext>
                  </a:extLst>
                </a:gridCol>
                <a:gridCol w="1312628">
                  <a:extLst>
                    <a:ext uri="{9D8B030D-6E8A-4147-A177-3AD203B41FA5}">
                      <a16:colId xmlns:a16="http://schemas.microsoft.com/office/drawing/2014/main" val="1308751327"/>
                    </a:ext>
                  </a:extLst>
                </a:gridCol>
                <a:gridCol w="1031472">
                  <a:extLst>
                    <a:ext uri="{9D8B030D-6E8A-4147-A177-3AD203B41FA5}">
                      <a16:colId xmlns:a16="http://schemas.microsoft.com/office/drawing/2014/main" val="927654945"/>
                    </a:ext>
                  </a:extLst>
                </a:gridCol>
                <a:gridCol w="986165">
                  <a:extLst>
                    <a:ext uri="{9D8B030D-6E8A-4147-A177-3AD203B41FA5}">
                      <a16:colId xmlns:a16="http://schemas.microsoft.com/office/drawing/2014/main" val="2174678153"/>
                    </a:ext>
                  </a:extLst>
                </a:gridCol>
                <a:gridCol w="1056606">
                  <a:extLst>
                    <a:ext uri="{9D8B030D-6E8A-4147-A177-3AD203B41FA5}">
                      <a16:colId xmlns:a16="http://schemas.microsoft.com/office/drawing/2014/main" val="711414305"/>
                    </a:ext>
                  </a:extLst>
                </a:gridCol>
                <a:gridCol w="1056606">
                  <a:extLst>
                    <a:ext uri="{9D8B030D-6E8A-4147-A177-3AD203B41FA5}">
                      <a16:colId xmlns:a16="http://schemas.microsoft.com/office/drawing/2014/main" val="667723777"/>
                    </a:ext>
                  </a:extLst>
                </a:gridCol>
              </a:tblGrid>
              <a:tr h="370840">
                <a:tc>
                  <a:txBody>
                    <a:bodyPr/>
                    <a:lstStyle/>
                    <a:p>
                      <a:r>
                        <a:rPr lang="en-US" dirty="0"/>
                        <a:t>School</a:t>
                      </a:r>
                    </a:p>
                  </a:txBody>
                  <a:tcPr/>
                </a:tc>
                <a:tc>
                  <a:txBody>
                    <a:bodyPr/>
                    <a:lstStyle/>
                    <a:p>
                      <a:pPr algn="r"/>
                      <a:r>
                        <a:rPr lang="en-US" dirty="0"/>
                        <a:t>Year</a:t>
                      </a:r>
                    </a:p>
                  </a:txBody>
                  <a:tcPr/>
                </a:tc>
                <a:tc>
                  <a:txBody>
                    <a:bodyPr/>
                    <a:lstStyle/>
                    <a:p>
                      <a:pPr algn="r"/>
                      <a:r>
                        <a:rPr lang="en-US" dirty="0"/>
                        <a:t>Unfunded Discount Rate</a:t>
                      </a:r>
                    </a:p>
                  </a:txBody>
                  <a:tcPr/>
                </a:tc>
                <a:tc>
                  <a:txBody>
                    <a:bodyPr/>
                    <a:lstStyle/>
                    <a:p>
                      <a:pPr algn="r"/>
                      <a:r>
                        <a:rPr lang="en-US" dirty="0"/>
                        <a:t>Prior Year Tuition</a:t>
                      </a:r>
                    </a:p>
                  </a:txBody>
                  <a:tcPr/>
                </a:tc>
                <a:tc>
                  <a:txBody>
                    <a:bodyPr/>
                    <a:lstStyle/>
                    <a:p>
                      <a:pPr algn="r"/>
                      <a:endParaRPr lang="en-US" dirty="0"/>
                    </a:p>
                    <a:p>
                      <a:pPr algn="r"/>
                      <a:r>
                        <a:rPr lang="en-US" dirty="0"/>
                        <a:t>Reset Tuition</a:t>
                      </a:r>
                    </a:p>
                  </a:txBody>
                  <a:tcPr/>
                </a:tc>
                <a:tc>
                  <a:txBody>
                    <a:bodyPr/>
                    <a:lstStyle/>
                    <a:p>
                      <a:pPr algn="r"/>
                      <a:endParaRPr lang="en-US" dirty="0"/>
                    </a:p>
                    <a:p>
                      <a:pPr algn="r"/>
                      <a:r>
                        <a:rPr lang="en-US" dirty="0"/>
                        <a:t>$ Change</a:t>
                      </a:r>
                    </a:p>
                  </a:txBody>
                  <a:tcPr/>
                </a:tc>
                <a:tc>
                  <a:txBody>
                    <a:bodyPr/>
                    <a:lstStyle/>
                    <a:p>
                      <a:pPr algn="r"/>
                      <a:endParaRPr lang="en-US" dirty="0"/>
                    </a:p>
                    <a:p>
                      <a:pPr algn="r"/>
                      <a:r>
                        <a:rPr lang="en-US" dirty="0"/>
                        <a:t>% Change</a:t>
                      </a:r>
                    </a:p>
                  </a:txBody>
                  <a:tcPr/>
                </a:tc>
                <a:extLst>
                  <a:ext uri="{0D108BD9-81ED-4DB2-BD59-A6C34878D82A}">
                    <a16:rowId xmlns:a16="http://schemas.microsoft.com/office/drawing/2014/main" val="2731912177"/>
                  </a:ext>
                </a:extLst>
              </a:tr>
              <a:tr h="370840">
                <a:tc>
                  <a:txBody>
                    <a:bodyPr/>
                    <a:lstStyle/>
                    <a:p>
                      <a:pPr algn="l" fontAlgn="ctr"/>
                      <a:r>
                        <a:rPr lang="en-US" sz="1800" b="0" i="0" u="none" strike="noStrike" dirty="0">
                          <a:solidFill>
                            <a:srgbClr val="000000"/>
                          </a:solidFill>
                          <a:effectLst/>
                          <a:latin typeface="Calibri" panose="020F0502020204030204" pitchFamily="34" charset="0"/>
                        </a:rPr>
                        <a:t>Bryan College, TN*</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2021</a:t>
                      </a:r>
                    </a:p>
                  </a:txBody>
                  <a:tcPr marL="0" marR="0" marT="0" marB="0" anchor="ct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$27,900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$16,900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$11,000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39.4%</a:t>
                      </a:r>
                    </a:p>
                  </a:txBody>
                  <a:tcPr marL="0" marR="0" marT="0" marB="0" anchor="ctr"/>
                </a:tc>
                <a:extLst>
                  <a:ext uri="{0D108BD9-81ED-4DB2-BD59-A6C34878D82A}">
                    <a16:rowId xmlns:a16="http://schemas.microsoft.com/office/drawing/2014/main" val="2860535141"/>
                  </a:ext>
                </a:extLst>
              </a:tr>
              <a:tr h="370840">
                <a:tc>
                  <a:txBody>
                    <a:bodyPr/>
                    <a:lstStyle/>
                    <a:p>
                      <a:pPr algn="l" fontAlgn="ctr"/>
                      <a:r>
                        <a:rPr lang="en-US" sz="1800" b="0" i="0" u="none" strike="noStrike" dirty="0">
                          <a:solidFill>
                            <a:srgbClr val="000000"/>
                          </a:solidFill>
                          <a:effectLst/>
                          <a:latin typeface="Calibri" panose="020F0502020204030204" pitchFamily="34" charset="0"/>
                        </a:rPr>
                        <a:t>Cornerstone U., MI</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1819</a:t>
                      </a:r>
                    </a:p>
                  </a:txBody>
                  <a:tcPr marL="0" marR="0" marT="0" marB="0" anchor="ct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$27,520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$24,500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$3,020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11.0%</a:t>
                      </a:r>
                    </a:p>
                  </a:txBody>
                  <a:tcPr marL="0" marR="0" marT="0" marB="0" anchor="ctr"/>
                </a:tc>
                <a:extLst>
                  <a:ext uri="{0D108BD9-81ED-4DB2-BD59-A6C34878D82A}">
                    <a16:rowId xmlns:a16="http://schemas.microsoft.com/office/drawing/2014/main" val="1284181287"/>
                  </a:ext>
                </a:extLst>
              </a:tr>
              <a:tr h="370840">
                <a:tc>
                  <a:txBody>
                    <a:bodyPr/>
                    <a:lstStyle/>
                    <a:p>
                      <a:pPr algn="l" fontAlgn="ctr"/>
                      <a:r>
                        <a:rPr lang="en-US" sz="1800" b="0" i="0" u="none" strike="noStrike" dirty="0">
                          <a:solidFill>
                            <a:srgbClr val="000000"/>
                          </a:solidFill>
                          <a:effectLst/>
                          <a:latin typeface="Calibri" panose="020F0502020204030204" pitchFamily="34" charset="0"/>
                        </a:rPr>
                        <a:t>The Master's Coll. &amp; Sem., CA*</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1819</a:t>
                      </a:r>
                    </a:p>
                  </a:txBody>
                  <a:tcPr marL="0" marR="0" marT="0" marB="0" anchor="ct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$33,020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$25,390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$7,630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23.1%</a:t>
                      </a:r>
                    </a:p>
                  </a:txBody>
                  <a:tcPr marL="0" marR="0" marT="0" marB="0" anchor="ctr"/>
                </a:tc>
                <a:extLst>
                  <a:ext uri="{0D108BD9-81ED-4DB2-BD59-A6C34878D82A}">
                    <a16:rowId xmlns:a16="http://schemas.microsoft.com/office/drawing/2014/main" val="2963272237"/>
                  </a:ext>
                </a:extLst>
              </a:tr>
              <a:tr h="370840">
                <a:tc>
                  <a:txBody>
                    <a:bodyPr/>
                    <a:lstStyle/>
                    <a:p>
                      <a:pPr algn="l" fontAlgn="ctr"/>
                      <a:r>
                        <a:rPr lang="en-US" sz="1800" b="0" i="0" u="none" strike="noStrike" dirty="0">
                          <a:solidFill>
                            <a:srgbClr val="000000"/>
                          </a:solidFill>
                          <a:effectLst/>
                          <a:latin typeface="Calibri" panose="020F0502020204030204" pitchFamily="34" charset="0"/>
                        </a:rPr>
                        <a:t>Eastern Nazarene Coll, MA</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1819</a:t>
                      </a:r>
                    </a:p>
                  </a:txBody>
                  <a:tcPr marL="0" marR="0" marT="0" marB="0" anchor="ct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$31,780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$25,598</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$6,182</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19.5%</a:t>
                      </a:r>
                    </a:p>
                  </a:txBody>
                  <a:tcPr marL="0" marR="0" marT="0" marB="0" anchor="ctr"/>
                </a:tc>
                <a:extLst>
                  <a:ext uri="{0D108BD9-81ED-4DB2-BD59-A6C34878D82A}">
                    <a16:rowId xmlns:a16="http://schemas.microsoft.com/office/drawing/2014/main" val="3628191020"/>
                  </a:ext>
                </a:extLst>
              </a:tr>
              <a:tr h="370840">
                <a:tc>
                  <a:txBody>
                    <a:bodyPr/>
                    <a:lstStyle/>
                    <a:p>
                      <a:pPr algn="l" fontAlgn="ctr"/>
                      <a:r>
                        <a:rPr lang="en-US" sz="1800" b="0" i="0" u="none" strike="noStrike" dirty="0">
                          <a:solidFill>
                            <a:srgbClr val="000000"/>
                          </a:solidFill>
                          <a:effectLst/>
                          <a:latin typeface="Calibri" panose="020F0502020204030204" pitchFamily="34" charset="0"/>
                        </a:rPr>
                        <a:t>Univ. of Sioux Falls, SD</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1819</a:t>
                      </a:r>
                    </a:p>
                  </a:txBody>
                  <a:tcPr marL="0" marR="0" marT="0" marB="0" anchor="ct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$27,980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$18,280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$9,700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34.7%</a:t>
                      </a:r>
                    </a:p>
                  </a:txBody>
                  <a:tcPr marL="0" marR="0" marT="0" marB="0" anchor="ctr"/>
                </a:tc>
                <a:extLst>
                  <a:ext uri="{0D108BD9-81ED-4DB2-BD59-A6C34878D82A}">
                    <a16:rowId xmlns:a16="http://schemas.microsoft.com/office/drawing/2014/main" val="4181973336"/>
                  </a:ext>
                </a:extLst>
              </a:tr>
              <a:tr h="370840">
                <a:tc>
                  <a:txBody>
                    <a:bodyPr/>
                    <a:lstStyle/>
                    <a:p>
                      <a:pPr algn="l" fontAlgn="ctr"/>
                      <a:r>
                        <a:rPr lang="en-US" sz="1800" b="0" i="0" u="none" strike="noStrike" dirty="0">
                          <a:solidFill>
                            <a:srgbClr val="000000"/>
                          </a:solidFill>
                          <a:effectLst/>
                          <a:latin typeface="Calibri" panose="020F0502020204030204" pitchFamily="34" charset="0"/>
                        </a:rPr>
                        <a:t>Warner Pacific Univ., OR</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1819</a:t>
                      </a:r>
                    </a:p>
                  </a:txBody>
                  <a:tcPr marL="0" marR="0" marT="0" marB="0" anchor="ct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$24,500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$18,660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$5,840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23.8%</a:t>
                      </a:r>
                    </a:p>
                  </a:txBody>
                  <a:tcPr marL="0" marR="0" marT="0" marB="0" anchor="ctr"/>
                </a:tc>
                <a:extLst>
                  <a:ext uri="{0D108BD9-81ED-4DB2-BD59-A6C34878D82A}">
                    <a16:rowId xmlns:a16="http://schemas.microsoft.com/office/drawing/2014/main" val="2970774972"/>
                  </a:ext>
                </a:extLst>
              </a:tr>
              <a:tr h="370840">
                <a:tc>
                  <a:txBody>
                    <a:bodyPr/>
                    <a:lstStyle/>
                    <a:p>
                      <a:pPr algn="l" fontAlgn="ctr"/>
                      <a:r>
                        <a:rPr lang="en-US" sz="1800" b="0" i="0" u="none" strike="noStrike" dirty="0">
                          <a:solidFill>
                            <a:srgbClr val="000000"/>
                          </a:solidFill>
                          <a:effectLst/>
                          <a:latin typeface="Calibri" panose="020F0502020204030204" pitchFamily="34" charset="0"/>
                        </a:rPr>
                        <a:t>Grace College, IN</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1516</a:t>
                      </a:r>
                    </a:p>
                  </a:txBody>
                  <a:tcPr marL="0" marR="0" marT="0" marB="0" anchor="ct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$24,670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$22,450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$2,220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9.0%</a:t>
                      </a:r>
                    </a:p>
                  </a:txBody>
                  <a:tcPr marL="0" marR="0" marT="0" marB="0" anchor="ctr"/>
                </a:tc>
                <a:extLst>
                  <a:ext uri="{0D108BD9-81ED-4DB2-BD59-A6C34878D82A}">
                    <a16:rowId xmlns:a16="http://schemas.microsoft.com/office/drawing/2014/main" val="1756226077"/>
                  </a:ext>
                </a:extLst>
              </a:tr>
              <a:tr h="370840">
                <a:tc>
                  <a:txBody>
                    <a:bodyPr/>
                    <a:lstStyle/>
                    <a:p>
                      <a:pPr algn="l" fontAlgn="ctr"/>
                      <a:r>
                        <a:rPr lang="en-US" sz="1800" b="0" i="0" u="none" strike="noStrike" dirty="0">
                          <a:solidFill>
                            <a:srgbClr val="000000"/>
                          </a:solidFill>
                          <a:effectLst/>
                          <a:latin typeface="Calibri" panose="020F0502020204030204" pitchFamily="34" charset="0"/>
                        </a:rPr>
                        <a:t>Lincoln Christian Univ.,, IL</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1516</a:t>
                      </a:r>
                    </a:p>
                  </a:txBody>
                  <a:tcPr marL="0" marR="0" marT="0" marB="0" anchor="ct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$16,050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$12,900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$3,150</a:t>
                      </a:r>
                    </a:p>
                  </a:txBody>
                  <a:tcPr marL="0" marR="0" marT="0" marB="0" anchor="ctr"/>
                </a:tc>
                <a:tc>
                  <a:txBody>
                    <a:bodyPr/>
                    <a:lstStyle/>
                    <a:p>
                      <a:pPr algn="r" fontAlgn="ctr"/>
                      <a:r>
                        <a:rPr lang="en-US" sz="1800" b="0" i="0" u="none" strike="noStrike" dirty="0">
                          <a:solidFill>
                            <a:srgbClr val="000000"/>
                          </a:solidFill>
                          <a:effectLst/>
                          <a:latin typeface="Calibri" panose="020F0502020204030204" pitchFamily="34" charset="0"/>
                        </a:rPr>
                        <a:t>19.6%</a:t>
                      </a:r>
                    </a:p>
                  </a:txBody>
                  <a:tcPr marL="0" marR="0" marT="0" marB="0" anchor="ctr"/>
                </a:tc>
                <a:extLst>
                  <a:ext uri="{0D108BD9-81ED-4DB2-BD59-A6C34878D82A}">
                    <a16:rowId xmlns:a16="http://schemas.microsoft.com/office/drawing/2014/main" val="243179678"/>
                  </a:ext>
                </a:extLst>
              </a:tr>
            </a:tbl>
          </a:graphicData>
        </a:graphic>
      </p:graphicFrame>
      <p:sp>
        <p:nvSpPr>
          <p:cNvPr id="3" name="TextBox 2">
            <a:extLst>
              <a:ext uri="{FF2B5EF4-FFF2-40B4-BE49-F238E27FC236}">
                <a16:creationId xmlns:a16="http://schemas.microsoft.com/office/drawing/2014/main" id="{3DB63FD2-94D4-4CBC-9985-683021ACACD2}"/>
              </a:ext>
            </a:extLst>
          </p:cNvPr>
          <p:cNvSpPr txBox="1"/>
          <p:nvPr/>
        </p:nvSpPr>
        <p:spPr>
          <a:xfrm>
            <a:off x="304800" y="5867400"/>
            <a:ext cx="6858000" cy="307777"/>
          </a:xfrm>
          <a:prstGeom prst="rect">
            <a:avLst/>
          </a:prstGeom>
          <a:noFill/>
        </p:spPr>
        <p:txBody>
          <a:bodyPr wrap="square" rtlCol="0">
            <a:spAutoFit/>
          </a:bodyPr>
          <a:lstStyle/>
          <a:p>
            <a:r>
              <a:rPr lang="en-US" sz="1400" b="0" dirty="0"/>
              <a:t>* Includes former CCCU member institutions</a:t>
            </a:r>
          </a:p>
        </p:txBody>
      </p:sp>
    </p:spTree>
    <p:extLst>
      <p:ext uri="{BB962C8B-B14F-4D97-AF65-F5344CB8AC3E}">
        <p14:creationId xmlns:p14="http://schemas.microsoft.com/office/powerpoint/2010/main" val="2859875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133A-7A63-46D9-B781-B50C9761F8D5}"/>
              </a:ext>
            </a:extLst>
          </p:cNvPr>
          <p:cNvSpPr>
            <a:spLocks noGrp="1"/>
          </p:cNvSpPr>
          <p:nvPr>
            <p:ph type="title"/>
          </p:nvPr>
        </p:nvSpPr>
        <p:spPr/>
        <p:txBody>
          <a:bodyPr/>
          <a:lstStyle/>
          <a:p>
            <a:r>
              <a:rPr lang="en-US" dirty="0"/>
              <a:t>Strategic Academic Partnerships </a:t>
            </a:r>
            <a:r>
              <a:rPr lang="en-US" sz="2000" dirty="0"/>
              <a:t>(see p. 256f)</a:t>
            </a:r>
          </a:p>
        </p:txBody>
      </p:sp>
      <p:graphicFrame>
        <p:nvGraphicFramePr>
          <p:cNvPr id="9" name="Content Placeholder 8">
            <a:extLst>
              <a:ext uri="{FF2B5EF4-FFF2-40B4-BE49-F238E27FC236}">
                <a16:creationId xmlns:a16="http://schemas.microsoft.com/office/drawing/2014/main" id="{D2DB4CAD-5292-4C94-9763-BB25920E6CF9}"/>
              </a:ext>
            </a:extLst>
          </p:cNvPr>
          <p:cNvGraphicFramePr>
            <a:graphicFrameLocks noGrp="1"/>
          </p:cNvGraphicFramePr>
          <p:nvPr>
            <p:ph idx="1"/>
            <p:extLst>
              <p:ext uri="{D42A27DB-BD31-4B8C-83A1-F6EECF244321}">
                <p14:modId xmlns:p14="http://schemas.microsoft.com/office/powerpoint/2010/main" val="232162899"/>
              </p:ext>
            </p:extLst>
          </p:nvPr>
        </p:nvGraphicFramePr>
        <p:xfrm>
          <a:off x="4038600" y="1828800"/>
          <a:ext cx="4648200" cy="42973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506326B8-4513-4253-8233-E2294A135012}"/>
              </a:ext>
            </a:extLst>
          </p:cNvPr>
          <p:cNvSpPr>
            <a:spLocks noGrp="1"/>
          </p:cNvSpPr>
          <p:nvPr>
            <p:ph type="sldNum" sz="quarter" idx="11"/>
          </p:nvPr>
        </p:nvSpPr>
        <p:spPr/>
        <p:txBody>
          <a:bodyPr/>
          <a:lstStyle/>
          <a:p>
            <a:pPr>
              <a:defRPr/>
            </a:pPr>
            <a:fld id="{ECFADBEC-7A62-4AE8-993A-250B47762FB0}" type="slidenum">
              <a:rPr lang="en-US" smtClean="0"/>
              <a:pPr>
                <a:defRPr/>
              </a:pPr>
              <a:t>45</a:t>
            </a:fld>
            <a:endParaRPr lang="en-US" dirty="0"/>
          </a:p>
        </p:txBody>
      </p:sp>
      <p:sp>
        <p:nvSpPr>
          <p:cNvPr id="5" name="Date Placeholder 4">
            <a:extLst>
              <a:ext uri="{FF2B5EF4-FFF2-40B4-BE49-F238E27FC236}">
                <a16:creationId xmlns:a16="http://schemas.microsoft.com/office/drawing/2014/main" id="{80FB344A-0B5A-49AC-9447-F729F42C7A0E}"/>
              </a:ext>
            </a:extLst>
          </p:cNvPr>
          <p:cNvSpPr>
            <a:spLocks noGrp="1"/>
          </p:cNvSpPr>
          <p:nvPr>
            <p:ph type="dt" sz="half" idx="2"/>
          </p:nvPr>
        </p:nvSpPr>
        <p:spPr/>
        <p:txBody>
          <a:bodyPr/>
          <a:lstStyle/>
          <a:p>
            <a:pPr>
              <a:defRPr/>
            </a:pPr>
            <a:r>
              <a:rPr lang="en-US" dirty="0"/>
              <a:t>2019 Bethel Study – 21st Annual Financial Aid Survey of CCCU Institutions – 12.4.2019</a:t>
            </a:r>
          </a:p>
        </p:txBody>
      </p:sp>
      <p:sp>
        <p:nvSpPr>
          <p:cNvPr id="6" name="TextBox 5">
            <a:extLst>
              <a:ext uri="{FF2B5EF4-FFF2-40B4-BE49-F238E27FC236}">
                <a16:creationId xmlns:a16="http://schemas.microsoft.com/office/drawing/2014/main" id="{0705F2F6-F69A-429A-AFE1-8ED97DD72C47}"/>
              </a:ext>
            </a:extLst>
          </p:cNvPr>
          <p:cNvSpPr txBox="1"/>
          <p:nvPr/>
        </p:nvSpPr>
        <p:spPr>
          <a:xfrm>
            <a:off x="609600" y="2362200"/>
            <a:ext cx="2971800" cy="3416320"/>
          </a:xfrm>
          <a:prstGeom prst="rect">
            <a:avLst/>
          </a:prstGeom>
          <a:noFill/>
        </p:spPr>
        <p:txBody>
          <a:bodyPr wrap="square" rtlCol="0">
            <a:spAutoFit/>
          </a:bodyPr>
          <a:lstStyle/>
          <a:p>
            <a:r>
              <a:rPr lang="en-US" b="0" dirty="0"/>
              <a:t>In 2018-19 how many active strategic academic partnership agreements did your institution have with businesses, churches, or organizations? </a:t>
            </a:r>
          </a:p>
          <a:p>
            <a:endParaRPr lang="en-US" b="0" dirty="0"/>
          </a:p>
          <a:p>
            <a:r>
              <a:rPr lang="en-US" b="0" dirty="0"/>
              <a:t>54 respondents</a:t>
            </a:r>
          </a:p>
          <a:p>
            <a:endParaRPr lang="en-US" b="0" dirty="0"/>
          </a:p>
          <a:p>
            <a:r>
              <a:rPr lang="en-US" b="0" dirty="0"/>
              <a:t>See page 256 of the Participant Reports for more information.</a:t>
            </a:r>
          </a:p>
        </p:txBody>
      </p:sp>
    </p:spTree>
    <p:extLst>
      <p:ext uri="{BB962C8B-B14F-4D97-AF65-F5344CB8AC3E}">
        <p14:creationId xmlns:p14="http://schemas.microsoft.com/office/powerpoint/2010/main" val="332560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2019 Survey Themes</a:t>
            </a:r>
          </a:p>
        </p:txBody>
      </p:sp>
      <p:sp>
        <p:nvSpPr>
          <p:cNvPr id="3" name="Content Placeholder 2"/>
          <p:cNvSpPr>
            <a:spLocks noGrp="1"/>
          </p:cNvSpPr>
          <p:nvPr>
            <p:ph idx="1"/>
          </p:nvPr>
        </p:nvSpPr>
        <p:spPr>
          <a:xfrm>
            <a:off x="457200" y="1600200"/>
            <a:ext cx="8763000" cy="4525963"/>
          </a:xfrm>
        </p:spPr>
        <p:txBody>
          <a:bodyPr/>
          <a:lstStyle/>
          <a:p>
            <a:pPr lvl="1" eaLnBrk="1" hangingPunct="1"/>
            <a:r>
              <a:rPr lang="en-US" dirty="0"/>
              <a:t>Use of Technology in financial aid office</a:t>
            </a:r>
          </a:p>
          <a:p>
            <a:pPr lvl="1" eaLnBrk="1" hangingPunct="1"/>
            <a:r>
              <a:rPr lang="en-US" dirty="0"/>
              <a:t>Financial Aid Software</a:t>
            </a:r>
          </a:p>
          <a:p>
            <a:pPr lvl="1" eaLnBrk="1" hangingPunct="1"/>
            <a:r>
              <a:rPr lang="en-US" dirty="0"/>
              <a:t>Preferred Lender List</a:t>
            </a:r>
          </a:p>
          <a:p>
            <a:pPr lvl="1" eaLnBrk="1" hangingPunct="1"/>
            <a:r>
              <a:rPr lang="en-US" dirty="0"/>
              <a:t>Financial Aid in Organizational Structure</a:t>
            </a:r>
          </a:p>
          <a:p>
            <a:pPr lvl="1" eaLnBrk="1" hangingPunct="1"/>
            <a:r>
              <a:rPr lang="en-US" dirty="0"/>
              <a:t>Financial Aid Office Operational Budgets</a:t>
            </a:r>
          </a:p>
          <a:p>
            <a:pPr lvl="1" eaLnBrk="1" hangingPunct="1"/>
            <a:r>
              <a:rPr lang="en-US" dirty="0"/>
              <a:t>Employee Tuition Remission/Discounts</a:t>
            </a:r>
          </a:p>
          <a:p>
            <a:pPr lvl="1" eaLnBrk="1" hangingPunct="1"/>
            <a:r>
              <a:rPr lang="en-US" dirty="0"/>
              <a:t>Financial Aid for students in Study Abroad Programs</a:t>
            </a:r>
          </a:p>
          <a:p>
            <a:pPr lvl="1" eaLnBrk="1" hangingPunct="1"/>
            <a:r>
              <a:rPr lang="en-US" dirty="0"/>
              <a:t>Documents required before awarding aid</a:t>
            </a: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08C04AA-8DE1-48AE-A369-12D30967917A}"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 name="Date Placeholder 5"/>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Tree>
    <p:extLst>
      <p:ext uri="{BB962C8B-B14F-4D97-AF65-F5344CB8AC3E}">
        <p14:creationId xmlns:p14="http://schemas.microsoft.com/office/powerpoint/2010/main" val="3168939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Use of Technology</a:t>
            </a:r>
          </a:p>
        </p:txBody>
      </p:sp>
      <p:sp>
        <p:nvSpPr>
          <p:cNvPr id="6" name="Content Placeholder 5"/>
          <p:cNvSpPr>
            <a:spLocks noGrp="1"/>
          </p:cNvSpPr>
          <p:nvPr>
            <p:ph idx="1"/>
          </p:nvPr>
        </p:nvSpPr>
        <p:spPr/>
        <p:txBody>
          <a:bodyPr/>
          <a:lstStyle/>
          <a:p>
            <a:r>
              <a:rPr lang="en-US" sz="2400" dirty="0"/>
              <a:t>100% - use email reminders</a:t>
            </a:r>
          </a:p>
          <a:p>
            <a:r>
              <a:rPr lang="en-US" sz="2400" dirty="0"/>
              <a:t>85% - post aid awards to web</a:t>
            </a:r>
          </a:p>
          <a:p>
            <a:r>
              <a:rPr lang="en-US" sz="2400" dirty="0"/>
              <a:t>75% - Students respond to aid offer online</a:t>
            </a:r>
          </a:p>
          <a:p>
            <a:r>
              <a:rPr lang="en-US" sz="2400" dirty="0"/>
              <a:t>57% - Use document imaging</a:t>
            </a:r>
          </a:p>
          <a:p>
            <a:r>
              <a:rPr lang="en-US" sz="2400" dirty="0"/>
              <a:t>40% - Use social media (e.g. Facebook)</a:t>
            </a:r>
          </a:p>
          <a:p>
            <a:r>
              <a:rPr lang="en-US" sz="2400" dirty="0"/>
              <a:t>22% - Contact students using text message</a:t>
            </a:r>
          </a:p>
          <a:p>
            <a:r>
              <a:rPr lang="en-US" sz="2400" dirty="0"/>
              <a:t>8% - Use online financial aid chatrooms</a:t>
            </a:r>
          </a:p>
          <a:p>
            <a:endParaRPr lang="en-US" sz="2400" dirty="0"/>
          </a:p>
          <a:p>
            <a:r>
              <a:rPr lang="en-US" sz="2400" dirty="0"/>
              <a:t>Refer to pages 183-188 in the 2019 Participant Reports book to see which schools are using which technologies.</a:t>
            </a:r>
          </a:p>
        </p:txBody>
      </p:sp>
      <p:sp>
        <p:nvSpPr>
          <p:cNvPr id="4" name="Slide Number Placehold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B7851C0-7115-4E4A-A09E-62EF57FEDC60}"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Date Placeholder 4"/>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Tree>
    <p:extLst>
      <p:ext uri="{BB962C8B-B14F-4D97-AF65-F5344CB8AC3E}">
        <p14:creationId xmlns:p14="http://schemas.microsoft.com/office/powerpoint/2010/main" val="3130569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noFill/>
        </p:spPr>
        <p:txBody>
          <a:bodyPr/>
          <a:lstStyle/>
          <a:p>
            <a:pPr eaLnBrk="1" hangingPunct="1"/>
            <a:r>
              <a:rPr lang="en-US" dirty="0"/>
              <a:t>Financial Aid Software: </a:t>
            </a:r>
            <a:br>
              <a:rPr lang="en-US" dirty="0"/>
            </a:br>
            <a:r>
              <a:rPr lang="en-US" dirty="0"/>
              <a:t># Schools, Fall ’19 </a:t>
            </a:r>
            <a:r>
              <a:rPr lang="en-US" sz="2000" dirty="0"/>
              <a:t>(see p. 181-182)</a:t>
            </a:r>
            <a:endParaRPr lang="en-US" dirty="0"/>
          </a:p>
        </p:txBody>
      </p:sp>
      <p:graphicFrame>
        <p:nvGraphicFramePr>
          <p:cNvPr id="6" name="Chart 6"/>
          <p:cNvGraphicFramePr>
            <a:graphicFrameLocks/>
          </p:cNvGraphicFramePr>
          <p:nvPr>
            <p:extLst>
              <p:ext uri="{D42A27DB-BD31-4B8C-83A1-F6EECF244321}">
                <p14:modId xmlns:p14="http://schemas.microsoft.com/office/powerpoint/2010/main" val="2573776757"/>
              </p:ext>
            </p:extLst>
          </p:nvPr>
        </p:nvGraphicFramePr>
        <p:xfrm>
          <a:off x="355600" y="1727200"/>
          <a:ext cx="8051800" cy="5080000"/>
        </p:xfrm>
        <a:graphic>
          <a:graphicData uri="http://schemas.openxmlformats.org/drawingml/2006/chart">
            <c:chart xmlns:c="http://schemas.openxmlformats.org/drawingml/2006/chart" xmlns:r="http://schemas.openxmlformats.org/officeDocument/2006/relationships" r:id="rId3"/>
          </a:graphicData>
        </a:graphic>
      </p:graphicFrame>
      <p:sp>
        <p:nvSpPr>
          <p:cNvPr id="8196" name="Slide Number Placeholder 5"/>
          <p:cNvSpPr>
            <a:spLocks noGrp="1"/>
          </p:cNvSpPr>
          <p:nvPr>
            <p:ph type="sldNum" sz="quarter" idx="11"/>
          </p:nvPr>
        </p:nvSpPr>
        <p:spPr bwMode="auto">
          <a:xfrm>
            <a:off x="6705600" y="6537325"/>
            <a:ext cx="2133600" cy="320675"/>
          </a:xfrm>
          <a:noFill/>
          <a:ln>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4E71FA-91FB-4A2C-B15F-A828905881B2}"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0" name="Date Placeholder 7"/>
          <p:cNvSpPr>
            <a:spLocks noGrp="1"/>
          </p:cNvSpPr>
          <p:nvPr>
            <p:ph type="dt" sz="half" idx="2"/>
          </p:nvPr>
        </p:nvSpPr>
        <p:spPr>
          <a:xfrm>
            <a:off x="76200" y="6477000"/>
            <a:ext cx="6705600" cy="249066"/>
          </a:xfrm>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100" b="1" i="1" u="none" strike="noStrike" kern="0" cap="none" spc="0" normalizeH="0" baseline="0" noProof="0" dirty="0">
                <a:ln>
                  <a:noFill/>
                </a:ln>
                <a:solidFill>
                  <a:prstClr val="white"/>
                </a:solidFill>
                <a:effectLst/>
                <a:uLnTx/>
                <a:uFillTx/>
                <a:latin typeface="Arial"/>
                <a:ea typeface="+mn-ea"/>
                <a:cs typeface="+mn-cs"/>
              </a:rPr>
              <a:t>2019 Bethel Study – 21st Annual Financial Aid Survey of CCCU Institutions – 12.4.2019</a:t>
            </a:r>
          </a:p>
        </p:txBody>
      </p:sp>
    </p:spTree>
    <p:extLst>
      <p:ext uri="{BB962C8B-B14F-4D97-AF65-F5344CB8AC3E}">
        <p14:creationId xmlns:p14="http://schemas.microsoft.com/office/powerpoint/2010/main" val="1376763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noFill/>
        </p:spPr>
        <p:txBody>
          <a:bodyPr/>
          <a:lstStyle/>
          <a:p>
            <a:pPr eaLnBrk="1" hangingPunct="1"/>
            <a:r>
              <a:rPr lang="en-US" sz="3600" dirty="0"/>
              <a:t>Financial Aid Software </a:t>
            </a:r>
            <a:br>
              <a:rPr lang="en-US" sz="3600" dirty="0"/>
            </a:br>
            <a:r>
              <a:rPr lang="en-US" sz="3600" dirty="0"/>
              <a:t>Nov ‘19 </a:t>
            </a:r>
            <a:r>
              <a:rPr lang="en-US" sz="1800" dirty="0"/>
              <a:t>(see p. 181)</a:t>
            </a:r>
            <a:r>
              <a:rPr lang="en-US" sz="3600" dirty="0"/>
              <a:t> </a:t>
            </a:r>
          </a:p>
        </p:txBody>
      </p:sp>
      <p:graphicFrame>
        <p:nvGraphicFramePr>
          <p:cNvPr id="6" name="Content Placeholder 6"/>
          <p:cNvGraphicFramePr>
            <a:graphicFrameLocks noGrp="1"/>
          </p:cNvGraphicFramePr>
          <p:nvPr>
            <p:ph sz="half" idx="1"/>
            <p:extLst>
              <p:ext uri="{D42A27DB-BD31-4B8C-83A1-F6EECF244321}">
                <p14:modId xmlns:p14="http://schemas.microsoft.com/office/powerpoint/2010/main" val="695948470"/>
              </p:ext>
            </p:extLst>
          </p:nvPr>
        </p:nvGraphicFramePr>
        <p:xfrm>
          <a:off x="0" y="1493839"/>
          <a:ext cx="9144000" cy="4602162"/>
        </p:xfrm>
        <a:graphic>
          <a:graphicData uri="http://schemas.openxmlformats.org/drawingml/2006/chart">
            <c:chart xmlns:c="http://schemas.openxmlformats.org/drawingml/2006/chart" xmlns:r="http://schemas.openxmlformats.org/officeDocument/2006/relationships" r:id="rId3"/>
          </a:graphicData>
        </a:graphic>
      </p:graphicFrame>
      <p:sp>
        <p:nvSpPr>
          <p:cNvPr id="9220" name="Slide Number Placeholder 5"/>
          <p:cNvSpPr>
            <a:spLocks noGrp="1"/>
          </p:cNvSpPr>
          <p:nvPr>
            <p:ph type="sldNum" sz="quarter" idx="11"/>
          </p:nvPr>
        </p:nvSpPr>
        <p:spPr bwMode="auto">
          <a:xfrm>
            <a:off x="6705600" y="6537325"/>
            <a:ext cx="2133600" cy="320675"/>
          </a:xfrm>
          <a:noFill/>
          <a:ln>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31CB92-D678-4665-8BF4-C80284F3B1B7}"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221" name="Date Placeholder 6"/>
          <p:cNvSpPr>
            <a:spLocks noGrp="1"/>
          </p:cNvSpPr>
          <p:nvPr>
            <p:ph type="dt" sz="quarter" idx="4294967295"/>
          </p:nvPr>
        </p:nvSpPr>
        <p:spPr>
          <a:xfrm>
            <a:off x="381000" y="6534150"/>
            <a:ext cx="8153400" cy="32385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Tree>
    <p:extLst>
      <p:ext uri="{BB962C8B-B14F-4D97-AF65-F5344CB8AC3E}">
        <p14:creationId xmlns:p14="http://schemas.microsoft.com/office/powerpoint/2010/main" val="3063585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06A9C6-78F6-4639-8BFE-1A1D31D8E38F}"/>
              </a:ext>
            </a:extLst>
          </p:cNvPr>
          <p:cNvPicPr>
            <a:picLocks noChangeAspect="1"/>
          </p:cNvPicPr>
          <p:nvPr/>
        </p:nvPicPr>
        <p:blipFill rotWithShape="1">
          <a:blip r:embed="rId3"/>
          <a:srcRect l="5833" t="47037" r="47887"/>
          <a:stretch/>
        </p:blipFill>
        <p:spPr>
          <a:xfrm>
            <a:off x="0" y="228600"/>
            <a:ext cx="9143999" cy="5886110"/>
          </a:xfrm>
          <a:prstGeom prst="rect">
            <a:avLst/>
          </a:prstGeom>
        </p:spPr>
      </p:pic>
      <p:sp>
        <p:nvSpPr>
          <p:cNvPr id="18437" name="Date Placeholder 4"/>
          <p:cNvSpPr>
            <a:spLocks noGrp="1"/>
          </p:cNvSpPr>
          <p:nvPr>
            <p:ph type="dt" sz="half" idx="2"/>
          </p:nvPr>
        </p:nvSpPr>
        <p:spPr>
          <a:xfrm>
            <a:off x="381000" y="6534150"/>
            <a:ext cx="8153400" cy="323850"/>
          </a:xfrm>
          <a:prstGeom prst="rect">
            <a:avLst/>
          </a:prstGeom>
          <a:noFill/>
        </p:spPr>
        <p:txBody>
          <a:bodyPr/>
          <a:lstStyle/>
          <a:p>
            <a:r>
              <a:rPr lang="en-US" dirty="0"/>
              <a:t>2019 Bethel Study – 21st Annual Financial Aid Survey of CCCU Institutions – 12.4.2019</a:t>
            </a:r>
          </a:p>
        </p:txBody>
      </p:sp>
      <p:sp>
        <p:nvSpPr>
          <p:cNvPr id="2" name="TextBox 1"/>
          <p:cNvSpPr txBox="1"/>
          <p:nvPr/>
        </p:nvSpPr>
        <p:spPr>
          <a:xfrm>
            <a:off x="7696199" y="5841781"/>
            <a:ext cx="1447800" cy="246221"/>
          </a:xfrm>
          <a:prstGeom prst="rect">
            <a:avLst/>
          </a:prstGeom>
          <a:noFill/>
        </p:spPr>
        <p:txBody>
          <a:bodyPr wrap="square" rtlCol="0">
            <a:spAutoFit/>
          </a:bodyPr>
          <a:lstStyle/>
          <a:p>
            <a:r>
              <a:rPr lang="en-US" sz="1000" dirty="0">
                <a:solidFill>
                  <a:srgbClr val="FFFFCC"/>
                </a:solidFill>
              </a:rPr>
              <a:t>http://batchgeo.com/</a:t>
            </a:r>
          </a:p>
        </p:txBody>
      </p:sp>
      <p:sp>
        <p:nvSpPr>
          <p:cNvPr id="18434" name="Rectangle 2"/>
          <p:cNvSpPr>
            <a:spLocks noGrp="1" noChangeArrowheads="1"/>
          </p:cNvSpPr>
          <p:nvPr>
            <p:ph type="title"/>
          </p:nvPr>
        </p:nvSpPr>
        <p:spPr>
          <a:xfrm>
            <a:off x="466725" y="337633"/>
            <a:ext cx="8229600" cy="498080"/>
          </a:xfrm>
          <a:noFill/>
        </p:spPr>
        <p:txBody>
          <a:bodyPr/>
          <a:lstStyle/>
          <a:p>
            <a:pPr eaLnBrk="1" hangingPunct="1"/>
            <a:r>
              <a:rPr lang="en-US" sz="3200" dirty="0">
                <a:solidFill>
                  <a:schemeClr val="tx1"/>
                </a:solidFill>
              </a:rPr>
              <a:t>60 Participants – Nov. 19</a:t>
            </a:r>
          </a:p>
        </p:txBody>
      </p:sp>
    </p:spTree>
    <p:extLst>
      <p:ext uri="{BB962C8B-B14F-4D97-AF65-F5344CB8AC3E}">
        <p14:creationId xmlns:p14="http://schemas.microsoft.com/office/powerpoint/2010/main" val="39324523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6" descr="BD21298_"/>
          <p:cNvPicPr>
            <a:picLocks noChangeAspect="1" noChangeArrowheads="1"/>
          </p:cNvPicPr>
          <p:nvPr/>
        </p:nvPicPr>
        <p:blipFill>
          <a:blip r:embed="rId3" cstate="print"/>
          <a:srcRect/>
          <a:stretch>
            <a:fillRect/>
          </a:stretch>
        </p:blipFill>
        <p:spPr bwMode="auto">
          <a:xfrm>
            <a:off x="8715375" y="6353175"/>
            <a:ext cx="123825" cy="123825"/>
          </a:xfrm>
          <a:prstGeom prst="rect">
            <a:avLst/>
          </a:prstGeom>
          <a:noFill/>
          <a:ln w="9525">
            <a:noFill/>
            <a:miter lim="800000"/>
            <a:headEnd/>
            <a:tailEnd/>
          </a:ln>
        </p:spPr>
      </p:pic>
      <p:graphicFrame>
        <p:nvGraphicFramePr>
          <p:cNvPr id="8" name="Object 7"/>
          <p:cNvGraphicFramePr>
            <a:graphicFrameLocks noChangeAspect="1"/>
          </p:cNvGraphicFramePr>
          <p:nvPr/>
        </p:nvGraphicFramePr>
        <p:xfrm>
          <a:off x="812800" y="515938"/>
          <a:ext cx="8294688" cy="5897562"/>
        </p:xfrm>
        <a:graphic>
          <a:graphicData uri="http://schemas.openxmlformats.org/drawingml/2006/chart">
            <c:chart xmlns:c="http://schemas.openxmlformats.org/drawingml/2006/chart" xmlns:r="http://schemas.openxmlformats.org/officeDocument/2006/relationships" r:id="rId4"/>
          </a:graphicData>
        </a:graphic>
      </p:graphicFrame>
      <p:sp>
        <p:nvSpPr>
          <p:cNvPr id="10245" name="Rectangle 8"/>
          <p:cNvSpPr>
            <a:spLocks noGrp="1" noChangeArrowheads="1"/>
          </p:cNvSpPr>
          <p:nvPr>
            <p:ph type="title"/>
          </p:nvPr>
        </p:nvSpPr>
        <p:spPr>
          <a:noFill/>
        </p:spPr>
        <p:txBody>
          <a:bodyPr/>
          <a:lstStyle/>
          <a:p>
            <a:pPr eaLnBrk="1" hangingPunct="1"/>
            <a:r>
              <a:rPr lang="en-US" sz="4000" dirty="0"/>
              <a:t>Financial Aid Software Satisfaction – 8 year Comparison  </a:t>
            </a:r>
            <a:r>
              <a:rPr lang="en-US" sz="2000" dirty="0"/>
              <a:t>(see pp. 181-182)</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939066304"/>
              </p:ext>
            </p:extLst>
          </p:nvPr>
        </p:nvGraphicFramePr>
        <p:xfrm>
          <a:off x="508000" y="1651000"/>
          <a:ext cx="8128000" cy="4424363"/>
        </p:xfrm>
        <a:graphic>
          <a:graphicData uri="http://schemas.openxmlformats.org/drawingml/2006/chart">
            <c:chart xmlns:c="http://schemas.openxmlformats.org/drawingml/2006/chart" xmlns:r="http://schemas.openxmlformats.org/officeDocument/2006/relationships" r:id="rId5"/>
          </a:graphicData>
        </a:graphic>
      </p:graphicFrame>
      <p:sp>
        <p:nvSpPr>
          <p:cNvPr id="10246" name="Slide Number Placeholder 8"/>
          <p:cNvSpPr>
            <a:spLocks noGrp="1"/>
          </p:cNvSpPr>
          <p:nvPr>
            <p:ph type="sldNum" sz="quarter" idx="11"/>
          </p:nvPr>
        </p:nvSpPr>
        <p:spPr bwMode="auto">
          <a:xfrm>
            <a:off x="6629400" y="6537325"/>
            <a:ext cx="2133600" cy="320675"/>
          </a:xfrm>
          <a:noFill/>
          <a:ln>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7F0F02B-A247-449E-813C-A2239B8162A8}"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0" name="Date Placeholder 7"/>
          <p:cNvSpPr>
            <a:spLocks noGrp="1"/>
          </p:cNvSpPr>
          <p:nvPr>
            <p:ph type="dt" sz="half" idx="2"/>
          </p:nvPr>
        </p:nvSpPr>
        <p:spPr>
          <a:xfrm>
            <a:off x="76200" y="6477000"/>
            <a:ext cx="6705600" cy="249066"/>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Tree>
    <p:extLst>
      <p:ext uri="{BB962C8B-B14F-4D97-AF65-F5344CB8AC3E}">
        <p14:creationId xmlns:p14="http://schemas.microsoft.com/office/powerpoint/2010/main" val="2601339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noFill/>
        </p:spPr>
        <p:txBody>
          <a:bodyPr/>
          <a:lstStyle/>
          <a:p>
            <a:pPr eaLnBrk="1" hangingPunct="1"/>
            <a:r>
              <a:rPr lang="en-US" sz="4000" dirty="0"/>
              <a:t>Switching Financial Aid Packaging Software Vendor in next 1-3 Years</a:t>
            </a:r>
          </a:p>
        </p:txBody>
      </p:sp>
      <p:graphicFrame>
        <p:nvGraphicFramePr>
          <p:cNvPr id="8" name="Object 5"/>
          <p:cNvGraphicFramePr>
            <a:graphicFrameLocks noGrp="1" noChangeAspect="1"/>
          </p:cNvGraphicFramePr>
          <p:nvPr>
            <p:ph sz="half" idx="2"/>
            <p:extLst>
              <p:ext uri="{D42A27DB-BD31-4B8C-83A1-F6EECF244321}">
                <p14:modId xmlns:p14="http://schemas.microsoft.com/office/powerpoint/2010/main" val="2250152453"/>
              </p:ext>
            </p:extLst>
          </p:nvPr>
        </p:nvGraphicFramePr>
        <p:xfrm>
          <a:off x="46037" y="1651000"/>
          <a:ext cx="8640763" cy="4851400"/>
        </p:xfrm>
        <a:graphic>
          <a:graphicData uri="http://schemas.openxmlformats.org/drawingml/2006/chart">
            <c:chart xmlns:c="http://schemas.openxmlformats.org/drawingml/2006/chart" xmlns:r="http://schemas.openxmlformats.org/officeDocument/2006/relationships" r:id="rId3"/>
          </a:graphicData>
        </a:graphic>
      </p:graphicFrame>
      <p:sp>
        <p:nvSpPr>
          <p:cNvPr id="11269" name="Slide Number Placeholder 7"/>
          <p:cNvSpPr>
            <a:spLocks noGrp="1"/>
          </p:cNvSpPr>
          <p:nvPr>
            <p:ph type="sldNum" sz="quarter" idx="11"/>
          </p:nvPr>
        </p:nvSpPr>
        <p:spPr bwMode="auto">
          <a:xfrm>
            <a:off x="6705600" y="6537325"/>
            <a:ext cx="2133600" cy="320675"/>
          </a:xfrm>
          <a:noFill/>
          <a:ln>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5EA04E-396F-4150-8EEC-E5288E72B3AC}"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0" name="Date Placeholder 6"/>
          <p:cNvSpPr>
            <a:spLocks noGrp="1"/>
          </p:cNvSpPr>
          <p:nvPr>
            <p:ph type="dt" sz="quarter" idx="4294967295"/>
          </p:nvPr>
        </p:nvSpPr>
        <p:spPr>
          <a:xfrm>
            <a:off x="381000" y="6534150"/>
            <a:ext cx="8153400" cy="32385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Tree>
    <p:extLst>
      <p:ext uri="{BB962C8B-B14F-4D97-AF65-F5344CB8AC3E}">
        <p14:creationId xmlns:p14="http://schemas.microsoft.com/office/powerpoint/2010/main" val="26954829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noFill/>
        </p:spPr>
        <p:txBody>
          <a:bodyPr/>
          <a:lstStyle/>
          <a:p>
            <a:r>
              <a:rPr lang="en-US" dirty="0"/>
              <a:t>Preferred Lender Lists</a:t>
            </a:r>
          </a:p>
        </p:txBody>
      </p:sp>
      <p:sp>
        <p:nvSpPr>
          <p:cNvPr id="9" name="Text Placeholder 8"/>
          <p:cNvSpPr>
            <a:spLocks noGrp="1"/>
          </p:cNvSpPr>
          <p:nvPr>
            <p:ph type="body" idx="1"/>
          </p:nvPr>
        </p:nvSpPr>
        <p:spPr>
          <a:xfrm>
            <a:off x="457200" y="1535112"/>
            <a:ext cx="4191000" cy="903287"/>
          </a:xfrm>
        </p:spPr>
        <p:txBody>
          <a:bodyPr/>
          <a:lstStyle/>
          <a:p>
            <a:r>
              <a:rPr lang="en-US" dirty="0"/>
              <a:t>Do you have a Private Loan Preferred Lender List?</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2629443669"/>
              </p:ext>
            </p:extLst>
          </p:nvPr>
        </p:nvGraphicFramePr>
        <p:xfrm>
          <a:off x="457200" y="2438399"/>
          <a:ext cx="4040188" cy="368776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p:cNvSpPr>
            <a:spLocks noGrp="1"/>
          </p:cNvSpPr>
          <p:nvPr>
            <p:ph type="body" sz="quarter" idx="3"/>
          </p:nvPr>
        </p:nvSpPr>
        <p:spPr>
          <a:xfrm>
            <a:off x="5334000" y="1371600"/>
            <a:ext cx="3584575" cy="446087"/>
          </a:xfrm>
        </p:spPr>
        <p:txBody>
          <a:bodyPr/>
          <a:lstStyle/>
          <a:p>
            <a:r>
              <a:rPr lang="en-US" dirty="0"/>
              <a:t># of Lenders on List</a:t>
            </a:r>
          </a:p>
        </p:txBody>
      </p:sp>
      <p:graphicFrame>
        <p:nvGraphicFramePr>
          <p:cNvPr id="12" name="Content Placeholder 11"/>
          <p:cNvGraphicFramePr>
            <a:graphicFrameLocks noGrp="1"/>
          </p:cNvGraphicFramePr>
          <p:nvPr>
            <p:ph sz="quarter" idx="4"/>
            <p:extLst>
              <p:ext uri="{D42A27DB-BD31-4B8C-83A1-F6EECF244321}">
                <p14:modId xmlns:p14="http://schemas.microsoft.com/office/powerpoint/2010/main" val="2478750604"/>
              </p:ext>
            </p:extLst>
          </p:nvPr>
        </p:nvGraphicFramePr>
        <p:xfrm>
          <a:off x="4648200" y="1828800"/>
          <a:ext cx="4038600" cy="405384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289068">
                <a:tc>
                  <a:txBody>
                    <a:bodyPr/>
                    <a:lstStyle/>
                    <a:p>
                      <a:pPr algn="ctr"/>
                      <a:r>
                        <a:rPr lang="en-US" dirty="0"/>
                        <a:t>Lenders</a:t>
                      </a:r>
                    </a:p>
                  </a:txBody>
                  <a:tcPr/>
                </a:tc>
                <a:tc>
                  <a:txBody>
                    <a:bodyPr/>
                    <a:lstStyle/>
                    <a:p>
                      <a:pPr algn="ctr"/>
                      <a:r>
                        <a:rPr lang="en-US" dirty="0"/>
                        <a:t>Schools</a:t>
                      </a:r>
                    </a:p>
                  </a:txBody>
                  <a:tcPr/>
                </a:tc>
                <a:extLst>
                  <a:ext uri="{0D108BD9-81ED-4DB2-BD59-A6C34878D82A}">
                    <a16:rowId xmlns:a16="http://schemas.microsoft.com/office/drawing/2014/main" val="10000"/>
                  </a:ext>
                </a:extLst>
              </a:tr>
              <a:tr h="264979">
                <a:tc>
                  <a:txBody>
                    <a:bodyPr/>
                    <a:lstStyle/>
                    <a:p>
                      <a:pPr algn="ctr"/>
                      <a:r>
                        <a:rPr lang="en-US" sz="1600" dirty="0"/>
                        <a:t>25</a:t>
                      </a:r>
                    </a:p>
                  </a:txBody>
                  <a:tcPr/>
                </a:tc>
                <a:tc>
                  <a:txBody>
                    <a:bodyPr/>
                    <a:lstStyle/>
                    <a:p>
                      <a:pPr algn="ctr"/>
                      <a:r>
                        <a:rPr lang="en-US" sz="1600" dirty="0"/>
                        <a:t>1</a:t>
                      </a:r>
                    </a:p>
                  </a:txBody>
                  <a:tcPr/>
                </a:tc>
                <a:extLst>
                  <a:ext uri="{0D108BD9-81ED-4DB2-BD59-A6C34878D82A}">
                    <a16:rowId xmlns:a16="http://schemas.microsoft.com/office/drawing/2014/main" val="10001"/>
                  </a:ext>
                </a:extLst>
              </a:tr>
              <a:tr h="264979">
                <a:tc>
                  <a:txBody>
                    <a:bodyPr/>
                    <a:lstStyle/>
                    <a:p>
                      <a:pPr algn="ctr"/>
                      <a:r>
                        <a:rPr lang="en-US" sz="1600" dirty="0"/>
                        <a:t>17</a:t>
                      </a:r>
                    </a:p>
                  </a:txBody>
                  <a:tcPr/>
                </a:tc>
                <a:tc>
                  <a:txBody>
                    <a:bodyPr/>
                    <a:lstStyle/>
                    <a:p>
                      <a:pPr algn="ctr"/>
                      <a:r>
                        <a:rPr lang="en-US" sz="1600" dirty="0"/>
                        <a:t>1</a:t>
                      </a:r>
                    </a:p>
                  </a:txBody>
                  <a:tcPr/>
                </a:tc>
                <a:extLst>
                  <a:ext uri="{0D108BD9-81ED-4DB2-BD59-A6C34878D82A}">
                    <a16:rowId xmlns:a16="http://schemas.microsoft.com/office/drawing/2014/main" val="10002"/>
                  </a:ext>
                </a:extLst>
              </a:tr>
              <a:tr h="264979">
                <a:tc>
                  <a:txBody>
                    <a:bodyPr/>
                    <a:lstStyle/>
                    <a:p>
                      <a:pPr algn="ctr"/>
                      <a:r>
                        <a:rPr lang="en-US" sz="1600" dirty="0"/>
                        <a:t>12</a:t>
                      </a:r>
                    </a:p>
                  </a:txBody>
                  <a:tcPr/>
                </a:tc>
                <a:tc>
                  <a:txBody>
                    <a:bodyPr/>
                    <a:lstStyle/>
                    <a:p>
                      <a:pPr algn="ctr"/>
                      <a:r>
                        <a:rPr lang="en-US" sz="1600" dirty="0"/>
                        <a:t>1</a:t>
                      </a:r>
                    </a:p>
                  </a:txBody>
                  <a:tcPr/>
                </a:tc>
                <a:extLst>
                  <a:ext uri="{0D108BD9-81ED-4DB2-BD59-A6C34878D82A}">
                    <a16:rowId xmlns:a16="http://schemas.microsoft.com/office/drawing/2014/main" val="10003"/>
                  </a:ext>
                </a:extLst>
              </a:tr>
              <a:tr h="264979">
                <a:tc>
                  <a:txBody>
                    <a:bodyPr/>
                    <a:lstStyle/>
                    <a:p>
                      <a:pPr algn="ctr"/>
                      <a:r>
                        <a:rPr lang="en-US" sz="1600" dirty="0"/>
                        <a:t>11</a:t>
                      </a:r>
                    </a:p>
                  </a:txBody>
                  <a:tcPr/>
                </a:tc>
                <a:tc>
                  <a:txBody>
                    <a:bodyPr/>
                    <a:lstStyle/>
                    <a:p>
                      <a:pPr algn="ctr"/>
                      <a:r>
                        <a:rPr lang="en-US" sz="1600" dirty="0"/>
                        <a:t>1</a:t>
                      </a:r>
                    </a:p>
                  </a:txBody>
                  <a:tcPr/>
                </a:tc>
                <a:extLst>
                  <a:ext uri="{0D108BD9-81ED-4DB2-BD59-A6C34878D82A}">
                    <a16:rowId xmlns:a16="http://schemas.microsoft.com/office/drawing/2014/main" val="10004"/>
                  </a:ext>
                </a:extLst>
              </a:tr>
              <a:tr h="264979">
                <a:tc>
                  <a:txBody>
                    <a:bodyPr/>
                    <a:lstStyle/>
                    <a:p>
                      <a:pPr algn="ctr"/>
                      <a:r>
                        <a:rPr lang="en-US" sz="1600" dirty="0"/>
                        <a:t>10</a:t>
                      </a:r>
                    </a:p>
                  </a:txBody>
                  <a:tcPr/>
                </a:tc>
                <a:tc>
                  <a:txBody>
                    <a:bodyPr/>
                    <a:lstStyle/>
                    <a:p>
                      <a:pPr algn="ctr"/>
                      <a:r>
                        <a:rPr lang="en-US" sz="1600" dirty="0"/>
                        <a:t>3</a:t>
                      </a:r>
                    </a:p>
                  </a:txBody>
                  <a:tcPr/>
                </a:tc>
                <a:extLst>
                  <a:ext uri="{0D108BD9-81ED-4DB2-BD59-A6C34878D82A}">
                    <a16:rowId xmlns:a16="http://schemas.microsoft.com/office/drawing/2014/main" val="10005"/>
                  </a:ext>
                </a:extLst>
              </a:tr>
              <a:tr h="264979">
                <a:tc>
                  <a:txBody>
                    <a:bodyPr/>
                    <a:lstStyle/>
                    <a:p>
                      <a:pPr algn="ctr"/>
                      <a:r>
                        <a:rPr lang="en-US" sz="1600" dirty="0"/>
                        <a:t>9</a:t>
                      </a:r>
                    </a:p>
                  </a:txBody>
                  <a:tcPr/>
                </a:tc>
                <a:tc>
                  <a:txBody>
                    <a:bodyPr/>
                    <a:lstStyle/>
                    <a:p>
                      <a:pPr algn="ctr"/>
                      <a:r>
                        <a:rPr lang="en-US" sz="1600" dirty="0"/>
                        <a:t>2</a:t>
                      </a:r>
                    </a:p>
                  </a:txBody>
                  <a:tcPr/>
                </a:tc>
                <a:extLst>
                  <a:ext uri="{0D108BD9-81ED-4DB2-BD59-A6C34878D82A}">
                    <a16:rowId xmlns:a16="http://schemas.microsoft.com/office/drawing/2014/main" val="10006"/>
                  </a:ext>
                </a:extLst>
              </a:tr>
              <a:tr h="264979">
                <a:tc>
                  <a:txBody>
                    <a:bodyPr/>
                    <a:lstStyle/>
                    <a:p>
                      <a:pPr algn="ctr"/>
                      <a:r>
                        <a:rPr lang="en-US" sz="1600" dirty="0"/>
                        <a:t>8</a:t>
                      </a:r>
                    </a:p>
                  </a:txBody>
                  <a:tcPr/>
                </a:tc>
                <a:tc>
                  <a:txBody>
                    <a:bodyPr/>
                    <a:lstStyle/>
                    <a:p>
                      <a:pPr algn="ctr"/>
                      <a:r>
                        <a:rPr lang="en-US" sz="1600" dirty="0"/>
                        <a:t>3</a:t>
                      </a:r>
                    </a:p>
                  </a:txBody>
                  <a:tcPr/>
                </a:tc>
                <a:extLst>
                  <a:ext uri="{0D108BD9-81ED-4DB2-BD59-A6C34878D82A}">
                    <a16:rowId xmlns:a16="http://schemas.microsoft.com/office/drawing/2014/main" val="10007"/>
                  </a:ext>
                </a:extLst>
              </a:tr>
              <a:tr h="264979">
                <a:tc>
                  <a:txBody>
                    <a:bodyPr/>
                    <a:lstStyle/>
                    <a:p>
                      <a:pPr algn="ctr"/>
                      <a:r>
                        <a:rPr lang="en-US" sz="1600" dirty="0"/>
                        <a:t>7</a:t>
                      </a:r>
                    </a:p>
                  </a:txBody>
                  <a:tcPr/>
                </a:tc>
                <a:tc>
                  <a:txBody>
                    <a:bodyPr/>
                    <a:lstStyle/>
                    <a:p>
                      <a:pPr algn="ctr"/>
                      <a:r>
                        <a:rPr lang="en-US" sz="1600" dirty="0"/>
                        <a:t>8</a:t>
                      </a:r>
                    </a:p>
                  </a:txBody>
                  <a:tcPr/>
                </a:tc>
                <a:extLst>
                  <a:ext uri="{0D108BD9-81ED-4DB2-BD59-A6C34878D82A}">
                    <a16:rowId xmlns:a16="http://schemas.microsoft.com/office/drawing/2014/main" val="10008"/>
                  </a:ext>
                </a:extLst>
              </a:tr>
              <a:tr h="264979">
                <a:tc>
                  <a:txBody>
                    <a:bodyPr/>
                    <a:lstStyle/>
                    <a:p>
                      <a:pPr algn="ctr"/>
                      <a:r>
                        <a:rPr lang="en-US" sz="1600" dirty="0"/>
                        <a:t>6</a:t>
                      </a:r>
                    </a:p>
                  </a:txBody>
                  <a:tcPr/>
                </a:tc>
                <a:tc>
                  <a:txBody>
                    <a:bodyPr/>
                    <a:lstStyle/>
                    <a:p>
                      <a:pPr algn="ctr"/>
                      <a:r>
                        <a:rPr lang="en-US" sz="1600" dirty="0"/>
                        <a:t>4</a:t>
                      </a:r>
                    </a:p>
                  </a:txBody>
                  <a:tcPr/>
                </a:tc>
                <a:extLst>
                  <a:ext uri="{0D108BD9-81ED-4DB2-BD59-A6C34878D82A}">
                    <a16:rowId xmlns:a16="http://schemas.microsoft.com/office/drawing/2014/main" val="10009"/>
                  </a:ext>
                </a:extLst>
              </a:tr>
              <a:tr h="264979">
                <a:tc>
                  <a:txBody>
                    <a:bodyPr/>
                    <a:lstStyle/>
                    <a:p>
                      <a:pPr algn="ctr"/>
                      <a:r>
                        <a:rPr lang="en-US" sz="1600" dirty="0"/>
                        <a:t>5</a:t>
                      </a:r>
                    </a:p>
                  </a:txBody>
                  <a:tcPr/>
                </a:tc>
                <a:tc>
                  <a:txBody>
                    <a:bodyPr/>
                    <a:lstStyle/>
                    <a:p>
                      <a:pPr algn="ctr"/>
                      <a:r>
                        <a:rPr lang="en-US" sz="1600" dirty="0"/>
                        <a:t>4</a:t>
                      </a:r>
                    </a:p>
                  </a:txBody>
                  <a:tcPr/>
                </a:tc>
                <a:extLst>
                  <a:ext uri="{0D108BD9-81ED-4DB2-BD59-A6C34878D82A}">
                    <a16:rowId xmlns:a16="http://schemas.microsoft.com/office/drawing/2014/main" val="10010"/>
                  </a:ext>
                </a:extLst>
              </a:tr>
              <a:tr h="264979">
                <a:tc>
                  <a:txBody>
                    <a:bodyPr/>
                    <a:lstStyle/>
                    <a:p>
                      <a:pPr algn="ctr"/>
                      <a:r>
                        <a:rPr lang="en-US" sz="1600" dirty="0"/>
                        <a:t>4</a:t>
                      </a:r>
                    </a:p>
                  </a:txBody>
                  <a:tcPr/>
                </a:tc>
                <a:tc>
                  <a:txBody>
                    <a:bodyPr/>
                    <a:lstStyle/>
                    <a:p>
                      <a:pPr algn="ctr"/>
                      <a:r>
                        <a:rPr lang="en-US" sz="1600" dirty="0"/>
                        <a:t>1</a:t>
                      </a:r>
                    </a:p>
                  </a:txBody>
                  <a:tcPr/>
                </a:tc>
                <a:extLst>
                  <a:ext uri="{0D108BD9-81ED-4DB2-BD59-A6C34878D82A}">
                    <a16:rowId xmlns:a16="http://schemas.microsoft.com/office/drawing/2014/main" val="932682034"/>
                  </a:ext>
                </a:extLst>
              </a:tr>
            </a:tbl>
          </a:graphicData>
        </a:graphic>
      </p:graphicFrame>
      <p:sp>
        <p:nvSpPr>
          <p:cNvPr id="25647" name="Slide Number Placeholder 4"/>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FC04773-B4EC-4171-8A2B-CD7045E4D10F}"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1" name="Date Placeholder 7"/>
          <p:cNvSpPr>
            <a:spLocks noGrp="1"/>
          </p:cNvSpPr>
          <p:nvPr>
            <p:ph type="dt" sz="half" idx="2"/>
          </p:nvPr>
        </p:nvSpPr>
        <p:spPr>
          <a:xfrm>
            <a:off x="76200" y="6477000"/>
            <a:ext cx="6705600" cy="249066"/>
          </a:xfrm>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100" b="1" i="1" u="none" strike="noStrike" kern="0" cap="none" spc="0" normalizeH="0" baseline="0" noProof="0" dirty="0">
                <a:ln>
                  <a:noFill/>
                </a:ln>
                <a:solidFill>
                  <a:prstClr val="white"/>
                </a:solidFill>
                <a:effectLst/>
                <a:uLnTx/>
                <a:uFillTx/>
                <a:latin typeface="Arial"/>
                <a:ea typeface="+mn-ea"/>
                <a:cs typeface="+mn-cs"/>
              </a:rPr>
              <a:t>2019 Bethel Study – 21st Annual Financial Aid Survey of CCCU Institutions – 12.4.2019</a:t>
            </a:r>
          </a:p>
        </p:txBody>
      </p:sp>
    </p:spTree>
    <p:extLst>
      <p:ext uri="{BB962C8B-B14F-4D97-AF65-F5344CB8AC3E}">
        <p14:creationId xmlns:p14="http://schemas.microsoft.com/office/powerpoint/2010/main" val="2122104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noFill/>
        </p:spPr>
        <p:txBody>
          <a:bodyPr/>
          <a:lstStyle/>
          <a:p>
            <a:pPr eaLnBrk="1" hangingPunct="1"/>
            <a:r>
              <a:rPr lang="en-US" sz="4000" dirty="0"/>
              <a:t>Financial Aid Reporting Relationships </a:t>
            </a:r>
            <a:r>
              <a:rPr lang="en-US" sz="2000" dirty="0"/>
              <a:t>(see p. 190)</a:t>
            </a:r>
          </a:p>
        </p:txBody>
      </p:sp>
      <p:sp>
        <p:nvSpPr>
          <p:cNvPr id="7172" name="Rectangle 3"/>
          <p:cNvSpPr>
            <a:spLocks noGrp="1" noChangeArrowheads="1"/>
          </p:cNvSpPr>
          <p:nvPr>
            <p:ph type="body" sz="half" idx="1"/>
          </p:nvPr>
        </p:nvSpPr>
        <p:spPr>
          <a:xfrm>
            <a:off x="457200" y="1752600"/>
            <a:ext cx="7772400" cy="533400"/>
          </a:xfrm>
        </p:spPr>
        <p:txBody>
          <a:bodyPr/>
          <a:lstStyle/>
          <a:p>
            <a:pPr marL="0" eaLnBrk="1" hangingPunct="1">
              <a:lnSpc>
                <a:spcPct val="80000"/>
              </a:lnSpc>
              <a:buFontTx/>
              <a:buNone/>
              <a:defRPr/>
            </a:pPr>
            <a:r>
              <a:rPr lang="en-US" sz="2000" dirty="0"/>
              <a:t>Where do financial aid offices reside in the school’s organizational structure (60 schools reporting)?</a:t>
            </a:r>
          </a:p>
          <a:p>
            <a:pPr eaLnBrk="1" hangingPunct="1">
              <a:lnSpc>
                <a:spcPct val="80000"/>
              </a:lnSpc>
              <a:buFontTx/>
              <a:buNone/>
              <a:defRPr/>
            </a:pPr>
            <a:endParaRPr lang="en-US" sz="2000" dirty="0"/>
          </a:p>
        </p:txBody>
      </p:sp>
      <p:pic>
        <p:nvPicPr>
          <p:cNvPr id="12293" name="Picture 4" descr="BD21298_"/>
          <p:cNvPicPr>
            <a:picLocks noChangeAspect="1" noChangeArrowheads="1"/>
          </p:cNvPicPr>
          <p:nvPr/>
        </p:nvPicPr>
        <p:blipFill>
          <a:blip r:embed="rId2" cstate="print"/>
          <a:srcRect/>
          <a:stretch>
            <a:fillRect/>
          </a:stretch>
        </p:blipFill>
        <p:spPr bwMode="auto">
          <a:xfrm>
            <a:off x="8715375" y="6353175"/>
            <a:ext cx="123825" cy="123825"/>
          </a:xfrm>
          <a:prstGeom prst="rect">
            <a:avLst/>
          </a:prstGeom>
          <a:noFill/>
          <a:ln w="9525">
            <a:noFill/>
            <a:miter lim="800000"/>
            <a:headEnd/>
            <a:tailEnd/>
          </a:ln>
        </p:spPr>
      </p:pic>
      <p:graphicFrame>
        <p:nvGraphicFramePr>
          <p:cNvPr id="8" name="Content Placeholder 8"/>
          <p:cNvGraphicFramePr>
            <a:graphicFrameLocks noGrp="1"/>
          </p:cNvGraphicFramePr>
          <p:nvPr>
            <p:ph sz="quarter" idx="3"/>
            <p:extLst>
              <p:ext uri="{D42A27DB-BD31-4B8C-83A1-F6EECF244321}">
                <p14:modId xmlns:p14="http://schemas.microsoft.com/office/powerpoint/2010/main" val="2694969128"/>
              </p:ext>
            </p:extLst>
          </p:nvPr>
        </p:nvGraphicFramePr>
        <p:xfrm>
          <a:off x="1773003" y="1766747"/>
          <a:ext cx="6908800" cy="4775200"/>
        </p:xfrm>
        <a:graphic>
          <a:graphicData uri="http://schemas.openxmlformats.org/drawingml/2006/chart">
            <c:chart xmlns:c="http://schemas.openxmlformats.org/drawingml/2006/chart" xmlns:r="http://schemas.openxmlformats.org/officeDocument/2006/relationships" r:id="rId3"/>
          </a:graphicData>
        </a:graphic>
      </p:graphicFrame>
      <p:sp>
        <p:nvSpPr>
          <p:cNvPr id="12295" name="Slide Number Placeholder 6"/>
          <p:cNvSpPr>
            <a:spLocks noGrp="1"/>
          </p:cNvSpPr>
          <p:nvPr>
            <p:ph type="sldNum" sz="quarter" idx="11"/>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BA738B-E11A-4B36-9CF5-B9767BDAA4A8}"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 name="Date Placeholder 7"/>
          <p:cNvSpPr>
            <a:spLocks noGrp="1"/>
          </p:cNvSpPr>
          <p:nvPr>
            <p:ph type="dt" sz="half" idx="2"/>
          </p:nvPr>
        </p:nvSpPr>
        <p:spPr>
          <a:xfrm>
            <a:off x="76200" y="6477000"/>
            <a:ext cx="6705600" cy="249066"/>
          </a:xfrm>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100" b="1" i="1" u="none" strike="noStrike" kern="0" cap="none" spc="0" normalizeH="0" baseline="0" noProof="0" dirty="0">
                <a:ln>
                  <a:noFill/>
                </a:ln>
                <a:solidFill>
                  <a:prstClr val="white"/>
                </a:solidFill>
                <a:effectLst/>
                <a:uLnTx/>
                <a:uFillTx/>
                <a:latin typeface="Arial"/>
                <a:ea typeface="+mn-ea"/>
                <a:cs typeface="+mn-cs"/>
              </a:rPr>
              <a:t>2019 Bethel Study – 21st Annual Financial Aid Survey of CCCU Institutions – 12.4.2019</a:t>
            </a:r>
          </a:p>
        </p:txBody>
      </p:sp>
    </p:spTree>
    <p:extLst>
      <p:ext uri="{BB962C8B-B14F-4D97-AF65-F5344CB8AC3E}">
        <p14:creationId xmlns:p14="http://schemas.microsoft.com/office/powerpoint/2010/main" val="24634412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3"/>
          <p:cNvSpPr>
            <a:spLocks noGrp="1"/>
          </p:cNvSpPr>
          <p:nvPr>
            <p:ph type="sldNum" sz="quarter" idx="11"/>
          </p:nvPr>
        </p:nvSpPr>
        <p:spPr bwMode="auto">
          <a:xfrm>
            <a:off x="6629400" y="6553200"/>
            <a:ext cx="2133600" cy="304800"/>
          </a:xfrm>
          <a:noFill/>
          <a:ln>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ED3BF8-F19D-4786-9201-85C8DD9F1604}"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6628" name="Date Placeholder 4"/>
          <p:cNvSpPr>
            <a:spLocks noGrp="1"/>
          </p:cNvSpPr>
          <p:nvPr>
            <p:ph type="dt" sz="quarter" idx="4294967295"/>
          </p:nvPr>
        </p:nvSpPr>
        <p:spPr>
          <a:xfrm>
            <a:off x="381000" y="6534150"/>
            <a:ext cx="8077200" cy="32385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graphicFrame>
        <p:nvGraphicFramePr>
          <p:cNvPr id="6" name="Chart 5">
            <a:extLst>
              <a:ext uri="{FF2B5EF4-FFF2-40B4-BE49-F238E27FC236}">
                <a16:creationId xmlns:a16="http://schemas.microsoft.com/office/drawing/2014/main" id="{00000000-0008-0000-3800-000002000000}"/>
              </a:ext>
            </a:extLst>
          </p:cNvPr>
          <p:cNvGraphicFramePr>
            <a:graphicFrameLocks noGrp="1"/>
          </p:cNvGraphicFramePr>
          <p:nvPr>
            <p:extLst>
              <p:ext uri="{D42A27DB-BD31-4B8C-83A1-F6EECF244321}">
                <p14:modId xmlns:p14="http://schemas.microsoft.com/office/powerpoint/2010/main" val="4037526631"/>
              </p:ext>
            </p:extLst>
          </p:nvPr>
        </p:nvGraphicFramePr>
        <p:xfrm>
          <a:off x="0" y="228600"/>
          <a:ext cx="9144000"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89380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278B2B-9B07-4F1B-B2C6-61CAA53F303A}"/>
              </a:ext>
            </a:extLst>
          </p:cNvPr>
          <p:cNvSpPr>
            <a:spLocks noGrp="1"/>
          </p:cNvSpPr>
          <p:nvPr>
            <p:ph type="title"/>
          </p:nvPr>
        </p:nvSpPr>
        <p:spPr/>
        <p:txBody>
          <a:bodyPr/>
          <a:lstStyle/>
          <a:p>
            <a:r>
              <a:rPr lang="en-US" dirty="0"/>
              <a:t>One-Stop Shop </a:t>
            </a:r>
            <a:r>
              <a:rPr lang="en-US" sz="2000" dirty="0"/>
              <a:t>(pp. 195-196)</a:t>
            </a:r>
          </a:p>
        </p:txBody>
      </p:sp>
      <p:sp>
        <p:nvSpPr>
          <p:cNvPr id="5" name="Content Placeholder 4">
            <a:extLst>
              <a:ext uri="{FF2B5EF4-FFF2-40B4-BE49-F238E27FC236}">
                <a16:creationId xmlns:a16="http://schemas.microsoft.com/office/drawing/2014/main" id="{22D95986-7054-42AD-B3FD-D36F313D5954}"/>
              </a:ext>
            </a:extLst>
          </p:cNvPr>
          <p:cNvSpPr>
            <a:spLocks noGrp="1"/>
          </p:cNvSpPr>
          <p:nvPr>
            <p:ph sz="half" idx="1"/>
          </p:nvPr>
        </p:nvSpPr>
        <p:spPr>
          <a:xfrm>
            <a:off x="5181600" y="2362200"/>
            <a:ext cx="4114800" cy="3763963"/>
          </a:xfrm>
        </p:spPr>
        <p:txBody>
          <a:bodyPr/>
          <a:lstStyle/>
          <a:p>
            <a:r>
              <a:rPr lang="en-US" sz="1800" dirty="0"/>
              <a:t>Messiah College, PA</a:t>
            </a:r>
          </a:p>
          <a:p>
            <a:r>
              <a:rPr lang="en-US" sz="1800" dirty="0"/>
              <a:t>Milligan College, TN</a:t>
            </a:r>
          </a:p>
          <a:p>
            <a:r>
              <a:rPr lang="en-US" sz="1800" dirty="0"/>
              <a:t>Oklahoma Baptist University, OK</a:t>
            </a:r>
          </a:p>
          <a:p>
            <a:r>
              <a:rPr lang="en-US" sz="1800" dirty="0"/>
              <a:t>Olivet Nazarene University, IL</a:t>
            </a:r>
          </a:p>
          <a:p>
            <a:r>
              <a:rPr lang="en-US" sz="1800" dirty="0"/>
              <a:t>Roberts Wesleyan College, NY</a:t>
            </a:r>
          </a:p>
          <a:p>
            <a:r>
              <a:rPr lang="en-US" sz="1800" dirty="0"/>
              <a:t>Seattle Pacific University, WA</a:t>
            </a:r>
          </a:p>
          <a:p>
            <a:r>
              <a:rPr lang="en-US" sz="1800" dirty="0"/>
              <a:t>The Moody Bible Institute of Chicago, IL</a:t>
            </a:r>
          </a:p>
          <a:p>
            <a:r>
              <a:rPr lang="en-US" sz="1800" dirty="0"/>
              <a:t>Trevecca Nazarene University, TN</a:t>
            </a:r>
          </a:p>
          <a:p>
            <a:r>
              <a:rPr lang="en-US" sz="1800" dirty="0"/>
              <a:t>Warner Pacific University, OR</a:t>
            </a:r>
          </a:p>
          <a:p>
            <a:r>
              <a:rPr lang="en-US" sz="1800" dirty="0"/>
              <a:t>Wheaton College, IL</a:t>
            </a:r>
          </a:p>
          <a:p>
            <a:endParaRPr lang="en-US" sz="1800" dirty="0"/>
          </a:p>
        </p:txBody>
      </p:sp>
      <p:sp>
        <p:nvSpPr>
          <p:cNvPr id="6" name="Content Placeholder 5">
            <a:extLst>
              <a:ext uri="{FF2B5EF4-FFF2-40B4-BE49-F238E27FC236}">
                <a16:creationId xmlns:a16="http://schemas.microsoft.com/office/drawing/2014/main" id="{DB3673C1-650C-41C7-B1A4-E83348E85DC2}"/>
              </a:ext>
            </a:extLst>
          </p:cNvPr>
          <p:cNvSpPr>
            <a:spLocks noGrp="1"/>
          </p:cNvSpPr>
          <p:nvPr>
            <p:ph sz="half" idx="2"/>
          </p:nvPr>
        </p:nvSpPr>
        <p:spPr>
          <a:xfrm>
            <a:off x="762000" y="2286000"/>
            <a:ext cx="4038600" cy="3840163"/>
          </a:xfrm>
        </p:spPr>
        <p:txBody>
          <a:bodyPr/>
          <a:lstStyle/>
          <a:p>
            <a:r>
              <a:rPr lang="en-US" sz="1800" dirty="0"/>
              <a:t>Abilene Christian University, TX</a:t>
            </a:r>
          </a:p>
          <a:p>
            <a:r>
              <a:rPr lang="en-US" sz="1800" dirty="0"/>
              <a:t>Bluefield College, VA</a:t>
            </a:r>
          </a:p>
          <a:p>
            <a:r>
              <a:rPr lang="en-US" sz="1800" dirty="0"/>
              <a:t>Colorado Christian University, CO</a:t>
            </a:r>
          </a:p>
          <a:p>
            <a:r>
              <a:rPr lang="en-US" sz="1800" dirty="0"/>
              <a:t>Cornerstone University, MI</a:t>
            </a:r>
          </a:p>
          <a:p>
            <a:r>
              <a:rPr lang="en-US" sz="1800" dirty="0"/>
              <a:t>Eastern Nazarene College, MA</a:t>
            </a:r>
          </a:p>
          <a:p>
            <a:r>
              <a:rPr lang="en-US" sz="1800" dirty="0"/>
              <a:t>Fresno Pacific University, CA</a:t>
            </a:r>
          </a:p>
          <a:p>
            <a:r>
              <a:rPr lang="en-US" sz="1800" dirty="0"/>
              <a:t>Geneva College, PA</a:t>
            </a:r>
          </a:p>
          <a:p>
            <a:r>
              <a:rPr lang="en-US" sz="1800" dirty="0"/>
              <a:t>Gordon College, MA</a:t>
            </a:r>
          </a:p>
          <a:p>
            <a:r>
              <a:rPr lang="en-US" sz="1800" dirty="0"/>
              <a:t>Grace College, IN</a:t>
            </a:r>
          </a:p>
          <a:p>
            <a:r>
              <a:rPr lang="en-US" sz="1800" dirty="0"/>
              <a:t>Greenville University, IL</a:t>
            </a:r>
          </a:p>
          <a:p>
            <a:r>
              <a:rPr lang="en-US" sz="1800" dirty="0"/>
              <a:t>Houghton College, NY</a:t>
            </a:r>
          </a:p>
          <a:p>
            <a:pPr marL="0" indent="0">
              <a:buNone/>
            </a:pPr>
            <a:endParaRPr lang="en-US" sz="1800" dirty="0"/>
          </a:p>
        </p:txBody>
      </p:sp>
      <p:sp>
        <p:nvSpPr>
          <p:cNvPr id="2" name="Slide Number Placeholder 1">
            <a:extLst>
              <a:ext uri="{FF2B5EF4-FFF2-40B4-BE49-F238E27FC236}">
                <a16:creationId xmlns:a16="http://schemas.microsoft.com/office/drawing/2014/main" id="{823A4107-CF82-46A7-BDAD-E20D589C302B}"/>
              </a:ext>
            </a:extLst>
          </p:cNvPr>
          <p:cNvSpPr>
            <a:spLocks noGrp="1"/>
          </p:cNvSpPr>
          <p:nvPr>
            <p:ph type="sldNum" sz="quarter" idx="11"/>
          </p:nvPr>
        </p:nvSpPr>
        <p:spPr/>
        <p:txBody>
          <a:bodyPr/>
          <a:lstStyle/>
          <a:p>
            <a:pPr>
              <a:defRPr/>
            </a:pPr>
            <a:fld id="{31AA9A02-FEBA-41DD-99A3-380385494DC4}" type="slidenum">
              <a:rPr lang="en-US" smtClean="0"/>
              <a:pPr>
                <a:defRPr/>
              </a:pPr>
              <a:t>55</a:t>
            </a:fld>
            <a:endParaRPr lang="en-US" dirty="0"/>
          </a:p>
        </p:txBody>
      </p:sp>
      <p:sp>
        <p:nvSpPr>
          <p:cNvPr id="3" name="Date Placeholder 2">
            <a:extLst>
              <a:ext uri="{FF2B5EF4-FFF2-40B4-BE49-F238E27FC236}">
                <a16:creationId xmlns:a16="http://schemas.microsoft.com/office/drawing/2014/main" id="{7E3BE90B-D4C0-4397-AA26-56A930458B78}"/>
              </a:ext>
            </a:extLst>
          </p:cNvPr>
          <p:cNvSpPr>
            <a:spLocks noGrp="1"/>
          </p:cNvSpPr>
          <p:nvPr>
            <p:ph type="dt" sz="half" idx="12"/>
          </p:nvPr>
        </p:nvSpPr>
        <p:spPr/>
        <p:txBody>
          <a:bodyPr/>
          <a:lstStyle/>
          <a:p>
            <a:pPr>
              <a:defRPr/>
            </a:pPr>
            <a:r>
              <a:rPr lang="en-US" dirty="0"/>
              <a:t>2019 Bethel Study – 21st Annual Financial Aid Survey of CCCU Institutions – 12.4.2019</a:t>
            </a:r>
          </a:p>
        </p:txBody>
      </p:sp>
      <p:sp>
        <p:nvSpPr>
          <p:cNvPr id="7" name="TextBox 6">
            <a:extLst>
              <a:ext uri="{FF2B5EF4-FFF2-40B4-BE49-F238E27FC236}">
                <a16:creationId xmlns:a16="http://schemas.microsoft.com/office/drawing/2014/main" id="{0300F7C0-9111-49CC-9DE4-0E7C1B66CDF4}"/>
              </a:ext>
            </a:extLst>
          </p:cNvPr>
          <p:cNvSpPr txBox="1"/>
          <p:nvPr/>
        </p:nvSpPr>
        <p:spPr>
          <a:xfrm>
            <a:off x="457200" y="1653826"/>
            <a:ext cx="8077200" cy="369332"/>
          </a:xfrm>
          <a:prstGeom prst="rect">
            <a:avLst/>
          </a:prstGeom>
          <a:noFill/>
        </p:spPr>
        <p:txBody>
          <a:bodyPr wrap="square" rtlCol="0">
            <a:spAutoFit/>
          </a:bodyPr>
          <a:lstStyle/>
          <a:p>
            <a:pPr algn="ctr"/>
            <a:r>
              <a:rPr lang="en-US" dirty="0"/>
              <a:t>21 Schools reported they are part of a One-Stop Shop.</a:t>
            </a:r>
          </a:p>
        </p:txBody>
      </p:sp>
    </p:spTree>
    <p:extLst>
      <p:ext uri="{BB962C8B-B14F-4D97-AF65-F5344CB8AC3E}">
        <p14:creationId xmlns:p14="http://schemas.microsoft.com/office/powerpoint/2010/main" val="10091826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a:xfrm>
            <a:off x="457200" y="274638"/>
            <a:ext cx="6781800" cy="1143000"/>
          </a:xfrm>
          <a:noFill/>
        </p:spPr>
        <p:txBody>
          <a:bodyPr/>
          <a:lstStyle/>
          <a:p>
            <a:r>
              <a:rPr lang="en-US" sz="4000" dirty="0"/>
              <a:t>Operational Budget Observations </a:t>
            </a:r>
            <a:r>
              <a:rPr lang="en-US" sz="2000" dirty="0"/>
              <a:t>(pp. 197-198)</a:t>
            </a:r>
          </a:p>
        </p:txBody>
      </p:sp>
      <p:sp>
        <p:nvSpPr>
          <p:cNvPr id="498691" name="Rectangle 3"/>
          <p:cNvSpPr>
            <a:spLocks noGrp="1" noChangeArrowheads="1"/>
          </p:cNvSpPr>
          <p:nvPr>
            <p:ph type="body" idx="1"/>
          </p:nvPr>
        </p:nvSpPr>
        <p:spPr/>
        <p:txBody>
          <a:bodyPr/>
          <a:lstStyle/>
          <a:p>
            <a:r>
              <a:rPr lang="en-US" sz="2400" dirty="0"/>
              <a:t>Expenses paid from the financial aid operational budget vary by school.  For example, several schools did not report “supplies and expense” because it was located in the admissions budget.  See “comments” column in Excel spreadsheet for details.</a:t>
            </a:r>
          </a:p>
          <a:p>
            <a:r>
              <a:rPr lang="en-US" sz="2400" dirty="0"/>
              <a:t>Scope of responsibilities varies by office.  For example, some offices are part of a “one stop shop,” and some perform student employment functions normally assigned to a human resources office.</a:t>
            </a:r>
          </a:p>
          <a:p>
            <a:r>
              <a:rPr lang="en-US" sz="2400" dirty="0"/>
              <a:t>This theme will be removed from future rotations.</a:t>
            </a:r>
          </a:p>
        </p:txBody>
      </p:sp>
      <p:pic>
        <p:nvPicPr>
          <p:cNvPr id="498692" name="Picture 4" descr="MCBD07252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04800"/>
            <a:ext cx="1819275" cy="1450975"/>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7"/>
          <p:cNvSpPr>
            <a:spLocks noGrp="1"/>
          </p:cNvSpPr>
          <p:nvPr>
            <p:ph type="dt" sz="half" idx="2"/>
          </p:nvPr>
        </p:nvSpPr>
        <p:spPr>
          <a:xfrm>
            <a:off x="76200" y="6477000"/>
            <a:ext cx="6705600" cy="249066"/>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Tree>
    <p:extLst>
      <p:ext uri="{BB962C8B-B14F-4D97-AF65-F5344CB8AC3E}">
        <p14:creationId xmlns:p14="http://schemas.microsoft.com/office/powerpoint/2010/main" val="36800731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0377D-ECC1-435F-B7F5-073DC045C224}"/>
              </a:ext>
            </a:extLst>
          </p:cNvPr>
          <p:cNvSpPr>
            <a:spLocks noGrp="1"/>
          </p:cNvSpPr>
          <p:nvPr>
            <p:ph type="title"/>
          </p:nvPr>
        </p:nvSpPr>
        <p:spPr/>
        <p:txBody>
          <a:bodyPr/>
          <a:lstStyle/>
          <a:p>
            <a:r>
              <a:rPr lang="en-US" dirty="0"/>
              <a:t>Employee Tuition Remission </a:t>
            </a:r>
            <a:br>
              <a:rPr lang="en-US" dirty="0"/>
            </a:br>
            <a:r>
              <a:rPr lang="en-US" sz="2000" dirty="0"/>
              <a:t>(pp. 198-230)</a:t>
            </a:r>
          </a:p>
        </p:txBody>
      </p:sp>
      <p:sp>
        <p:nvSpPr>
          <p:cNvPr id="3" name="Content Placeholder 2">
            <a:extLst>
              <a:ext uri="{FF2B5EF4-FFF2-40B4-BE49-F238E27FC236}">
                <a16:creationId xmlns:a16="http://schemas.microsoft.com/office/drawing/2014/main" id="{C79649DE-7B30-4502-A5BF-164118485AF9}"/>
              </a:ext>
            </a:extLst>
          </p:cNvPr>
          <p:cNvSpPr>
            <a:spLocks noGrp="1"/>
          </p:cNvSpPr>
          <p:nvPr>
            <p:ph idx="1"/>
          </p:nvPr>
        </p:nvSpPr>
        <p:spPr/>
        <p:txBody>
          <a:bodyPr/>
          <a:lstStyle/>
          <a:p>
            <a:r>
              <a:rPr lang="en-US" dirty="0"/>
              <a:t>Share information with HR office</a:t>
            </a:r>
          </a:p>
          <a:p>
            <a:pPr lvl="1"/>
            <a:r>
              <a:rPr lang="en-US" dirty="0"/>
              <a:t>Employee eligibility criteria</a:t>
            </a:r>
          </a:p>
          <a:p>
            <a:pPr lvl="1"/>
            <a:r>
              <a:rPr lang="en-US" dirty="0"/>
              <a:t>Application deadlines</a:t>
            </a:r>
          </a:p>
          <a:p>
            <a:r>
              <a:rPr lang="en-US" dirty="0"/>
              <a:t>Employee Tuition Remissions (waivers/ benefits) are referred to as </a:t>
            </a:r>
            <a:r>
              <a:rPr lang="en-US" i="1" dirty="0"/>
              <a:t>Qualified Tuition Reductions</a:t>
            </a:r>
            <a:r>
              <a:rPr lang="en-US" dirty="0"/>
              <a:t> in reports, which is consistent with IRS guidance.</a:t>
            </a:r>
          </a:p>
        </p:txBody>
      </p:sp>
      <p:sp>
        <p:nvSpPr>
          <p:cNvPr id="4" name="Slide Number Placeholder 3">
            <a:extLst>
              <a:ext uri="{FF2B5EF4-FFF2-40B4-BE49-F238E27FC236}">
                <a16:creationId xmlns:a16="http://schemas.microsoft.com/office/drawing/2014/main" id="{1EE71F1B-FB78-4589-9F65-E56485D20E2A}"/>
              </a:ext>
            </a:extLst>
          </p:cNvPr>
          <p:cNvSpPr>
            <a:spLocks noGrp="1"/>
          </p:cNvSpPr>
          <p:nvPr>
            <p:ph type="sldNum" sz="quarter" idx="11"/>
          </p:nvPr>
        </p:nvSpPr>
        <p:spPr/>
        <p:txBody>
          <a:bodyPr/>
          <a:lstStyle/>
          <a:p>
            <a:pPr>
              <a:defRPr/>
            </a:pPr>
            <a:fld id="{ECFADBEC-7A62-4AE8-993A-250B47762FB0}" type="slidenum">
              <a:rPr lang="en-US" smtClean="0"/>
              <a:pPr>
                <a:defRPr/>
              </a:pPr>
              <a:t>57</a:t>
            </a:fld>
            <a:endParaRPr lang="en-US" dirty="0"/>
          </a:p>
        </p:txBody>
      </p:sp>
      <p:sp>
        <p:nvSpPr>
          <p:cNvPr id="5" name="Date Placeholder 4">
            <a:extLst>
              <a:ext uri="{FF2B5EF4-FFF2-40B4-BE49-F238E27FC236}">
                <a16:creationId xmlns:a16="http://schemas.microsoft.com/office/drawing/2014/main" id="{E10FF04D-4CDE-4538-BD1B-1413E28535C9}"/>
              </a:ext>
            </a:extLst>
          </p:cNvPr>
          <p:cNvSpPr>
            <a:spLocks noGrp="1"/>
          </p:cNvSpPr>
          <p:nvPr>
            <p:ph type="dt" sz="half" idx="2"/>
          </p:nvPr>
        </p:nvSpPr>
        <p:spPr/>
        <p:txBody>
          <a:bodyPr/>
          <a:lstStyle/>
          <a:p>
            <a:pPr>
              <a:defRPr/>
            </a:pPr>
            <a:r>
              <a:rPr lang="en-US" dirty="0"/>
              <a:t>2019 Bethel Study – 21st Annual Financial Aid Survey of CCCU Institutions – 12.4.2019</a:t>
            </a:r>
          </a:p>
        </p:txBody>
      </p:sp>
    </p:spTree>
    <p:extLst>
      <p:ext uri="{BB962C8B-B14F-4D97-AF65-F5344CB8AC3E}">
        <p14:creationId xmlns:p14="http://schemas.microsoft.com/office/powerpoint/2010/main" val="23352425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z="4000" dirty="0"/>
              <a:t>Dependent Definition for Employee Tuition Remission </a:t>
            </a:r>
            <a:r>
              <a:rPr lang="en-US" sz="2000" dirty="0"/>
              <a:t>(see pp. 198-200)</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34817665"/>
              </p:ext>
            </p:extLst>
          </p:nvPr>
        </p:nvGraphicFramePr>
        <p:xfrm>
          <a:off x="3810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FADBEC-7A62-4AE8-993A-250B47762FB0}"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7" name="Date Placeholder 7"/>
          <p:cNvSpPr>
            <a:spLocks noGrp="1"/>
          </p:cNvSpPr>
          <p:nvPr>
            <p:ph type="dt" sz="half" idx="2"/>
          </p:nvPr>
        </p:nvSpPr>
        <p:spPr>
          <a:xfrm>
            <a:off x="76200" y="6477000"/>
            <a:ext cx="6705600" cy="249066"/>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Tree>
    <p:extLst>
      <p:ext uri="{BB962C8B-B14F-4D97-AF65-F5344CB8AC3E}">
        <p14:creationId xmlns:p14="http://schemas.microsoft.com/office/powerpoint/2010/main" val="3293109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noFill/>
          <a:extLst/>
        </p:spPr>
        <p:txBody>
          <a:bodyPr/>
          <a:lstStyle/>
          <a:p>
            <a:r>
              <a:rPr lang="en-US" sz="4000" dirty="0"/>
              <a:t>Employee Tuition Remission as Percent of Tuition  </a:t>
            </a:r>
            <a:r>
              <a:rPr lang="en-US" sz="1800" dirty="0"/>
              <a:t>(see p. 204)</a:t>
            </a:r>
          </a:p>
        </p:txBody>
      </p:sp>
      <p:graphicFrame>
        <p:nvGraphicFramePr>
          <p:cNvPr id="485470" name="Group 94"/>
          <p:cNvGraphicFramePr>
            <a:graphicFrameLocks noGrp="1"/>
          </p:cNvGraphicFramePr>
          <p:nvPr>
            <p:ph idx="1"/>
            <p:extLst>
              <p:ext uri="{D42A27DB-BD31-4B8C-83A1-F6EECF244321}">
                <p14:modId xmlns:p14="http://schemas.microsoft.com/office/powerpoint/2010/main" val="2147460506"/>
              </p:ext>
            </p:extLst>
          </p:nvPr>
        </p:nvGraphicFramePr>
        <p:xfrm>
          <a:off x="457200" y="1676400"/>
          <a:ext cx="8458200" cy="4308476"/>
        </p:xfrm>
        <a:graphic>
          <a:graphicData uri="http://schemas.openxmlformats.org/drawingml/2006/table">
            <a:tbl>
              <a:tblPr/>
              <a:tblGrid>
                <a:gridCol w="2057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Minimum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Maximum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Lowest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Average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Average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Highest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Employees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98%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0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Employee’s Spouse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Employee’s Dependent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97%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 name="Date Placeholder 7"/>
          <p:cNvSpPr>
            <a:spLocks noGrp="1"/>
          </p:cNvSpPr>
          <p:nvPr>
            <p:ph type="dt" sz="half" idx="2"/>
          </p:nvPr>
        </p:nvSpPr>
        <p:spPr>
          <a:xfrm>
            <a:off x="76200" y="6477000"/>
            <a:ext cx="6705600" cy="249066"/>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Tree>
    <p:extLst>
      <p:ext uri="{BB962C8B-B14F-4D97-AF65-F5344CB8AC3E}">
        <p14:creationId xmlns:p14="http://schemas.microsoft.com/office/powerpoint/2010/main" val="237158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Profile of Responding Schools </a:t>
            </a:r>
            <a:br>
              <a:rPr lang="en-US" dirty="0"/>
            </a:br>
            <a:r>
              <a:rPr lang="en-US" sz="2400" dirty="0"/>
              <a:t>(see p. 3)</a:t>
            </a:r>
          </a:p>
        </p:txBody>
      </p:sp>
      <p:sp>
        <p:nvSpPr>
          <p:cNvPr id="3" name="Content Placeholder 2"/>
          <p:cNvSpPr>
            <a:spLocks noGrp="1"/>
          </p:cNvSpPr>
          <p:nvPr>
            <p:ph sz="half" idx="1"/>
          </p:nvPr>
        </p:nvSpPr>
        <p:spPr>
          <a:xfrm>
            <a:off x="457200" y="1600200"/>
            <a:ext cx="4191000" cy="4525963"/>
          </a:xfrm>
        </p:spPr>
        <p:txBody>
          <a:bodyPr/>
          <a:lstStyle/>
          <a:p>
            <a:r>
              <a:rPr lang="en-US" sz="2000" dirty="0"/>
              <a:t>60 Schools in Cohort</a:t>
            </a:r>
          </a:p>
          <a:p>
            <a:r>
              <a:rPr lang="en-US" sz="2000" dirty="0"/>
              <a:t>CCCU Members</a:t>
            </a:r>
          </a:p>
          <a:p>
            <a:pPr lvl="1"/>
            <a:r>
              <a:rPr lang="en-US" sz="1600" dirty="0"/>
              <a:t>Governing Member 87% (52/60)</a:t>
            </a:r>
          </a:p>
          <a:p>
            <a:pPr lvl="1"/>
            <a:r>
              <a:rPr lang="en-US" sz="1600" dirty="0"/>
              <a:t>Associate Member 10% (6/60)</a:t>
            </a:r>
          </a:p>
          <a:p>
            <a:pPr lvl="1"/>
            <a:r>
              <a:rPr lang="en-US" sz="1600" dirty="0"/>
              <a:t>Collaborative Partner 3% (2/60)</a:t>
            </a:r>
          </a:p>
          <a:p>
            <a:r>
              <a:rPr lang="en-US" sz="2000" dirty="0"/>
              <a:t>NASFAA Members</a:t>
            </a:r>
          </a:p>
          <a:p>
            <a:pPr lvl="1"/>
            <a:r>
              <a:rPr lang="en-US" sz="1600" dirty="0"/>
              <a:t>Yes 95% (57/60)</a:t>
            </a:r>
          </a:p>
          <a:p>
            <a:pPr lvl="1"/>
            <a:r>
              <a:rPr lang="en-US" sz="1600" dirty="0"/>
              <a:t>No 5% (3/60)</a:t>
            </a:r>
          </a:p>
          <a:p>
            <a:r>
              <a:rPr lang="en-US" sz="2000" dirty="0"/>
              <a:t>29 Schools participated in the 5 most recent CCCU Financial Aid surveys (down 8 from last year) </a:t>
            </a:r>
          </a:p>
          <a:p>
            <a:r>
              <a:rPr lang="en-US" sz="2000" dirty="0"/>
              <a:t>9 Schools have participated in all 21 CCCU Fin Aid surveys!</a:t>
            </a:r>
          </a:p>
        </p:txBody>
      </p:sp>
      <p:sp>
        <p:nvSpPr>
          <p:cNvPr id="5" name="Slide Number Placeholder 4"/>
          <p:cNvSpPr>
            <a:spLocks noGrp="1"/>
          </p:cNvSpPr>
          <p:nvPr>
            <p:ph type="sldNum" sz="quarter" idx="11"/>
          </p:nvPr>
        </p:nvSpPr>
        <p:spPr/>
        <p:txBody>
          <a:bodyPr/>
          <a:lstStyle/>
          <a:p>
            <a:pPr>
              <a:defRPr/>
            </a:pPr>
            <a:fld id="{508C04AA-8DE1-48AE-A369-12D30967917A}" type="slidenum">
              <a:rPr lang="en-US" smtClean="0"/>
              <a:pPr>
                <a:defRPr/>
              </a:pPr>
              <a:t>6</a:t>
            </a:fld>
            <a:endParaRPr lang="en-US" dirty="0"/>
          </a:p>
        </p:txBody>
      </p:sp>
      <p:sp>
        <p:nvSpPr>
          <p:cNvPr id="6" name="Date Placeholder 5"/>
          <p:cNvSpPr>
            <a:spLocks noGrp="1"/>
          </p:cNvSpPr>
          <p:nvPr>
            <p:ph type="dt" sz="half" idx="12"/>
          </p:nvPr>
        </p:nvSpPr>
        <p:spPr/>
        <p:txBody>
          <a:bodyPr/>
          <a:lstStyle/>
          <a:p>
            <a:pPr>
              <a:defRPr/>
            </a:pPr>
            <a:r>
              <a:rPr lang="en-US" dirty="0"/>
              <a:t>2019 Bethel Study – 21st Annual Financial Aid Survey of CCCU Institutions – 12.4.2019</a:t>
            </a:r>
          </a:p>
        </p:txBody>
      </p:sp>
      <p:pic>
        <p:nvPicPr>
          <p:cNvPr id="7" name="Picture 91"/>
          <p:cNvPicPr>
            <a:picLocks noChangeAspect="1" noChangeArrowheads="1"/>
          </p:cNvPicPr>
          <p:nvPr/>
        </p:nvPicPr>
        <p:blipFill>
          <a:blip r:embed="rId3" cstate="print"/>
          <a:srcRect/>
          <a:stretch>
            <a:fillRect/>
          </a:stretch>
        </p:blipFill>
        <p:spPr bwMode="auto">
          <a:xfrm>
            <a:off x="4839324" y="1600200"/>
            <a:ext cx="3847475" cy="4267200"/>
          </a:xfrm>
          <a:prstGeom prst="rect">
            <a:avLst/>
          </a:prstGeom>
          <a:noFill/>
          <a:ln w="9525">
            <a:noFill/>
            <a:miter lim="800000"/>
            <a:headEnd/>
            <a:tailEnd/>
          </a:ln>
        </p:spPr>
      </p:pic>
    </p:spTree>
    <p:extLst>
      <p:ext uri="{BB962C8B-B14F-4D97-AF65-F5344CB8AC3E}">
        <p14:creationId xmlns:p14="http://schemas.microsoft.com/office/powerpoint/2010/main" val="40970398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8" name="Rectangle 4"/>
          <p:cNvSpPr>
            <a:spLocks noGrp="1" noChangeArrowheads="1"/>
          </p:cNvSpPr>
          <p:nvPr>
            <p:ph type="title"/>
          </p:nvPr>
        </p:nvSpPr>
        <p:spPr>
          <a:noFill/>
          <a:extLst/>
        </p:spPr>
        <p:txBody>
          <a:bodyPr/>
          <a:lstStyle/>
          <a:p>
            <a:r>
              <a:rPr lang="en-US" sz="4000" dirty="0"/>
              <a:t>Impact of Gift Aid on Employee Tuition Remission (TR) </a:t>
            </a:r>
            <a:r>
              <a:rPr lang="en-US" sz="2000" dirty="0"/>
              <a:t>(see pp. 213-230)</a:t>
            </a:r>
          </a:p>
        </p:txBody>
      </p:sp>
      <p:graphicFrame>
        <p:nvGraphicFramePr>
          <p:cNvPr id="2" name="Object 5"/>
          <p:cNvGraphicFramePr>
            <a:graphicFrameLocks noGrp="1" noChangeAspect="1"/>
          </p:cNvGraphicFramePr>
          <p:nvPr>
            <p:ph idx="1"/>
            <p:extLst>
              <p:ext uri="{D42A27DB-BD31-4B8C-83A1-F6EECF244321}">
                <p14:modId xmlns:p14="http://schemas.microsoft.com/office/powerpoint/2010/main" val="2748201121"/>
              </p:ext>
            </p:extLst>
          </p:nvPr>
        </p:nvGraphicFramePr>
        <p:xfrm>
          <a:off x="508000" y="1855788"/>
          <a:ext cx="8128000" cy="4213225"/>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7"/>
          <p:cNvSpPr>
            <a:spLocks noGrp="1"/>
          </p:cNvSpPr>
          <p:nvPr>
            <p:ph type="dt" sz="half" idx="2"/>
          </p:nvPr>
        </p:nvSpPr>
        <p:spPr>
          <a:xfrm>
            <a:off x="76200" y="6477000"/>
            <a:ext cx="6705600" cy="249066"/>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Tree>
    <p:extLst>
      <p:ext uri="{BB962C8B-B14F-4D97-AF65-F5344CB8AC3E}">
        <p14:creationId xmlns:p14="http://schemas.microsoft.com/office/powerpoint/2010/main" val="14154573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noFill/>
          <a:extLst/>
        </p:spPr>
        <p:txBody>
          <a:bodyPr/>
          <a:lstStyle/>
          <a:p>
            <a:r>
              <a:rPr lang="en-US" sz="4000" dirty="0"/>
              <a:t>Employee Tuition Remission</a:t>
            </a:r>
            <a:br>
              <a:rPr lang="en-US" sz="4000" dirty="0"/>
            </a:br>
            <a:r>
              <a:rPr lang="en-US" sz="4000" dirty="0"/>
              <a:t>Off-campus Programs </a:t>
            </a:r>
            <a:r>
              <a:rPr lang="en-US" sz="1800" dirty="0"/>
              <a:t>(see pp. 210-212)</a:t>
            </a:r>
          </a:p>
        </p:txBody>
      </p:sp>
      <p:sp>
        <p:nvSpPr>
          <p:cNvPr id="488451" name="Rectangle 3"/>
          <p:cNvSpPr>
            <a:spLocks noGrp="1" noChangeArrowheads="1"/>
          </p:cNvSpPr>
          <p:nvPr>
            <p:ph type="body" sz="half" idx="1"/>
          </p:nvPr>
        </p:nvSpPr>
        <p:spPr>
          <a:xfrm>
            <a:off x="457200" y="1951038"/>
            <a:ext cx="4038600" cy="4525962"/>
          </a:xfrm>
        </p:spPr>
        <p:txBody>
          <a:bodyPr/>
          <a:lstStyle/>
          <a:p>
            <a:r>
              <a:rPr lang="en-US" sz="2800" dirty="0"/>
              <a:t>31 of 60 schools (52%) allow students in off-campus programs to utilize Employee Tuition Remission</a:t>
            </a:r>
          </a:p>
          <a:p>
            <a:pPr lvl="1"/>
            <a:r>
              <a:rPr lang="en-US" sz="2400" dirty="0"/>
              <a:t>48% in 2015</a:t>
            </a:r>
          </a:p>
          <a:p>
            <a:pPr lvl="1"/>
            <a:r>
              <a:rPr lang="en-US" sz="2400" dirty="0"/>
              <a:t>43% in 2011</a:t>
            </a:r>
          </a:p>
          <a:p>
            <a:pPr lvl="1"/>
            <a:r>
              <a:rPr lang="en-US" sz="2400" dirty="0"/>
              <a:t>54% in 2007</a:t>
            </a:r>
          </a:p>
        </p:txBody>
      </p:sp>
      <p:pic>
        <p:nvPicPr>
          <p:cNvPr id="488452" name="Picture 4" descr="j015776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830763" y="1828800"/>
            <a:ext cx="3852862" cy="3886200"/>
          </a:xfrm>
        </p:spPr>
      </p:pic>
      <p:sp>
        <p:nvSpPr>
          <p:cNvPr id="6" name="Date Placeholder 7"/>
          <p:cNvSpPr>
            <a:spLocks noGrp="1"/>
          </p:cNvSpPr>
          <p:nvPr>
            <p:ph type="dt" sz="half" idx="2"/>
          </p:nvPr>
        </p:nvSpPr>
        <p:spPr>
          <a:xfrm>
            <a:off x="76200" y="6477000"/>
            <a:ext cx="6705600" cy="249066"/>
          </a:xfrm>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100" b="1" i="1" u="none" strike="noStrike" kern="0" cap="none" spc="0" normalizeH="0" baseline="0" noProof="0" dirty="0">
                <a:ln>
                  <a:noFill/>
                </a:ln>
                <a:solidFill>
                  <a:prstClr val="white"/>
                </a:solidFill>
                <a:effectLst/>
                <a:uLnTx/>
                <a:uFillTx/>
                <a:latin typeface="Arial"/>
                <a:ea typeface="+mn-ea"/>
                <a:cs typeface="+mn-cs"/>
              </a:rPr>
              <a:t>2019 Bethel Study – 21st Annual Financial Aid Survey of CCCU Institutions – 12.4.2019</a:t>
            </a:r>
          </a:p>
        </p:txBody>
      </p:sp>
    </p:spTree>
    <p:extLst>
      <p:ext uri="{BB962C8B-B14F-4D97-AF65-F5344CB8AC3E}">
        <p14:creationId xmlns:p14="http://schemas.microsoft.com/office/powerpoint/2010/main" val="26212998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2" name="Rectangle 4"/>
          <p:cNvSpPr>
            <a:spLocks noGrp="1" noChangeArrowheads="1"/>
          </p:cNvSpPr>
          <p:nvPr>
            <p:ph type="title"/>
          </p:nvPr>
        </p:nvSpPr>
        <p:spPr>
          <a:xfrm>
            <a:off x="1676400" y="274638"/>
            <a:ext cx="7391400" cy="1143000"/>
          </a:xfrm>
          <a:noFill/>
          <a:ln/>
          <a:extLst/>
        </p:spPr>
        <p:txBody>
          <a:bodyPr/>
          <a:lstStyle/>
          <a:p>
            <a:r>
              <a:rPr lang="en-US" sz="2800" dirty="0"/>
              <a:t>Pricing of Full-Term Study Abroad Programs</a:t>
            </a:r>
            <a:br>
              <a:rPr lang="en-US" sz="2800" dirty="0"/>
            </a:br>
            <a:r>
              <a:rPr lang="en-US" sz="2800" dirty="0"/>
              <a:t>Compared with Residential Programs</a:t>
            </a:r>
            <a:r>
              <a:rPr lang="en-US" sz="1200" dirty="0"/>
              <a:t> (see pp. 231-232)</a:t>
            </a:r>
            <a:endParaRPr lang="en-US" sz="2000" dirty="0"/>
          </a:p>
        </p:txBody>
      </p:sp>
      <p:graphicFrame>
        <p:nvGraphicFramePr>
          <p:cNvPr id="529478" name="Group 70"/>
          <p:cNvGraphicFramePr>
            <a:graphicFrameLocks noGrp="1"/>
          </p:cNvGraphicFramePr>
          <p:nvPr>
            <p:ph idx="1"/>
            <p:extLst>
              <p:ext uri="{D42A27DB-BD31-4B8C-83A1-F6EECF244321}">
                <p14:modId xmlns:p14="http://schemas.microsoft.com/office/powerpoint/2010/main" val="1051880472"/>
              </p:ext>
            </p:extLst>
          </p:nvPr>
        </p:nvGraphicFramePr>
        <p:xfrm>
          <a:off x="457200" y="1905000"/>
          <a:ext cx="8001002" cy="3840163"/>
        </p:xfrm>
        <a:graphic>
          <a:graphicData uri="http://schemas.openxmlformats.org/drawingml/2006/table">
            <a:tbl>
              <a:tblPr/>
              <a:tblGrid>
                <a:gridCol w="2896537">
                  <a:extLst>
                    <a:ext uri="{9D8B030D-6E8A-4147-A177-3AD203B41FA5}">
                      <a16:colId xmlns:a16="http://schemas.microsoft.com/office/drawing/2014/main" val="20000"/>
                    </a:ext>
                  </a:extLst>
                </a:gridCol>
                <a:gridCol w="1366291">
                  <a:extLst>
                    <a:ext uri="{9D8B030D-6E8A-4147-A177-3AD203B41FA5}">
                      <a16:colId xmlns:a16="http://schemas.microsoft.com/office/drawing/2014/main" val="20001"/>
                    </a:ext>
                  </a:extLst>
                </a:gridCol>
                <a:gridCol w="1246058">
                  <a:extLst>
                    <a:ext uri="{9D8B030D-6E8A-4147-A177-3AD203B41FA5}">
                      <a16:colId xmlns:a16="http://schemas.microsoft.com/office/drawing/2014/main" val="20002"/>
                    </a:ext>
                  </a:extLst>
                </a:gridCol>
                <a:gridCol w="1246058">
                  <a:extLst>
                    <a:ext uri="{9D8B030D-6E8A-4147-A177-3AD203B41FA5}">
                      <a16:colId xmlns:a16="http://schemas.microsoft.com/office/drawing/2014/main" val="20003"/>
                    </a:ext>
                  </a:extLst>
                </a:gridCol>
                <a:gridCol w="1246058">
                  <a:extLst>
                    <a:ext uri="{9D8B030D-6E8A-4147-A177-3AD203B41FA5}">
                      <a16:colId xmlns:a16="http://schemas.microsoft.com/office/drawing/2014/main" val="319789717"/>
                    </a:ext>
                  </a:extLst>
                </a:gridCol>
              </a:tblGrid>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Average</a:t>
                      </a:r>
                      <a:r>
                        <a:rPr kumimoji="0" lang="en-US" sz="2000" b="0" i="0" u="none" strike="noStrike" cap="none" normalizeH="0" baseline="0" dirty="0">
                          <a:ln>
                            <a:noFill/>
                          </a:ln>
                          <a:solidFill>
                            <a:schemeClr val="tx1"/>
                          </a:solidFill>
                          <a:effectLst/>
                          <a:latin typeface="Arial" charset="0"/>
                        </a:rPr>
                        <a:t> % of full-term study abroad students billed _______ than residential programs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2006-07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(61 schools)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2010-11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(62 schools)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2014-15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(57 schools)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2018-19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(40 schools)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916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sng" strike="noStrike" cap="none" normalizeH="0" baseline="0" dirty="0">
                          <a:ln>
                            <a:noFill/>
                          </a:ln>
                          <a:solidFill>
                            <a:schemeClr val="tx1"/>
                          </a:solidFill>
                          <a:effectLst/>
                          <a:latin typeface="Arial" charset="0"/>
                        </a:rPr>
                        <a:t>Less</a:t>
                      </a:r>
                      <a:endParaRPr kumimoji="0" lang="en-US" sz="20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sng" strike="noStrike" cap="none" normalizeH="0" baseline="0" dirty="0">
                          <a:ln>
                            <a:noFill/>
                          </a:ln>
                          <a:solidFill>
                            <a:schemeClr val="tx1"/>
                          </a:solidFill>
                          <a:effectLst/>
                          <a:latin typeface="Arial" charset="0"/>
                        </a:rPr>
                        <a:t>Similar</a:t>
                      </a:r>
                      <a:endParaRPr kumimoji="0" lang="en-US" sz="20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62%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53%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58%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976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sng" strike="noStrike" cap="none" normalizeH="0" baseline="0" dirty="0">
                          <a:ln>
                            <a:noFill/>
                          </a:ln>
                          <a:solidFill>
                            <a:schemeClr val="tx1"/>
                          </a:solidFill>
                          <a:effectLst/>
                          <a:latin typeface="Arial" charset="0"/>
                        </a:rPr>
                        <a:t>More</a:t>
                      </a:r>
                      <a:endParaRPr kumimoji="0" lang="en-US" sz="20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31%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529477" name="Picture 69" descr="MCj020284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845276" cy="152400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7"/>
          <p:cNvSpPr>
            <a:spLocks noGrp="1"/>
          </p:cNvSpPr>
          <p:nvPr>
            <p:ph type="dt" sz="half" idx="2"/>
          </p:nvPr>
        </p:nvSpPr>
        <p:spPr>
          <a:xfrm>
            <a:off x="76200" y="6477000"/>
            <a:ext cx="6705600" cy="249066"/>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Tree>
    <p:extLst>
      <p:ext uri="{BB962C8B-B14F-4D97-AF65-F5344CB8AC3E}">
        <p14:creationId xmlns:p14="http://schemas.microsoft.com/office/powerpoint/2010/main" val="15575656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z="4000" dirty="0"/>
              <a:t>Aid for Students Studying Abroad </a:t>
            </a:r>
            <a:br>
              <a:rPr lang="en-US" sz="4000" dirty="0"/>
            </a:br>
            <a:r>
              <a:rPr lang="en-US" sz="2000" dirty="0"/>
              <a:t>(see pp. 233-235)</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550334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FADBEC-7A62-4AE8-993A-250B47762FB0}"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7" name="Date Placeholder 7"/>
          <p:cNvSpPr>
            <a:spLocks noGrp="1"/>
          </p:cNvSpPr>
          <p:nvPr>
            <p:ph type="dt" sz="half" idx="2"/>
          </p:nvPr>
        </p:nvSpPr>
        <p:spPr>
          <a:xfrm>
            <a:off x="76200" y="6477000"/>
            <a:ext cx="6705600" cy="249066"/>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Tree>
    <p:extLst>
      <p:ext uri="{BB962C8B-B14F-4D97-AF65-F5344CB8AC3E}">
        <p14:creationId xmlns:p14="http://schemas.microsoft.com/office/powerpoint/2010/main" val="10956431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noFill/>
          <a:extLst/>
        </p:spPr>
        <p:txBody>
          <a:bodyPr/>
          <a:lstStyle/>
          <a:p>
            <a:r>
              <a:rPr lang="en-US" dirty="0"/>
              <a:t>Off-Campus Studies: # terms </a:t>
            </a:r>
            <a:br>
              <a:rPr lang="en-US" dirty="0"/>
            </a:br>
            <a:r>
              <a:rPr lang="en-US" sz="2000" dirty="0"/>
              <a:t>(see pp. 236-238)</a:t>
            </a:r>
          </a:p>
        </p:txBody>
      </p:sp>
      <p:sp>
        <p:nvSpPr>
          <p:cNvPr id="3" name="Text Placeholder 2"/>
          <p:cNvSpPr>
            <a:spLocks noGrp="1"/>
          </p:cNvSpPr>
          <p:nvPr>
            <p:ph type="body" sz="half" idx="1"/>
          </p:nvPr>
        </p:nvSpPr>
        <p:spPr>
          <a:xfrm>
            <a:off x="476693" y="1704679"/>
            <a:ext cx="8077200" cy="761999"/>
          </a:xfrm>
        </p:spPr>
        <p:txBody>
          <a:bodyPr/>
          <a:lstStyle/>
          <a:p>
            <a:pPr>
              <a:lnSpc>
                <a:spcPct val="80000"/>
              </a:lnSpc>
            </a:pPr>
            <a:r>
              <a:rPr lang="en-US" sz="2400" dirty="0"/>
              <a:t>For how many terms will you provide institutional funds to students participating in study-abroad programs? </a:t>
            </a:r>
          </a:p>
          <a:p>
            <a:pPr lvl="1">
              <a:lnSpc>
                <a:spcPct val="80000"/>
              </a:lnSpc>
            </a:pPr>
            <a:endParaRPr lang="en-US" sz="2400" dirty="0"/>
          </a:p>
          <a:p>
            <a:pPr marL="0" indent="0">
              <a:buNone/>
            </a:pPr>
            <a:endParaRPr lang="en-US" dirty="0"/>
          </a:p>
        </p:txBody>
      </p:sp>
      <p:graphicFrame>
        <p:nvGraphicFramePr>
          <p:cNvPr id="7" name="Content Placeholder 9"/>
          <p:cNvGraphicFramePr>
            <a:graphicFrameLocks noGrp="1"/>
          </p:cNvGraphicFramePr>
          <p:nvPr>
            <p:ph sz="half" idx="2"/>
            <p:extLst>
              <p:ext uri="{D42A27DB-BD31-4B8C-83A1-F6EECF244321}">
                <p14:modId xmlns:p14="http://schemas.microsoft.com/office/powerpoint/2010/main" val="1929252421"/>
              </p:ext>
            </p:extLst>
          </p:nvPr>
        </p:nvGraphicFramePr>
        <p:xfrm>
          <a:off x="476693" y="2649379"/>
          <a:ext cx="8077200" cy="2595880"/>
        </p:xfrm>
        <a:graphic>
          <a:graphicData uri="http://schemas.openxmlformats.org/drawingml/2006/table">
            <a:tbl>
              <a:tblPr firstRow="1" bandRow="1">
                <a:tableStyleId>{5C22544A-7EE6-4342-B048-85BDC9FD1C3A}</a:tableStyleId>
              </a:tblPr>
              <a:tblGrid>
                <a:gridCol w="2524836">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22035">
                  <a:extLst>
                    <a:ext uri="{9D8B030D-6E8A-4147-A177-3AD203B41FA5}">
                      <a16:colId xmlns:a16="http://schemas.microsoft.com/office/drawing/2014/main" val="20003"/>
                    </a:ext>
                  </a:extLst>
                </a:gridCol>
                <a:gridCol w="1563329">
                  <a:extLst>
                    <a:ext uri="{9D8B030D-6E8A-4147-A177-3AD203B41FA5}">
                      <a16:colId xmlns:a16="http://schemas.microsoft.com/office/drawing/2014/main" val="695773762"/>
                    </a:ext>
                  </a:extLst>
                </a:gridCol>
              </a:tblGrid>
              <a:tr h="370840">
                <a:tc>
                  <a:txBody>
                    <a:bodyPr/>
                    <a:lstStyle/>
                    <a:p>
                      <a:r>
                        <a:rPr lang="en-US" dirty="0"/>
                        <a:t>Survey</a:t>
                      </a:r>
                    </a:p>
                  </a:txBody>
                  <a:tcPr marL="91368" marR="91368"/>
                </a:tc>
                <a:tc>
                  <a:txBody>
                    <a:bodyPr/>
                    <a:lstStyle/>
                    <a:p>
                      <a:pPr algn="r"/>
                      <a:r>
                        <a:rPr lang="en-US" dirty="0"/>
                        <a:t>Dec ‘07</a:t>
                      </a:r>
                    </a:p>
                  </a:txBody>
                  <a:tcPr marL="91368" marR="91368"/>
                </a:tc>
                <a:tc>
                  <a:txBody>
                    <a:bodyPr/>
                    <a:lstStyle/>
                    <a:p>
                      <a:pPr algn="r"/>
                      <a:r>
                        <a:rPr lang="en-US" dirty="0"/>
                        <a:t>Nov</a:t>
                      </a:r>
                      <a:r>
                        <a:rPr lang="en-US" baseline="0" dirty="0"/>
                        <a:t> ’11</a:t>
                      </a:r>
                      <a:endParaRPr lang="en-US" dirty="0"/>
                    </a:p>
                  </a:txBody>
                  <a:tcPr marL="91368" marR="91368"/>
                </a:tc>
                <a:tc>
                  <a:txBody>
                    <a:bodyPr/>
                    <a:lstStyle/>
                    <a:p>
                      <a:pPr algn="r"/>
                      <a:r>
                        <a:rPr lang="en-US" dirty="0"/>
                        <a:t>Nov ’15 </a:t>
                      </a:r>
                    </a:p>
                  </a:txBody>
                  <a:tcPr marL="91368" marR="91368"/>
                </a:tc>
                <a:tc>
                  <a:txBody>
                    <a:bodyPr/>
                    <a:lstStyle/>
                    <a:p>
                      <a:pPr algn="r"/>
                      <a:r>
                        <a:rPr lang="en-US" dirty="0"/>
                        <a:t>Nov ‘19</a:t>
                      </a:r>
                    </a:p>
                  </a:txBody>
                  <a:tcPr marL="91368" marR="91368"/>
                </a:tc>
                <a:extLst>
                  <a:ext uri="{0D108BD9-81ED-4DB2-BD59-A6C34878D82A}">
                    <a16:rowId xmlns:a16="http://schemas.microsoft.com/office/drawing/2014/main" val="10000"/>
                  </a:ext>
                </a:extLst>
              </a:tr>
              <a:tr h="370840">
                <a:tc>
                  <a:txBody>
                    <a:bodyPr/>
                    <a:lstStyle/>
                    <a:p>
                      <a:r>
                        <a:rPr lang="en-US" dirty="0"/>
                        <a:t># Schools</a:t>
                      </a:r>
                    </a:p>
                  </a:txBody>
                  <a:tcPr marL="91368" marR="91368"/>
                </a:tc>
                <a:tc>
                  <a:txBody>
                    <a:bodyPr/>
                    <a:lstStyle/>
                    <a:p>
                      <a:pPr algn="r"/>
                      <a:r>
                        <a:rPr lang="en-US" sz="1600" dirty="0"/>
                        <a:t>61</a:t>
                      </a:r>
                    </a:p>
                  </a:txBody>
                  <a:tcPr marL="91368" marR="91368"/>
                </a:tc>
                <a:tc>
                  <a:txBody>
                    <a:bodyPr/>
                    <a:lstStyle/>
                    <a:p>
                      <a:pPr algn="r"/>
                      <a:r>
                        <a:rPr lang="en-US" sz="1600" dirty="0"/>
                        <a:t>70</a:t>
                      </a:r>
                    </a:p>
                  </a:txBody>
                  <a:tcPr marL="91368" marR="91368"/>
                </a:tc>
                <a:tc>
                  <a:txBody>
                    <a:bodyPr/>
                    <a:lstStyle/>
                    <a:p>
                      <a:pPr algn="r"/>
                      <a:r>
                        <a:rPr lang="en-US" sz="1600" dirty="0"/>
                        <a:t>69</a:t>
                      </a:r>
                    </a:p>
                  </a:txBody>
                  <a:tcPr marL="91368" marR="91368"/>
                </a:tc>
                <a:tc>
                  <a:txBody>
                    <a:bodyPr/>
                    <a:lstStyle/>
                    <a:p>
                      <a:pPr algn="r"/>
                      <a:r>
                        <a:rPr lang="en-US" sz="1600" dirty="0"/>
                        <a:t>54</a:t>
                      </a:r>
                    </a:p>
                  </a:txBody>
                  <a:tcPr marL="91368" marR="91368"/>
                </a:tc>
                <a:extLst>
                  <a:ext uri="{0D108BD9-81ED-4DB2-BD59-A6C34878D82A}">
                    <a16:rowId xmlns:a16="http://schemas.microsoft.com/office/drawing/2014/main" val="2994157742"/>
                  </a:ext>
                </a:extLst>
              </a:tr>
              <a:tr h="370840">
                <a:tc>
                  <a:txBody>
                    <a:bodyPr/>
                    <a:lstStyle/>
                    <a:p>
                      <a:r>
                        <a:rPr lang="en-US" dirty="0"/>
                        <a:t>0 terms</a:t>
                      </a:r>
                    </a:p>
                  </a:txBody>
                  <a:tcPr marL="91368" marR="91368"/>
                </a:tc>
                <a:tc>
                  <a:txBody>
                    <a:bodyPr/>
                    <a:lstStyle/>
                    <a:p>
                      <a:pPr algn="r"/>
                      <a:r>
                        <a:rPr lang="en-US" sz="1600" dirty="0"/>
                        <a:t>10 = 16%</a:t>
                      </a:r>
                    </a:p>
                  </a:txBody>
                  <a:tcPr marL="91368" marR="91368"/>
                </a:tc>
                <a:tc>
                  <a:txBody>
                    <a:bodyPr/>
                    <a:lstStyle/>
                    <a:p>
                      <a:pPr algn="r"/>
                      <a:r>
                        <a:rPr lang="en-US" sz="1600" dirty="0"/>
                        <a:t>17 = 24%</a:t>
                      </a:r>
                    </a:p>
                  </a:txBody>
                  <a:tcPr marL="91368" marR="91368"/>
                </a:tc>
                <a:tc>
                  <a:txBody>
                    <a:bodyPr/>
                    <a:lstStyle/>
                    <a:p>
                      <a:pPr algn="r"/>
                      <a:r>
                        <a:rPr lang="en-US" sz="1600" dirty="0"/>
                        <a:t>12 = 17%</a:t>
                      </a:r>
                    </a:p>
                  </a:txBody>
                  <a:tcPr marL="91368" marR="91368"/>
                </a:tc>
                <a:tc>
                  <a:txBody>
                    <a:bodyPr/>
                    <a:lstStyle/>
                    <a:p>
                      <a:pPr algn="r"/>
                      <a:r>
                        <a:rPr lang="en-US" sz="1600" dirty="0"/>
                        <a:t>11 = 20%</a:t>
                      </a:r>
                    </a:p>
                  </a:txBody>
                  <a:tcPr marL="91368" marR="91368"/>
                </a:tc>
                <a:extLst>
                  <a:ext uri="{0D108BD9-81ED-4DB2-BD59-A6C34878D82A}">
                    <a16:rowId xmlns:a16="http://schemas.microsoft.com/office/drawing/2014/main" val="10001"/>
                  </a:ext>
                </a:extLst>
              </a:tr>
              <a:tr h="370840">
                <a:tc>
                  <a:txBody>
                    <a:bodyPr/>
                    <a:lstStyle/>
                    <a:p>
                      <a:r>
                        <a:rPr lang="en-US" dirty="0"/>
                        <a:t>1 term</a:t>
                      </a:r>
                    </a:p>
                  </a:txBody>
                  <a:tcPr marL="91368" marR="91368"/>
                </a:tc>
                <a:tc>
                  <a:txBody>
                    <a:bodyPr/>
                    <a:lstStyle/>
                    <a:p>
                      <a:pPr algn="r"/>
                      <a:r>
                        <a:rPr lang="en-US" sz="1600" dirty="0"/>
                        <a:t>28 = 46%</a:t>
                      </a:r>
                    </a:p>
                  </a:txBody>
                  <a:tcPr marL="91368" marR="91368"/>
                </a:tc>
                <a:tc>
                  <a:txBody>
                    <a:bodyPr/>
                    <a:lstStyle/>
                    <a:p>
                      <a:pPr algn="r"/>
                      <a:r>
                        <a:rPr lang="en-US" sz="1600" dirty="0"/>
                        <a:t>32 = 46%</a:t>
                      </a:r>
                    </a:p>
                  </a:txBody>
                  <a:tcPr marL="91368" marR="91368"/>
                </a:tc>
                <a:tc>
                  <a:txBody>
                    <a:bodyPr/>
                    <a:lstStyle/>
                    <a:p>
                      <a:pPr algn="r"/>
                      <a:r>
                        <a:rPr lang="en-US" sz="1600" dirty="0"/>
                        <a:t>30 = 44%</a:t>
                      </a:r>
                    </a:p>
                  </a:txBody>
                  <a:tcPr marL="91368" marR="91368"/>
                </a:tc>
                <a:tc>
                  <a:txBody>
                    <a:bodyPr/>
                    <a:lstStyle/>
                    <a:p>
                      <a:pPr algn="r"/>
                      <a:r>
                        <a:rPr lang="en-US" sz="1600" dirty="0"/>
                        <a:t>26 = 48%</a:t>
                      </a:r>
                    </a:p>
                  </a:txBody>
                  <a:tcPr marL="91368" marR="91368"/>
                </a:tc>
                <a:extLst>
                  <a:ext uri="{0D108BD9-81ED-4DB2-BD59-A6C34878D82A}">
                    <a16:rowId xmlns:a16="http://schemas.microsoft.com/office/drawing/2014/main" val="10002"/>
                  </a:ext>
                </a:extLst>
              </a:tr>
              <a:tr h="370840">
                <a:tc>
                  <a:txBody>
                    <a:bodyPr/>
                    <a:lstStyle/>
                    <a:p>
                      <a:r>
                        <a:rPr lang="en-US" dirty="0"/>
                        <a:t>2 terms</a:t>
                      </a:r>
                    </a:p>
                  </a:txBody>
                  <a:tcPr marL="91368" marR="91368"/>
                </a:tc>
                <a:tc>
                  <a:txBody>
                    <a:bodyPr/>
                    <a:lstStyle/>
                    <a:p>
                      <a:pPr algn="r"/>
                      <a:r>
                        <a:rPr lang="en-US" sz="1600" dirty="0"/>
                        <a:t>7 = 12%</a:t>
                      </a:r>
                    </a:p>
                  </a:txBody>
                  <a:tcPr marL="91368" marR="9136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8 = 11%</a:t>
                      </a:r>
                    </a:p>
                  </a:txBody>
                  <a:tcPr marL="91368" marR="9136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10 = 15%</a:t>
                      </a:r>
                    </a:p>
                  </a:txBody>
                  <a:tcPr marL="91368" marR="9136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5 =   9%</a:t>
                      </a:r>
                    </a:p>
                  </a:txBody>
                  <a:tcPr marL="91368" marR="91368"/>
                </a:tc>
                <a:extLst>
                  <a:ext uri="{0D108BD9-81ED-4DB2-BD59-A6C34878D82A}">
                    <a16:rowId xmlns:a16="http://schemas.microsoft.com/office/drawing/2014/main" val="10003"/>
                  </a:ext>
                </a:extLst>
              </a:tr>
              <a:tr h="370840">
                <a:tc>
                  <a:txBody>
                    <a:bodyPr/>
                    <a:lstStyle/>
                    <a:p>
                      <a:r>
                        <a:rPr lang="en-US" dirty="0"/>
                        <a:t>3 or</a:t>
                      </a:r>
                      <a:r>
                        <a:rPr lang="en-US" baseline="0" dirty="0"/>
                        <a:t> 4 terms</a:t>
                      </a:r>
                      <a:endParaRPr lang="en-US" dirty="0"/>
                    </a:p>
                  </a:txBody>
                  <a:tcPr marL="91368" marR="9136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2  =   3%</a:t>
                      </a:r>
                    </a:p>
                  </a:txBody>
                  <a:tcPr marL="91368" marR="9136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1 =   1%</a:t>
                      </a:r>
                    </a:p>
                  </a:txBody>
                  <a:tcPr marL="91368" marR="9136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1 =   1%</a:t>
                      </a:r>
                    </a:p>
                  </a:txBody>
                  <a:tcPr marL="91368" marR="9136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1 =   2%</a:t>
                      </a:r>
                    </a:p>
                  </a:txBody>
                  <a:tcPr marL="91368" marR="91368"/>
                </a:tc>
                <a:extLst>
                  <a:ext uri="{0D108BD9-81ED-4DB2-BD59-A6C34878D82A}">
                    <a16:rowId xmlns:a16="http://schemas.microsoft.com/office/drawing/2014/main" val="10004"/>
                  </a:ext>
                </a:extLst>
              </a:tr>
              <a:tr h="370840">
                <a:tc>
                  <a:txBody>
                    <a:bodyPr/>
                    <a:lstStyle/>
                    <a:p>
                      <a:r>
                        <a:rPr lang="en-US" u="none" dirty="0"/>
                        <a:t>8+ terms or No limit</a:t>
                      </a:r>
                    </a:p>
                  </a:txBody>
                  <a:tcPr marL="91368" marR="91368"/>
                </a:tc>
                <a:tc>
                  <a:txBody>
                    <a:bodyPr/>
                    <a:lstStyle/>
                    <a:p>
                      <a:pPr algn="r"/>
                      <a:r>
                        <a:rPr lang="en-US" sz="1600" u="none" dirty="0"/>
                        <a:t>14 = 23%</a:t>
                      </a:r>
                    </a:p>
                  </a:txBody>
                  <a:tcPr marL="91368" marR="9136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12 = 17%</a:t>
                      </a:r>
                    </a:p>
                  </a:txBody>
                  <a:tcPr marL="91368" marR="9136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16 = 23%</a:t>
                      </a:r>
                    </a:p>
                  </a:txBody>
                  <a:tcPr marL="91368" marR="9136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11 = 21%</a:t>
                      </a:r>
                    </a:p>
                  </a:txBody>
                  <a:tcPr marL="91368" marR="91368"/>
                </a:tc>
                <a:extLst>
                  <a:ext uri="{0D108BD9-81ED-4DB2-BD59-A6C34878D82A}">
                    <a16:rowId xmlns:a16="http://schemas.microsoft.com/office/drawing/2014/main" val="10005"/>
                  </a:ext>
                </a:extLst>
              </a:tr>
            </a:tbl>
          </a:graphicData>
        </a:graphic>
      </p:graphicFrame>
      <p:sp>
        <p:nvSpPr>
          <p:cNvPr id="8" name="Text Placeholder 2"/>
          <p:cNvSpPr txBox="1">
            <a:spLocks/>
          </p:cNvSpPr>
          <p:nvPr/>
        </p:nvSpPr>
        <p:spPr bwMode="auto">
          <a:xfrm>
            <a:off x="609600" y="4996359"/>
            <a:ext cx="8077200" cy="1219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 name="Date Placeholder 7"/>
          <p:cNvSpPr>
            <a:spLocks noGrp="1"/>
          </p:cNvSpPr>
          <p:nvPr>
            <p:ph type="dt" sz="half" idx="2"/>
          </p:nvPr>
        </p:nvSpPr>
        <p:spPr>
          <a:xfrm>
            <a:off x="76200" y="6477000"/>
            <a:ext cx="6705600" cy="249066"/>
          </a:xfrm>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100" b="1" i="1" u="none" strike="noStrike" kern="0" cap="none" spc="0" normalizeH="0" baseline="0" noProof="0" dirty="0">
                <a:ln>
                  <a:noFill/>
                </a:ln>
                <a:solidFill>
                  <a:prstClr val="white"/>
                </a:solidFill>
                <a:effectLst/>
                <a:uLnTx/>
                <a:uFillTx/>
                <a:latin typeface="Arial"/>
                <a:ea typeface="+mn-ea"/>
                <a:cs typeface="+mn-cs"/>
              </a:rPr>
              <a:t>2019 Bethel Study – 21st Annual Financial Aid Survey of CCCU Institutions – 12.4.2019</a:t>
            </a:r>
          </a:p>
        </p:txBody>
      </p:sp>
    </p:spTree>
    <p:extLst>
      <p:ext uri="{BB962C8B-B14F-4D97-AF65-F5344CB8AC3E}">
        <p14:creationId xmlns:p14="http://schemas.microsoft.com/office/powerpoint/2010/main" val="29593210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228600" y="274638"/>
            <a:ext cx="8686800" cy="1143000"/>
          </a:xfrm>
          <a:noFill/>
        </p:spPr>
        <p:txBody>
          <a:bodyPr/>
          <a:lstStyle/>
          <a:p>
            <a:r>
              <a:rPr lang="en-US" sz="2800" dirty="0"/>
              <a:t>Documents required to complete a  Financial Aid File:  Applying for </a:t>
            </a:r>
            <a:r>
              <a:rPr lang="en-US" sz="2800" u="sng" dirty="0"/>
              <a:t>Need-Based</a:t>
            </a:r>
            <a:r>
              <a:rPr lang="en-US" sz="2800" dirty="0"/>
              <a:t> Aid, Not Selected for Verification </a:t>
            </a:r>
            <a:r>
              <a:rPr lang="en-US" sz="2000" dirty="0"/>
              <a:t>(see pp.239-241)</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5374849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7"/>
          <p:cNvSpPr>
            <a:spLocks noGrp="1"/>
          </p:cNvSpPr>
          <p:nvPr>
            <p:ph type="dt" sz="half" idx="2"/>
          </p:nvPr>
        </p:nvSpPr>
        <p:spPr>
          <a:xfrm>
            <a:off x="76200" y="6477000"/>
            <a:ext cx="6705600" cy="249066"/>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Tree>
    <p:extLst>
      <p:ext uri="{BB962C8B-B14F-4D97-AF65-F5344CB8AC3E}">
        <p14:creationId xmlns:p14="http://schemas.microsoft.com/office/powerpoint/2010/main" val="27239694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228600" y="274638"/>
            <a:ext cx="8686800" cy="1143000"/>
          </a:xfrm>
          <a:noFill/>
        </p:spPr>
        <p:txBody>
          <a:bodyPr/>
          <a:lstStyle/>
          <a:p>
            <a:r>
              <a:rPr lang="en-US" sz="2800" dirty="0"/>
              <a:t>Documents required to complete a  Financial Aid File:  Applying for </a:t>
            </a:r>
            <a:r>
              <a:rPr lang="en-US" sz="2800" u="sng" dirty="0"/>
              <a:t>Non-Need-Based</a:t>
            </a:r>
            <a:r>
              <a:rPr lang="en-US" sz="2800" dirty="0"/>
              <a:t> Aid </a:t>
            </a:r>
            <a:r>
              <a:rPr lang="en-US" sz="2000" dirty="0"/>
              <a:t>(see pp. 239-247)</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5533306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7"/>
          <p:cNvSpPr>
            <a:spLocks noGrp="1"/>
          </p:cNvSpPr>
          <p:nvPr>
            <p:ph type="dt" sz="half" idx="2"/>
          </p:nvPr>
        </p:nvSpPr>
        <p:spPr>
          <a:xfrm>
            <a:off x="76200" y="6477000"/>
            <a:ext cx="6705600" cy="249066"/>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Tree>
    <p:extLst>
      <p:ext uri="{BB962C8B-B14F-4D97-AF65-F5344CB8AC3E}">
        <p14:creationId xmlns:p14="http://schemas.microsoft.com/office/powerpoint/2010/main" val="644703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274638"/>
            <a:ext cx="8763000" cy="2087562"/>
          </a:xfrm>
          <a:noFill/>
        </p:spPr>
        <p:txBody>
          <a:bodyPr/>
          <a:lstStyle/>
          <a:p>
            <a:pPr eaLnBrk="1" hangingPunct="1"/>
            <a:r>
              <a:rPr lang="en-US" dirty="0"/>
              <a:t>Affordability Indicators for Traditional Undergraduate Programs: Student’s Perspective</a:t>
            </a:r>
          </a:p>
        </p:txBody>
      </p:sp>
      <p:sp>
        <p:nvSpPr>
          <p:cNvPr id="27651" name="Rectangle 3"/>
          <p:cNvSpPr>
            <a:spLocks noGrp="1" noChangeArrowheads="1"/>
          </p:cNvSpPr>
          <p:nvPr>
            <p:ph idx="1"/>
          </p:nvPr>
        </p:nvSpPr>
        <p:spPr>
          <a:xfrm>
            <a:off x="450954" y="2514601"/>
            <a:ext cx="8229600" cy="3429000"/>
          </a:xfrm>
        </p:spPr>
        <p:txBody>
          <a:bodyPr/>
          <a:lstStyle/>
          <a:p>
            <a:pPr eaLnBrk="1" hangingPunct="1">
              <a:buFontTx/>
              <a:buNone/>
            </a:pPr>
            <a:endParaRPr lang="en-US" sz="2400" b="1" dirty="0"/>
          </a:p>
          <a:p>
            <a:pPr lvl="1" eaLnBrk="1" hangingPunct="1"/>
            <a:r>
              <a:rPr lang="en-US" dirty="0"/>
              <a:t>Cost of Attendance Budgets</a:t>
            </a:r>
          </a:p>
          <a:p>
            <a:pPr lvl="1" eaLnBrk="1" hangingPunct="1"/>
            <a:r>
              <a:rPr lang="en-US" dirty="0"/>
              <a:t>Financial Aid       	</a:t>
            </a:r>
          </a:p>
          <a:p>
            <a:pPr lvl="1" eaLnBrk="1" hangingPunct="1"/>
            <a:r>
              <a:rPr lang="en-US" dirty="0"/>
              <a:t>Student Debt</a:t>
            </a:r>
          </a:p>
          <a:p>
            <a:pPr lvl="1" eaLnBrk="1" hangingPunct="1"/>
            <a:r>
              <a:rPr lang="en-US" dirty="0"/>
              <a:t>Net Price / Family Ability to Pay</a:t>
            </a:r>
          </a:p>
          <a:p>
            <a:pPr lvl="1" eaLnBrk="1" hangingPunct="1"/>
            <a:endParaRPr lang="en-US" sz="2000" dirty="0"/>
          </a:p>
        </p:txBody>
      </p:sp>
      <p:sp>
        <p:nvSpPr>
          <p:cNvPr id="27652" name="Date Placeholder 9"/>
          <p:cNvSpPr>
            <a:spLocks noGrp="1"/>
          </p:cNvSpPr>
          <p:nvPr>
            <p:ph type="dt" sz="quarter" idx="2"/>
          </p:nvPr>
        </p:nvSpPr>
        <p:spPr>
          <a:xfrm>
            <a:off x="0" y="6534150"/>
            <a:ext cx="8077200" cy="32385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Tree>
    <p:extLst>
      <p:ext uri="{BB962C8B-B14F-4D97-AF65-F5344CB8AC3E}">
        <p14:creationId xmlns:p14="http://schemas.microsoft.com/office/powerpoint/2010/main" val="13377319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274638"/>
            <a:ext cx="8686800" cy="1143000"/>
          </a:xfrm>
          <a:noFill/>
        </p:spPr>
        <p:txBody>
          <a:bodyPr/>
          <a:lstStyle/>
          <a:p>
            <a:pPr eaLnBrk="1" hangingPunct="1"/>
            <a:r>
              <a:rPr lang="en-US" sz="3200" dirty="0"/>
              <a:t>2019-20 On-campus Budgets (COA for students in Traditional Undergrad Programs) </a:t>
            </a:r>
            <a:r>
              <a:rPr lang="en-US" sz="1600" dirty="0"/>
              <a:t>(see p. 20ff.)</a:t>
            </a:r>
          </a:p>
        </p:txBody>
      </p:sp>
      <p:sp>
        <p:nvSpPr>
          <p:cNvPr id="29699" name="Rectangle 3"/>
          <p:cNvSpPr>
            <a:spLocks noGrp="1" noChangeArrowheads="1"/>
          </p:cNvSpPr>
          <p:nvPr>
            <p:ph type="body" sz="half" idx="1"/>
          </p:nvPr>
        </p:nvSpPr>
        <p:spPr>
          <a:xfrm>
            <a:off x="457200" y="1600200"/>
            <a:ext cx="4648200" cy="4267199"/>
          </a:xfrm>
        </p:spPr>
        <p:txBody>
          <a:bodyPr/>
          <a:lstStyle/>
          <a:p>
            <a:pPr eaLnBrk="1" hangingPunct="1"/>
            <a:r>
              <a:rPr lang="en-US" sz="2400" dirty="0"/>
              <a:t>Average on-campus student budget is $44,125</a:t>
            </a:r>
          </a:p>
          <a:p>
            <a:pPr lvl="1" eaLnBrk="1" hangingPunct="1"/>
            <a:r>
              <a:rPr lang="en-US" sz="2000" dirty="0"/>
              <a:t>Lincoln Christian $27,505</a:t>
            </a:r>
          </a:p>
          <a:p>
            <a:pPr lvl="1" eaLnBrk="1" hangingPunct="1"/>
            <a:r>
              <a:rPr lang="en-US" sz="2000" dirty="0"/>
              <a:t>Westmont  $64,240 </a:t>
            </a:r>
          </a:p>
          <a:p>
            <a:pPr eaLnBrk="1" hangingPunct="1"/>
            <a:endParaRPr lang="en-US" sz="2400" dirty="0"/>
          </a:p>
          <a:p>
            <a:pPr eaLnBrk="1" hangingPunct="1"/>
            <a:r>
              <a:rPr lang="en-US" sz="2400" dirty="0"/>
              <a:t>This is an increase of 2.9% from 2018-19 (compared with a 5.6%* increase from 2017-18 to 2018-19).  </a:t>
            </a:r>
          </a:p>
          <a:p>
            <a:pPr lvl="1" eaLnBrk="1" hangingPunct="1"/>
            <a:r>
              <a:rPr lang="en-US" sz="1600" dirty="0"/>
              <a:t>*Up 4.4% without Pepperdine.</a:t>
            </a:r>
          </a:p>
          <a:p>
            <a:pPr eaLnBrk="1" hangingPunct="1"/>
            <a:endParaRPr lang="en-US" sz="2000" dirty="0"/>
          </a:p>
        </p:txBody>
      </p:sp>
      <p:pic>
        <p:nvPicPr>
          <p:cNvPr id="29700" name="Picture 5" descr="MCj03635100000[1]"/>
          <p:cNvPicPr>
            <a:picLocks noGrp="1" noChangeAspect="1" noChangeArrowheads="1"/>
          </p:cNvPicPr>
          <p:nvPr>
            <p:ph sz="half" idx="2"/>
          </p:nvPr>
        </p:nvPicPr>
        <p:blipFill>
          <a:blip r:embed="rId3" cstate="print"/>
          <a:srcRect/>
          <a:stretch>
            <a:fillRect/>
          </a:stretch>
        </p:blipFill>
        <p:spPr>
          <a:xfrm>
            <a:off x="5387975" y="1981200"/>
            <a:ext cx="3275013" cy="3962400"/>
          </a:xfrm>
        </p:spPr>
      </p:pic>
      <p:sp>
        <p:nvSpPr>
          <p:cNvPr id="29702" name="Date Placeholder 6"/>
          <p:cNvSpPr>
            <a:spLocks noGrp="1"/>
          </p:cNvSpPr>
          <p:nvPr>
            <p:ph type="dt" sz="quarter" idx="12"/>
          </p:nvPr>
        </p:nvSpPr>
        <p:spPr>
          <a:xfrm>
            <a:off x="381000" y="6534150"/>
            <a:ext cx="8001000" cy="32385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6" name="TextBox 5"/>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spTree>
    <p:extLst>
      <p:ext uri="{BB962C8B-B14F-4D97-AF65-F5344CB8AC3E}">
        <p14:creationId xmlns:p14="http://schemas.microsoft.com/office/powerpoint/2010/main" val="36257539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4" name="TextBox 3"/>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5" name="Chart 4">
            <a:extLst>
              <a:ext uri="{FF2B5EF4-FFF2-40B4-BE49-F238E27FC236}">
                <a16:creationId xmlns:a16="http://schemas.microsoft.com/office/drawing/2014/main" id="{00000000-0008-0000-3B00-000002000000}"/>
              </a:ext>
            </a:extLst>
          </p:cNvPr>
          <p:cNvGraphicFramePr>
            <a:graphicFrameLocks noGrp="1"/>
          </p:cNvGraphicFramePr>
          <p:nvPr>
            <p:extLst/>
          </p:nvPr>
        </p:nvGraphicFramePr>
        <p:xfrm>
          <a:off x="0" y="277142"/>
          <a:ext cx="9144000" cy="5818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162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z="4000" dirty="0"/>
              <a:t>9 Schools </a:t>
            </a:r>
            <a:br>
              <a:rPr lang="en-US" sz="4000" dirty="0"/>
            </a:br>
            <a:r>
              <a:rPr lang="en-US" sz="4000" dirty="0"/>
              <a:t>Participated in all 21 studies</a:t>
            </a:r>
            <a:endParaRPr lang="en-US" sz="2400" dirty="0"/>
          </a:p>
        </p:txBody>
      </p:sp>
      <p:sp>
        <p:nvSpPr>
          <p:cNvPr id="6" name="Content Placeholder 5"/>
          <p:cNvSpPr>
            <a:spLocks noGrp="1"/>
          </p:cNvSpPr>
          <p:nvPr>
            <p:ph sz="half" idx="1"/>
          </p:nvPr>
        </p:nvSpPr>
        <p:spPr>
          <a:xfrm>
            <a:off x="304800" y="1600200"/>
            <a:ext cx="4191000" cy="4525963"/>
          </a:xfrm>
        </p:spPr>
        <p:txBody>
          <a:bodyPr/>
          <a:lstStyle/>
          <a:p>
            <a:r>
              <a:rPr lang="en-US" sz="2400" dirty="0"/>
              <a:t>Bethel University, MN</a:t>
            </a:r>
          </a:p>
          <a:p>
            <a:r>
              <a:rPr lang="en-US" sz="2400" dirty="0"/>
              <a:t>Calvin College, MI</a:t>
            </a:r>
          </a:p>
          <a:p>
            <a:r>
              <a:rPr lang="en-US" sz="2400" dirty="0"/>
              <a:t>Houghton College, NY</a:t>
            </a:r>
          </a:p>
          <a:p>
            <a:r>
              <a:rPr lang="en-US" sz="2400" dirty="0"/>
              <a:t>John Brown University, AR</a:t>
            </a:r>
          </a:p>
          <a:p>
            <a:r>
              <a:rPr lang="en-US" sz="2400" dirty="0"/>
              <a:t>Messiah College, PA</a:t>
            </a:r>
          </a:p>
          <a:p>
            <a:endParaRPr lang="en-US" sz="2400" dirty="0"/>
          </a:p>
        </p:txBody>
      </p:sp>
      <p:sp>
        <p:nvSpPr>
          <p:cNvPr id="7" name="Content Placeholder 6"/>
          <p:cNvSpPr>
            <a:spLocks noGrp="1"/>
          </p:cNvSpPr>
          <p:nvPr>
            <p:ph sz="half" idx="2"/>
          </p:nvPr>
        </p:nvSpPr>
        <p:spPr>
          <a:xfrm>
            <a:off x="4648200" y="1600200"/>
            <a:ext cx="4191000" cy="4525963"/>
          </a:xfrm>
        </p:spPr>
        <p:txBody>
          <a:bodyPr/>
          <a:lstStyle/>
          <a:p>
            <a:r>
              <a:rPr lang="en-US" sz="2400" dirty="0"/>
              <a:t>Roberts Wesleyan College, NY</a:t>
            </a:r>
          </a:p>
          <a:p>
            <a:r>
              <a:rPr lang="en-US" sz="2400" dirty="0"/>
              <a:t>Taylor University, IN</a:t>
            </a:r>
          </a:p>
          <a:p>
            <a:r>
              <a:rPr lang="en-US" sz="2400" dirty="0"/>
              <a:t>University of Northwestern - St Paul, MN</a:t>
            </a:r>
          </a:p>
          <a:p>
            <a:r>
              <a:rPr lang="en-US" sz="2400" dirty="0"/>
              <a:t>Westmont College, CA</a:t>
            </a:r>
          </a:p>
          <a:p>
            <a:pPr marL="0" indent="0">
              <a:buNone/>
            </a:pPr>
            <a:endParaRPr lang="en-US" sz="2400" dirty="0"/>
          </a:p>
          <a:p>
            <a:endParaRPr lang="en-US" sz="2400" dirty="0"/>
          </a:p>
        </p:txBody>
      </p:sp>
      <p:sp>
        <p:nvSpPr>
          <p:cNvPr id="5" name="Date Placeholder 4"/>
          <p:cNvSpPr>
            <a:spLocks noGrp="1"/>
          </p:cNvSpPr>
          <p:nvPr>
            <p:ph type="dt" sz="half" idx="12"/>
          </p:nvPr>
        </p:nvSpPr>
        <p:spPr/>
        <p:txBody>
          <a:bodyPr/>
          <a:lstStyle/>
          <a:p>
            <a:pPr>
              <a:defRPr/>
            </a:pPr>
            <a:r>
              <a:rPr lang="en-US" dirty="0"/>
              <a:t>2019 Bethel Study – 21st Annual Financial Aid Survey of CCCU Institutions – 12.4.2019</a:t>
            </a:r>
          </a:p>
        </p:txBody>
      </p:sp>
    </p:spTree>
    <p:extLst>
      <p:ext uri="{BB962C8B-B14F-4D97-AF65-F5344CB8AC3E}">
        <p14:creationId xmlns:p14="http://schemas.microsoft.com/office/powerpoint/2010/main" val="22877888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74638"/>
            <a:ext cx="8915400" cy="1143000"/>
          </a:xfrm>
          <a:noFill/>
        </p:spPr>
        <p:txBody>
          <a:bodyPr/>
          <a:lstStyle/>
          <a:p>
            <a:pPr eaLnBrk="1" hangingPunct="1"/>
            <a:r>
              <a:rPr lang="en-US" sz="3600" dirty="0"/>
              <a:t>Tuition &amp; Fee Changes</a:t>
            </a:r>
            <a:br>
              <a:rPr lang="en-US" sz="3600" dirty="0"/>
            </a:br>
            <a:r>
              <a:rPr lang="en-US" sz="3600" dirty="0"/>
              <a:t> 2018-19 to 2019-20 </a:t>
            </a:r>
            <a:r>
              <a:rPr lang="en-US" sz="1800" dirty="0"/>
              <a:t>(see pp. 21-26)</a:t>
            </a:r>
          </a:p>
        </p:txBody>
      </p:sp>
      <p:sp>
        <p:nvSpPr>
          <p:cNvPr id="31747" name="Rectangle 3"/>
          <p:cNvSpPr>
            <a:spLocks noGrp="1" noChangeArrowheads="1"/>
          </p:cNvSpPr>
          <p:nvPr>
            <p:ph type="body" idx="1"/>
          </p:nvPr>
        </p:nvSpPr>
        <p:spPr/>
        <p:txBody>
          <a:bodyPr/>
          <a:lstStyle/>
          <a:p>
            <a:pPr eaLnBrk="1" hangingPunct="1">
              <a:lnSpc>
                <a:spcPct val="90000"/>
              </a:lnSpc>
            </a:pPr>
            <a:r>
              <a:rPr lang="en-US" sz="2800" dirty="0"/>
              <a:t>Tuition and Fees at 60 reporting schools increased from an average of $29,121 to $30,110 (</a:t>
            </a:r>
            <a:r>
              <a:rPr lang="en-US" sz="2800" b="1" dirty="0"/>
              <a:t>3.4</a:t>
            </a:r>
            <a:r>
              <a:rPr lang="en-US" sz="2800" dirty="0"/>
              <a:t>%).</a:t>
            </a:r>
          </a:p>
          <a:p>
            <a:pPr lvl="1" eaLnBrk="1" hangingPunct="1">
              <a:lnSpc>
                <a:spcPct val="90000"/>
              </a:lnSpc>
            </a:pPr>
            <a:r>
              <a:rPr lang="en-US" sz="2400" dirty="0"/>
              <a:t>¼ increased tuition by 2.7% or less</a:t>
            </a:r>
          </a:p>
          <a:p>
            <a:pPr lvl="2" eaLnBrk="1" hangingPunct="1">
              <a:lnSpc>
                <a:spcPct val="90000"/>
              </a:lnSpc>
            </a:pPr>
            <a:r>
              <a:rPr lang="en-US" sz="2000" dirty="0"/>
              <a:t>Two schools froze tuition, one schools dropped tuition (-0.3%)</a:t>
            </a:r>
          </a:p>
          <a:p>
            <a:pPr lvl="1" eaLnBrk="1" hangingPunct="1">
              <a:lnSpc>
                <a:spcPct val="90000"/>
              </a:lnSpc>
            </a:pPr>
            <a:r>
              <a:rPr lang="en-US" sz="2400" dirty="0"/>
              <a:t>¼ increased tuition by 2.8% to 3.4%</a:t>
            </a:r>
          </a:p>
          <a:p>
            <a:pPr lvl="1" eaLnBrk="1" hangingPunct="1">
              <a:lnSpc>
                <a:spcPct val="90000"/>
              </a:lnSpc>
            </a:pPr>
            <a:r>
              <a:rPr lang="en-US" sz="2400" dirty="0"/>
              <a:t>¼ increased tuition by 3.5% to 4.1%</a:t>
            </a:r>
          </a:p>
          <a:p>
            <a:pPr lvl="1" eaLnBrk="1" hangingPunct="1">
              <a:lnSpc>
                <a:spcPct val="90000"/>
              </a:lnSpc>
            </a:pPr>
            <a:r>
              <a:rPr lang="en-US" sz="2400" dirty="0"/>
              <a:t>¼ increased by more than 4.1%</a:t>
            </a:r>
          </a:p>
          <a:p>
            <a:pPr lvl="2" eaLnBrk="1" hangingPunct="1">
              <a:lnSpc>
                <a:spcPct val="90000"/>
              </a:lnSpc>
            </a:pPr>
            <a:r>
              <a:rPr lang="en-US" sz="2000" dirty="0"/>
              <a:t>The highest reported tuition increase was 6.9%</a:t>
            </a:r>
          </a:p>
          <a:p>
            <a:pPr lvl="2" eaLnBrk="1" hangingPunct="1">
              <a:lnSpc>
                <a:spcPct val="90000"/>
              </a:lnSpc>
            </a:pPr>
            <a:r>
              <a:rPr lang="en-US" sz="2000" dirty="0"/>
              <a:t>8 schools increased tuition more than 5%</a:t>
            </a:r>
          </a:p>
          <a:p>
            <a:pPr eaLnBrk="1" hangingPunct="1">
              <a:lnSpc>
                <a:spcPct val="90000"/>
              </a:lnSpc>
            </a:pPr>
            <a:endParaRPr lang="en-US" dirty="0"/>
          </a:p>
        </p:txBody>
      </p:sp>
      <p:sp>
        <p:nvSpPr>
          <p:cNvPr id="31748" name="Slide Number Placeholder 4"/>
          <p:cNvSpPr>
            <a:spLocks noGrp="1"/>
          </p:cNvSpPr>
          <p:nvPr>
            <p:ph type="sldNum" sz="quarter" idx="11"/>
          </p:nvPr>
        </p:nvSpPr>
        <p:spPr bwMode="auto">
          <a:xfrm>
            <a:off x="6629400" y="6537325"/>
            <a:ext cx="2133600" cy="320675"/>
          </a:xfrm>
          <a:noFill/>
          <a:ln>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AD3D36-C42C-4320-9FF5-DECE216603A1}"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1749" name="Date Placeholder 5"/>
          <p:cNvSpPr>
            <a:spLocks noGrp="1"/>
          </p:cNvSpPr>
          <p:nvPr>
            <p:ph type="dt" sz="quarter" idx="2"/>
          </p:nvPr>
        </p:nvSpPr>
        <p:spPr>
          <a:xfrm>
            <a:off x="381000" y="6534150"/>
            <a:ext cx="8153400" cy="32385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6" name="TextBox 5"/>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spTree>
    <p:extLst>
      <p:ext uri="{BB962C8B-B14F-4D97-AF65-F5344CB8AC3E}">
        <p14:creationId xmlns:p14="http://schemas.microsoft.com/office/powerpoint/2010/main" val="17044442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5" name="TextBox 4"/>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8" name="Chart 7">
            <a:extLst>
              <a:ext uri="{FF2B5EF4-FFF2-40B4-BE49-F238E27FC236}">
                <a16:creationId xmlns:a16="http://schemas.microsoft.com/office/drawing/2014/main" id="{00000000-0008-0000-3F00-000002000000}"/>
              </a:ext>
            </a:extLst>
          </p:cNvPr>
          <p:cNvGraphicFramePr>
            <a:graphicFrameLocks noGrp="1"/>
          </p:cNvGraphicFramePr>
          <p:nvPr>
            <p:extLst>
              <p:ext uri="{D42A27DB-BD31-4B8C-83A1-F6EECF244321}">
                <p14:modId xmlns:p14="http://schemas.microsoft.com/office/powerpoint/2010/main" val="3276979935"/>
              </p:ext>
            </p:extLst>
          </p:nvPr>
        </p:nvGraphicFramePr>
        <p:xfrm>
          <a:off x="0" y="277142"/>
          <a:ext cx="9144000" cy="5818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41845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5" name="TextBox 4"/>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8" name="Chart 7">
            <a:extLst>
              <a:ext uri="{FF2B5EF4-FFF2-40B4-BE49-F238E27FC236}">
                <a16:creationId xmlns:a16="http://schemas.microsoft.com/office/drawing/2014/main" id="{00000000-0008-0000-4C00-000002000000}"/>
              </a:ext>
            </a:extLst>
          </p:cNvPr>
          <p:cNvGraphicFramePr>
            <a:graphicFrameLocks noGrp="1"/>
          </p:cNvGraphicFramePr>
          <p:nvPr>
            <p:extLst>
              <p:ext uri="{D42A27DB-BD31-4B8C-83A1-F6EECF244321}">
                <p14:modId xmlns:p14="http://schemas.microsoft.com/office/powerpoint/2010/main" val="4164425232"/>
              </p:ext>
            </p:extLst>
          </p:nvPr>
        </p:nvGraphicFramePr>
        <p:xfrm>
          <a:off x="0" y="277142"/>
          <a:ext cx="9144000" cy="5818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59661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p:spPr>
        <p:txBody>
          <a:bodyPr/>
          <a:lstStyle/>
          <a:p>
            <a:pPr eaLnBrk="1" hangingPunct="1"/>
            <a:r>
              <a:rPr lang="en-US" dirty="0"/>
              <a:t>2019-20 Indirect Budget Items</a:t>
            </a:r>
            <a:br>
              <a:rPr lang="en-US" dirty="0"/>
            </a:br>
            <a:r>
              <a:rPr lang="en-US" sz="2000" dirty="0"/>
              <a:t>(see pp. 25-26)</a:t>
            </a:r>
          </a:p>
        </p:txBody>
      </p:sp>
      <p:sp>
        <p:nvSpPr>
          <p:cNvPr id="34819" name="Rectangle 3"/>
          <p:cNvSpPr>
            <a:spLocks noGrp="1" noChangeArrowheads="1"/>
          </p:cNvSpPr>
          <p:nvPr>
            <p:ph type="body" sz="half" idx="2"/>
          </p:nvPr>
        </p:nvSpPr>
        <p:spPr>
          <a:xfrm>
            <a:off x="3132138" y="1600200"/>
            <a:ext cx="5783262" cy="4525963"/>
          </a:xfrm>
        </p:spPr>
        <p:txBody>
          <a:bodyPr/>
          <a:lstStyle/>
          <a:p>
            <a:pPr eaLnBrk="1" hangingPunct="1"/>
            <a:r>
              <a:rPr lang="en-US" sz="2800" dirty="0"/>
              <a:t>Dependent budget estimates for books, supplies, personal and transportation ranged from $2,033 to $7,968.</a:t>
            </a:r>
          </a:p>
          <a:p>
            <a:pPr lvl="1" eaLnBrk="1" hangingPunct="1"/>
            <a:r>
              <a:rPr lang="en-US" sz="2000" dirty="0"/>
              <a:t>Average was $4,272</a:t>
            </a:r>
          </a:p>
          <a:p>
            <a:pPr lvl="1" eaLnBrk="1" hangingPunct="1"/>
            <a:r>
              <a:rPr lang="en-US" sz="2000" dirty="0"/>
              <a:t>This is 0.3% more than 2018-19</a:t>
            </a:r>
          </a:p>
          <a:p>
            <a:pPr lvl="1" eaLnBrk="1" hangingPunct="1"/>
            <a:endParaRPr lang="en-US" sz="1800" dirty="0"/>
          </a:p>
          <a:p>
            <a:pPr lvl="1" eaLnBrk="1" hangingPunct="1"/>
            <a:r>
              <a:rPr lang="en-US" sz="1800" dirty="0"/>
              <a:t>23 of 60 (38%) of schools didn’t change their indirect costs from 2018-19 to 2019-20 (similar to last year (38% and two years ago 35%)</a:t>
            </a:r>
          </a:p>
          <a:p>
            <a:pPr lvl="1" eaLnBrk="1" hangingPunct="1"/>
            <a:r>
              <a:rPr lang="en-US" sz="1800" dirty="0"/>
              <a:t>Change in indirect budget items ranged from     -61.9% to +10.3%.</a:t>
            </a:r>
          </a:p>
        </p:txBody>
      </p:sp>
      <p:pic>
        <p:nvPicPr>
          <p:cNvPr id="34820" name="Picture 5" descr="MCBS01187_0000[1]"/>
          <p:cNvPicPr>
            <a:picLocks noGrp="1" noChangeAspect="1" noChangeArrowheads="1"/>
          </p:cNvPicPr>
          <p:nvPr>
            <p:ph sz="half" idx="1"/>
          </p:nvPr>
        </p:nvPicPr>
        <p:blipFill>
          <a:blip r:embed="rId2" cstate="print"/>
          <a:srcRect/>
          <a:stretch>
            <a:fillRect/>
          </a:stretch>
        </p:blipFill>
        <p:spPr>
          <a:xfrm>
            <a:off x="762000" y="2128838"/>
            <a:ext cx="2370138" cy="3468687"/>
          </a:xfrm>
        </p:spPr>
      </p:pic>
      <p:sp>
        <p:nvSpPr>
          <p:cNvPr id="34822" name="Date Placeholder 6"/>
          <p:cNvSpPr>
            <a:spLocks noGrp="1"/>
          </p:cNvSpPr>
          <p:nvPr>
            <p:ph type="dt" sz="quarter" idx="12"/>
          </p:nvPr>
        </p:nvSpPr>
        <p:spPr>
          <a:xfrm>
            <a:off x="381000" y="6534150"/>
            <a:ext cx="8001000" cy="32385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6" name="TextBox 5"/>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spTree>
    <p:extLst>
      <p:ext uri="{BB962C8B-B14F-4D97-AF65-F5344CB8AC3E}">
        <p14:creationId xmlns:p14="http://schemas.microsoft.com/office/powerpoint/2010/main" val="28421383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5" name="TextBox 4"/>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8" name="Chart 7">
            <a:extLst>
              <a:ext uri="{FF2B5EF4-FFF2-40B4-BE49-F238E27FC236}">
                <a16:creationId xmlns:a16="http://schemas.microsoft.com/office/drawing/2014/main" id="{00000000-0008-0000-5B00-000002000000}"/>
              </a:ext>
            </a:extLst>
          </p:cNvPr>
          <p:cNvGraphicFramePr>
            <a:graphicFrameLocks noGrp="1"/>
          </p:cNvGraphicFramePr>
          <p:nvPr/>
        </p:nvGraphicFramePr>
        <p:xfrm>
          <a:off x="0" y="277142"/>
          <a:ext cx="9144000" cy="58950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73774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5" name="TextBox 4"/>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7" name="Chart 6">
            <a:extLst>
              <a:ext uri="{FF2B5EF4-FFF2-40B4-BE49-F238E27FC236}">
                <a16:creationId xmlns:a16="http://schemas.microsoft.com/office/drawing/2014/main" id="{00000000-0008-0000-5200-000002000000}"/>
              </a:ext>
            </a:extLst>
          </p:cNvPr>
          <p:cNvGraphicFramePr>
            <a:graphicFrameLocks noGrp="1"/>
          </p:cNvGraphicFramePr>
          <p:nvPr/>
        </p:nvGraphicFramePr>
        <p:xfrm>
          <a:off x="0" y="277142"/>
          <a:ext cx="9144000" cy="58188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36013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p:spPr>
        <p:txBody>
          <a:bodyPr/>
          <a:lstStyle/>
          <a:p>
            <a:pPr eaLnBrk="1" hangingPunct="1"/>
            <a:r>
              <a:rPr lang="en-US" dirty="0"/>
              <a:t>Trends in Pell Grant</a:t>
            </a:r>
            <a:br>
              <a:rPr lang="en-US" dirty="0"/>
            </a:br>
            <a:r>
              <a:rPr lang="en-US" sz="2000" dirty="0"/>
              <a:t>(see p 43 and 110)</a:t>
            </a:r>
          </a:p>
        </p:txBody>
      </p:sp>
      <p:sp>
        <p:nvSpPr>
          <p:cNvPr id="38915" name="Rectangle 3"/>
          <p:cNvSpPr>
            <a:spLocks noGrp="1" noChangeArrowheads="1"/>
          </p:cNvSpPr>
          <p:nvPr>
            <p:ph type="body" sz="half" idx="1"/>
          </p:nvPr>
        </p:nvSpPr>
        <p:spPr>
          <a:xfrm>
            <a:off x="0" y="1600200"/>
            <a:ext cx="7086600" cy="4525963"/>
          </a:xfrm>
        </p:spPr>
        <p:txBody>
          <a:bodyPr/>
          <a:lstStyle/>
          <a:p>
            <a:pPr eaLnBrk="1" hangingPunct="1"/>
            <a:r>
              <a:rPr lang="en-US" sz="2800" dirty="0"/>
              <a:t>Lowest and highest average Pell Grant </a:t>
            </a:r>
            <a:r>
              <a:rPr lang="en-US" sz="2400" dirty="0"/>
              <a:t>(per enrolled student in traditional undergraduate programs):</a:t>
            </a:r>
            <a:endParaRPr lang="en-US" sz="2800" dirty="0"/>
          </a:p>
          <a:p>
            <a:pPr lvl="1" eaLnBrk="1" hangingPunct="1"/>
            <a:r>
              <a:rPr lang="en-US" sz="2400" dirty="0"/>
              <a:t>2019 Survey: $789 to $2,992</a:t>
            </a:r>
          </a:p>
          <a:p>
            <a:pPr lvl="1" eaLnBrk="1" hangingPunct="1"/>
            <a:r>
              <a:rPr lang="en-US" sz="2400" dirty="0"/>
              <a:t>2018 Survey: $763 to $2,708</a:t>
            </a:r>
          </a:p>
          <a:p>
            <a:pPr lvl="1" eaLnBrk="1" hangingPunct="1"/>
            <a:r>
              <a:rPr lang="en-US" sz="2400" dirty="0"/>
              <a:t>2017 Survey: $696 to $2,375</a:t>
            </a:r>
          </a:p>
          <a:p>
            <a:pPr lvl="1" eaLnBrk="1" hangingPunct="1"/>
            <a:r>
              <a:rPr lang="en-US" sz="2400" dirty="0"/>
              <a:t>2016 Survey: $756 to $3,039</a:t>
            </a:r>
          </a:p>
          <a:p>
            <a:pPr lvl="1" eaLnBrk="1" hangingPunct="1"/>
            <a:r>
              <a:rPr lang="en-US" sz="2400" dirty="0"/>
              <a:t>2015 Survey: $751 to $3,493</a:t>
            </a:r>
          </a:p>
          <a:p>
            <a:pPr lvl="1" eaLnBrk="1" hangingPunct="1"/>
            <a:r>
              <a:rPr lang="en-US" sz="2400" dirty="0"/>
              <a:t>2014 Survey: $771 to $3,340</a:t>
            </a:r>
          </a:p>
        </p:txBody>
      </p:sp>
      <p:pic>
        <p:nvPicPr>
          <p:cNvPr id="38916" name="Picture 5" descr="MPj04003070000[1]"/>
          <p:cNvPicPr>
            <a:picLocks noGrp="1" noChangeAspect="1" noChangeArrowheads="1"/>
          </p:cNvPicPr>
          <p:nvPr>
            <p:ph sz="half" idx="2"/>
          </p:nvPr>
        </p:nvPicPr>
        <p:blipFill>
          <a:blip r:embed="rId2" cstate="print"/>
          <a:srcRect/>
          <a:stretch>
            <a:fillRect/>
          </a:stretch>
        </p:blipFill>
        <p:spPr>
          <a:xfrm>
            <a:off x="7086600" y="1828800"/>
            <a:ext cx="1727579" cy="2160022"/>
          </a:xfrm>
        </p:spPr>
      </p:pic>
      <p:sp>
        <p:nvSpPr>
          <p:cNvPr id="38919" name="Date Placeholder 7"/>
          <p:cNvSpPr>
            <a:spLocks noGrp="1"/>
          </p:cNvSpPr>
          <p:nvPr>
            <p:ph type="dt" sz="quarter" idx="12"/>
          </p:nvPr>
        </p:nvSpPr>
        <p:spPr>
          <a:xfrm>
            <a:off x="381000" y="6534150"/>
            <a:ext cx="8001000" cy="32385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2" name="TextBox 1"/>
          <p:cNvSpPr txBox="1"/>
          <p:nvPr/>
        </p:nvSpPr>
        <p:spPr>
          <a:xfrm>
            <a:off x="6553200" y="4577268"/>
            <a:ext cx="2260979" cy="1015663"/>
          </a:xfrm>
          <a:prstGeom prst="rect">
            <a:avLst/>
          </a:prstGeom>
          <a:noFill/>
          <a:ln w="19050">
            <a:solidFill>
              <a:srgbClr val="0070C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39 of 60 (65%) schools offer TEACH Grant</a:t>
            </a:r>
          </a:p>
        </p:txBody>
      </p:sp>
      <p:sp>
        <p:nvSpPr>
          <p:cNvPr id="7" name="TextBox 6"/>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spTree>
    <p:extLst>
      <p:ext uri="{BB962C8B-B14F-4D97-AF65-F5344CB8AC3E}">
        <p14:creationId xmlns:p14="http://schemas.microsoft.com/office/powerpoint/2010/main" val="23014068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686800" cy="1143000"/>
          </a:xfrm>
          <a:noFill/>
        </p:spPr>
        <p:txBody>
          <a:bodyPr/>
          <a:lstStyle/>
          <a:p>
            <a:pPr eaLnBrk="1" hangingPunct="1"/>
            <a:r>
              <a:rPr lang="en-US" sz="3600" dirty="0"/>
              <a:t>Pell Grant as % of Total Enrollment </a:t>
            </a:r>
            <a:br>
              <a:rPr lang="en-US" sz="3600" dirty="0"/>
            </a:br>
            <a:r>
              <a:rPr lang="en-US" sz="1800" dirty="0"/>
              <a:t>(see pp. 106-109)</a:t>
            </a:r>
            <a:endParaRPr lang="en-US" sz="2000" dirty="0"/>
          </a:p>
        </p:txBody>
      </p:sp>
      <p:graphicFrame>
        <p:nvGraphicFramePr>
          <p:cNvPr id="7" name="Content Placeholder 6"/>
          <p:cNvGraphicFramePr>
            <a:graphicFrameLocks noGrp="1"/>
          </p:cNvGraphicFramePr>
          <p:nvPr>
            <p:ph idx="1"/>
            <p:extLst/>
          </p:nvPr>
        </p:nvGraphicFramePr>
        <p:xfrm>
          <a:off x="304799" y="1524000"/>
          <a:ext cx="8458199" cy="459232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1069356">
                  <a:extLst>
                    <a:ext uri="{9D8B030D-6E8A-4147-A177-3AD203B41FA5}">
                      <a16:colId xmlns:a16="http://schemas.microsoft.com/office/drawing/2014/main" val="20001"/>
                    </a:ext>
                  </a:extLst>
                </a:gridCol>
                <a:gridCol w="1192095">
                  <a:extLst>
                    <a:ext uri="{9D8B030D-6E8A-4147-A177-3AD203B41FA5}">
                      <a16:colId xmlns:a16="http://schemas.microsoft.com/office/drawing/2014/main" val="20002"/>
                    </a:ext>
                  </a:extLst>
                </a:gridCol>
                <a:gridCol w="1192095">
                  <a:extLst>
                    <a:ext uri="{9D8B030D-6E8A-4147-A177-3AD203B41FA5}">
                      <a16:colId xmlns:a16="http://schemas.microsoft.com/office/drawing/2014/main" val="20003"/>
                    </a:ext>
                  </a:extLst>
                </a:gridCol>
                <a:gridCol w="1362394">
                  <a:extLst>
                    <a:ext uri="{9D8B030D-6E8A-4147-A177-3AD203B41FA5}">
                      <a16:colId xmlns:a16="http://schemas.microsoft.com/office/drawing/2014/main" val="20004"/>
                    </a:ext>
                  </a:extLst>
                </a:gridCol>
                <a:gridCol w="1135329">
                  <a:extLst>
                    <a:ext uri="{9D8B030D-6E8A-4147-A177-3AD203B41FA5}">
                      <a16:colId xmlns:a16="http://schemas.microsoft.com/office/drawing/2014/main" val="20005"/>
                    </a:ext>
                  </a:extLst>
                </a:gridCol>
                <a:gridCol w="1135329">
                  <a:extLst>
                    <a:ext uri="{9D8B030D-6E8A-4147-A177-3AD203B41FA5}">
                      <a16:colId xmlns:a16="http://schemas.microsoft.com/office/drawing/2014/main" val="20006"/>
                    </a:ext>
                  </a:extLst>
                </a:gridCol>
              </a:tblGrid>
              <a:tr h="904240">
                <a:tc>
                  <a:txBody>
                    <a:bodyPr/>
                    <a:lstStyle/>
                    <a:p>
                      <a:endParaRPr lang="en-US" dirty="0"/>
                    </a:p>
                  </a:txBody>
                  <a:tcPr>
                    <a:lnR w="12700" cap="flat" cmpd="sng" algn="ctr">
                      <a:solidFill>
                        <a:schemeClr val="tx1"/>
                      </a:solidFill>
                      <a:prstDash val="solid"/>
                      <a:round/>
                      <a:headEnd type="none" w="med" len="med"/>
                      <a:tailEnd type="none" w="med" len="med"/>
                    </a:lnR>
                  </a:tcPr>
                </a:tc>
                <a:tc gridSpan="3">
                  <a:txBody>
                    <a:bodyPr/>
                    <a:lstStyle/>
                    <a:p>
                      <a:pPr algn="ctr"/>
                      <a:r>
                        <a:rPr lang="en-US" dirty="0"/>
                        <a:t>Students in </a:t>
                      </a:r>
                    </a:p>
                    <a:p>
                      <a:pPr algn="ctr"/>
                      <a:r>
                        <a:rPr lang="en-US" dirty="0"/>
                        <a:t>Traditional Undergrad Programs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pPr algn="ctr"/>
                      <a:endParaRPr lang="en-US" dirty="0"/>
                    </a:p>
                  </a:txBody>
                  <a:tcPr/>
                </a:tc>
                <a:tc gridSpan="3">
                  <a:txBody>
                    <a:bodyPr/>
                    <a:lstStyle/>
                    <a:p>
                      <a:pPr algn="ctr"/>
                      <a:r>
                        <a:rPr lang="en-US" dirty="0"/>
                        <a:t>Students in </a:t>
                      </a:r>
                    </a:p>
                    <a:p>
                      <a:pPr algn="ctr"/>
                      <a:r>
                        <a:rPr lang="en-US" dirty="0"/>
                        <a:t>Non-Traditional Undergrad Programs</a:t>
                      </a:r>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algn="ctr"/>
                      <a:endParaRPr lang="en-US" dirty="0"/>
                    </a:p>
                  </a:txBody>
                  <a:tcPr/>
                </a:tc>
                <a:extLst>
                  <a:ext uri="{0D108BD9-81ED-4DB2-BD59-A6C34878D82A}">
                    <a16:rowId xmlns:a16="http://schemas.microsoft.com/office/drawing/2014/main" val="10000"/>
                  </a:ext>
                </a:extLst>
              </a:tr>
              <a:tr h="370840">
                <a:tc>
                  <a:txBody>
                    <a:bodyPr/>
                    <a:lstStyle/>
                    <a:p>
                      <a:endParaRPr lang="en-US" b="1" dirty="0"/>
                    </a:p>
                  </a:txBody>
                  <a:tcPr>
                    <a:lnR w="12700" cap="flat" cmpd="sng" algn="ctr">
                      <a:solidFill>
                        <a:schemeClr val="tx1"/>
                      </a:solidFill>
                      <a:prstDash val="solid"/>
                      <a:round/>
                      <a:headEnd type="none" w="med" len="med"/>
                      <a:tailEnd type="none" w="med" len="med"/>
                    </a:lnR>
                  </a:tcPr>
                </a:tc>
                <a:tc>
                  <a:txBody>
                    <a:bodyPr/>
                    <a:lstStyle/>
                    <a:p>
                      <a:pPr algn="ctr"/>
                      <a:r>
                        <a:rPr lang="en-US" b="1" dirty="0"/>
                        <a:t>2017 Survey</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b="1" dirty="0"/>
                        <a:t>2018 Survey</a:t>
                      </a:r>
                    </a:p>
                  </a:txBody>
                  <a:tcPr>
                    <a:lnL w="12700" cap="flat" cmpd="sng" algn="ctr">
                      <a:noFill/>
                      <a:prstDash val="solid"/>
                      <a:round/>
                      <a:headEnd type="none" w="med" len="med"/>
                      <a:tailEnd type="none" w="med" len="med"/>
                    </a:lnL>
                  </a:tcPr>
                </a:tc>
                <a:tc>
                  <a:txBody>
                    <a:bodyPr/>
                    <a:lstStyle/>
                    <a:p>
                      <a:pPr algn="ctr"/>
                      <a:r>
                        <a:rPr lang="en-US" b="1" dirty="0"/>
                        <a:t>2019 Survey</a:t>
                      </a:r>
                    </a:p>
                  </a:txBody>
                  <a:tcP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2017 Survey</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2018 Survey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2019 Survey</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r>
                        <a:rPr lang="en-US" dirty="0"/>
                        <a:t>Minimum</a:t>
                      </a:r>
                    </a:p>
                  </a:txBody>
                  <a:tcPr>
                    <a:lnR w="12700" cap="flat" cmpd="sng" algn="ctr">
                      <a:solidFill>
                        <a:schemeClr val="tx1"/>
                      </a:solidFill>
                      <a:prstDash val="solid"/>
                      <a:round/>
                      <a:headEnd type="none" w="med" len="med"/>
                      <a:tailEnd type="none" w="med" len="med"/>
                    </a:lnR>
                  </a:tcPr>
                </a:tc>
                <a:tc>
                  <a:txBody>
                    <a:bodyPr/>
                    <a:lstStyle/>
                    <a:p>
                      <a:pPr algn="ctr"/>
                      <a:r>
                        <a:rPr lang="en-US" dirty="0"/>
                        <a:t>13.6%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dirty="0"/>
                        <a:t>16.2%</a:t>
                      </a:r>
                    </a:p>
                  </a:txBody>
                  <a:tcPr>
                    <a:lnL w="12700" cap="flat" cmpd="sng" algn="ctr">
                      <a:noFill/>
                      <a:prstDash val="solid"/>
                      <a:round/>
                      <a:headEnd type="none" w="med" len="med"/>
                      <a:tailEnd type="none" w="med" len="med"/>
                    </a:lnL>
                  </a:tcPr>
                </a:tc>
                <a:tc>
                  <a:txBody>
                    <a:bodyPr/>
                    <a:lstStyle/>
                    <a:p>
                      <a:pPr algn="ctr"/>
                      <a:r>
                        <a:rPr lang="en-US" dirty="0"/>
                        <a:t>18.0%</a:t>
                      </a:r>
                    </a:p>
                  </a:txBody>
                  <a:tcPr>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dirty="0"/>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dirty="0"/>
                        <a:t>0%</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r>
                        <a:rPr lang="en-US" dirty="0"/>
                        <a:t>1</a:t>
                      </a:r>
                      <a:r>
                        <a:rPr lang="en-US" baseline="30000" dirty="0"/>
                        <a:t>st</a:t>
                      </a:r>
                      <a:r>
                        <a:rPr lang="en-US" dirty="0"/>
                        <a:t> Quartile</a:t>
                      </a:r>
                    </a:p>
                  </a:txBody>
                  <a:tcPr>
                    <a:lnR w="12700" cap="flat" cmpd="sng" algn="ctr">
                      <a:solidFill>
                        <a:schemeClr val="tx1"/>
                      </a:solidFill>
                      <a:prstDash val="solid"/>
                      <a:round/>
                      <a:headEnd type="none" w="med" len="med"/>
                      <a:tailEnd type="none" w="med" len="med"/>
                    </a:lnR>
                  </a:tcPr>
                </a:tc>
                <a:tc>
                  <a:txBody>
                    <a:bodyPr/>
                    <a:lstStyle/>
                    <a:p>
                      <a:pPr algn="ctr"/>
                      <a:r>
                        <a:rPr lang="en-US" dirty="0"/>
                        <a:t>29.5%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dirty="0"/>
                        <a:t>27.2%</a:t>
                      </a:r>
                    </a:p>
                  </a:txBody>
                  <a:tcPr>
                    <a:lnL w="12700" cap="flat" cmpd="sng" algn="ctr">
                      <a:noFill/>
                      <a:prstDash val="solid"/>
                      <a:round/>
                      <a:headEnd type="none" w="med" len="med"/>
                      <a:tailEnd type="none" w="med" len="med"/>
                    </a:lnL>
                  </a:tcPr>
                </a:tc>
                <a:tc>
                  <a:txBody>
                    <a:bodyPr/>
                    <a:lstStyle/>
                    <a:p>
                      <a:pPr algn="ctr"/>
                      <a:r>
                        <a:rPr lang="en-US" dirty="0"/>
                        <a:t>25.8%</a:t>
                      </a:r>
                    </a:p>
                  </a:txBody>
                  <a:tcPr>
                    <a:lnR w="12700" cap="flat" cmpd="sng" algn="ctr">
                      <a:solidFill>
                        <a:schemeClr val="tx1"/>
                      </a:solidFill>
                      <a:prstDash val="solid"/>
                      <a:round/>
                      <a:headEnd type="none" w="med" len="med"/>
                      <a:tailEnd type="none" w="med" len="med"/>
                    </a:lnR>
                  </a:tcPr>
                </a:tc>
                <a:tc>
                  <a:txBody>
                    <a:bodyPr/>
                    <a:lstStyle/>
                    <a:p>
                      <a:pPr algn="ctr"/>
                      <a:r>
                        <a:rPr lang="en-US" dirty="0"/>
                        <a:t>30.4%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dirty="0"/>
                        <a:t>32.9%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dirty="0"/>
                        <a:t>35.0%</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r>
                        <a:rPr lang="en-US" dirty="0"/>
                        <a:t>Median</a:t>
                      </a:r>
                    </a:p>
                  </a:txBody>
                  <a:tcPr>
                    <a:lnR w="12700" cap="flat" cmpd="sng" algn="ctr">
                      <a:solidFill>
                        <a:schemeClr val="tx1"/>
                      </a:solidFill>
                      <a:prstDash val="solid"/>
                      <a:round/>
                      <a:headEnd type="none" w="med" len="med"/>
                      <a:tailEnd type="none" w="med" len="med"/>
                    </a:lnR>
                    <a:solidFill>
                      <a:srgbClr val="00B0F0"/>
                    </a:solidFill>
                  </a:tcPr>
                </a:tc>
                <a:tc>
                  <a:txBody>
                    <a:bodyPr/>
                    <a:lstStyle/>
                    <a:p>
                      <a:pPr algn="ctr"/>
                      <a:r>
                        <a:rPr lang="en-US" dirty="0"/>
                        <a:t>34.7%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rgbClr val="00B0F0"/>
                    </a:solidFill>
                  </a:tcPr>
                </a:tc>
                <a:tc>
                  <a:txBody>
                    <a:bodyPr/>
                    <a:lstStyle/>
                    <a:p>
                      <a:pPr algn="ctr"/>
                      <a:r>
                        <a:rPr lang="en-US" dirty="0"/>
                        <a:t>33.4%</a:t>
                      </a:r>
                    </a:p>
                  </a:txBody>
                  <a:tcPr>
                    <a:lnL w="12700" cap="flat" cmpd="sng" algn="ctr">
                      <a:noFill/>
                      <a:prstDash val="solid"/>
                      <a:round/>
                      <a:headEnd type="none" w="med" len="med"/>
                      <a:tailEnd type="none" w="med" len="med"/>
                    </a:lnL>
                    <a:solidFill>
                      <a:srgbClr val="00B0F0"/>
                    </a:solidFill>
                  </a:tcPr>
                </a:tc>
                <a:tc>
                  <a:txBody>
                    <a:bodyPr/>
                    <a:lstStyle/>
                    <a:p>
                      <a:pPr algn="ctr"/>
                      <a:r>
                        <a:rPr lang="en-US" dirty="0"/>
                        <a:t>33.2%</a:t>
                      </a:r>
                    </a:p>
                  </a:txBody>
                  <a:tcPr>
                    <a:lnR w="12700" cap="flat" cmpd="sng" algn="ctr">
                      <a:solidFill>
                        <a:schemeClr val="tx1"/>
                      </a:solidFill>
                      <a:prstDash val="solid"/>
                      <a:round/>
                      <a:headEnd type="none" w="med" len="med"/>
                      <a:tailEnd type="none" w="med" len="med"/>
                    </a:lnR>
                    <a:solidFill>
                      <a:srgbClr val="00B0F0"/>
                    </a:solidFill>
                  </a:tcPr>
                </a:tc>
                <a:tc>
                  <a:txBody>
                    <a:bodyPr/>
                    <a:lstStyle/>
                    <a:p>
                      <a:pPr algn="ctr"/>
                      <a:r>
                        <a:rPr lang="en-US" dirty="0"/>
                        <a:t>44.6%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rgbClr val="00B0F0"/>
                    </a:solidFill>
                  </a:tcPr>
                </a:tc>
                <a:tc>
                  <a:txBody>
                    <a:bodyPr/>
                    <a:lstStyle/>
                    <a:p>
                      <a:pPr algn="ctr"/>
                      <a:r>
                        <a:rPr lang="en-US" dirty="0"/>
                        <a:t>46.4%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00B0F0"/>
                    </a:solidFill>
                  </a:tcPr>
                </a:tc>
                <a:tc>
                  <a:txBody>
                    <a:bodyPr/>
                    <a:lstStyle/>
                    <a:p>
                      <a:pPr algn="ctr"/>
                      <a:r>
                        <a:rPr lang="en-US" dirty="0"/>
                        <a:t>46.7%</a:t>
                      </a:r>
                    </a:p>
                  </a:txBody>
                  <a:tcPr>
                    <a:lnL w="12700" cap="flat" cmpd="sng" algn="ctr">
                      <a:noFill/>
                      <a:prstDash val="solid"/>
                      <a:round/>
                      <a:headEnd type="none" w="med" len="med"/>
                      <a:tailEnd type="none" w="med" len="med"/>
                    </a:lnL>
                    <a:solidFill>
                      <a:srgbClr val="00B0F0"/>
                    </a:solidFill>
                  </a:tcPr>
                </a:tc>
                <a:extLst>
                  <a:ext uri="{0D108BD9-81ED-4DB2-BD59-A6C34878D82A}">
                    <a16:rowId xmlns:a16="http://schemas.microsoft.com/office/drawing/2014/main" val="10004"/>
                  </a:ext>
                </a:extLst>
              </a:tr>
              <a:tr h="370840">
                <a:tc>
                  <a:txBody>
                    <a:bodyPr/>
                    <a:lstStyle/>
                    <a:p>
                      <a:r>
                        <a:rPr lang="en-US" dirty="0"/>
                        <a:t>3</a:t>
                      </a:r>
                      <a:r>
                        <a:rPr lang="en-US" baseline="30000" dirty="0"/>
                        <a:t>rd</a:t>
                      </a:r>
                      <a:r>
                        <a:rPr lang="en-US" dirty="0"/>
                        <a:t> Quartile</a:t>
                      </a:r>
                    </a:p>
                  </a:txBody>
                  <a:tcPr>
                    <a:lnR w="12700" cap="flat" cmpd="sng" algn="ctr">
                      <a:solidFill>
                        <a:schemeClr val="tx1"/>
                      </a:solidFill>
                      <a:prstDash val="solid"/>
                      <a:round/>
                      <a:headEnd type="none" w="med" len="med"/>
                      <a:tailEnd type="none" w="med" len="med"/>
                    </a:lnR>
                  </a:tcPr>
                </a:tc>
                <a:tc>
                  <a:txBody>
                    <a:bodyPr/>
                    <a:lstStyle/>
                    <a:p>
                      <a:pPr algn="ctr"/>
                      <a:r>
                        <a:rPr lang="en-US" dirty="0"/>
                        <a:t>41.6%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dirty="0"/>
                        <a:t>42.4%</a:t>
                      </a:r>
                    </a:p>
                  </a:txBody>
                  <a:tcPr>
                    <a:lnL w="12700" cap="flat" cmpd="sng" algn="ctr">
                      <a:noFill/>
                      <a:prstDash val="solid"/>
                      <a:round/>
                      <a:headEnd type="none" w="med" len="med"/>
                      <a:tailEnd type="none" w="med" len="med"/>
                    </a:lnL>
                  </a:tcPr>
                </a:tc>
                <a:tc>
                  <a:txBody>
                    <a:bodyPr/>
                    <a:lstStyle/>
                    <a:p>
                      <a:pPr algn="ctr"/>
                      <a:r>
                        <a:rPr lang="en-US" dirty="0"/>
                        <a:t>38.7%</a:t>
                      </a:r>
                    </a:p>
                  </a:txBody>
                  <a:tcPr>
                    <a:lnR w="12700" cap="flat" cmpd="sng" algn="ctr">
                      <a:solidFill>
                        <a:schemeClr val="tx1"/>
                      </a:solidFill>
                      <a:prstDash val="solid"/>
                      <a:round/>
                      <a:headEnd type="none" w="med" len="med"/>
                      <a:tailEnd type="none" w="med" len="med"/>
                    </a:lnR>
                  </a:tcPr>
                </a:tc>
                <a:tc>
                  <a:txBody>
                    <a:bodyPr/>
                    <a:lstStyle/>
                    <a:p>
                      <a:pPr algn="ctr"/>
                      <a:r>
                        <a:rPr lang="en-US" dirty="0"/>
                        <a:t>54.4%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dirty="0"/>
                        <a:t>57.1%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dirty="0"/>
                        <a:t>52.5%</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5"/>
                  </a:ext>
                </a:extLst>
              </a:tr>
              <a:tr h="325120">
                <a:tc>
                  <a:txBody>
                    <a:bodyPr/>
                    <a:lstStyle/>
                    <a:p>
                      <a:r>
                        <a:rPr lang="en-US" dirty="0"/>
                        <a:t>Maximum</a:t>
                      </a:r>
                    </a:p>
                  </a:txBody>
                  <a:tcPr>
                    <a:lnR w="12700" cap="flat" cmpd="sng" algn="ctr">
                      <a:solidFill>
                        <a:schemeClr val="tx1"/>
                      </a:solidFill>
                      <a:prstDash val="solid"/>
                      <a:round/>
                      <a:headEnd type="none" w="med" len="med"/>
                      <a:tailEnd type="none" w="med" len="med"/>
                    </a:lnR>
                  </a:tcPr>
                </a:tc>
                <a:tc>
                  <a:txBody>
                    <a:bodyPr/>
                    <a:lstStyle/>
                    <a:p>
                      <a:pPr algn="ctr"/>
                      <a:r>
                        <a:rPr lang="en-US" dirty="0"/>
                        <a:t>54.4%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dirty="0"/>
                        <a:t>58.2%</a:t>
                      </a:r>
                    </a:p>
                  </a:txBody>
                  <a:tcPr>
                    <a:lnL w="12700" cap="flat" cmpd="sng" algn="ctr">
                      <a:noFill/>
                      <a:prstDash val="solid"/>
                      <a:round/>
                      <a:headEnd type="none" w="med" len="med"/>
                      <a:tailEnd type="none" w="med" len="med"/>
                    </a:lnL>
                  </a:tcPr>
                </a:tc>
                <a:tc>
                  <a:txBody>
                    <a:bodyPr/>
                    <a:lstStyle/>
                    <a:p>
                      <a:pPr algn="ctr"/>
                      <a:r>
                        <a:rPr lang="en-US" dirty="0"/>
                        <a:t>60.6%</a:t>
                      </a:r>
                    </a:p>
                  </a:txBody>
                  <a:tcPr>
                    <a:lnR w="12700" cap="flat" cmpd="sng" algn="ctr">
                      <a:solidFill>
                        <a:schemeClr val="tx1"/>
                      </a:solidFill>
                      <a:prstDash val="solid"/>
                      <a:round/>
                      <a:headEnd type="none" w="med" len="med"/>
                      <a:tailEnd type="none" w="med" len="med"/>
                    </a:lnR>
                  </a:tcPr>
                </a:tc>
                <a:tc>
                  <a:txBody>
                    <a:bodyPr/>
                    <a:lstStyle/>
                    <a:p>
                      <a:pPr algn="ctr"/>
                      <a:r>
                        <a:rPr lang="en-US" dirty="0"/>
                        <a:t>98.1%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dirty="0"/>
                        <a:t>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dirty="0"/>
                        <a:t>72.7%</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r>
                        <a:rPr lang="en-US" dirty="0"/>
                        <a:t># Schools reporting Pell recipients</a:t>
                      </a:r>
                    </a:p>
                  </a:txBody>
                  <a:tcPr>
                    <a:lnR w="12700" cap="flat" cmpd="sng" algn="ctr">
                      <a:solidFill>
                        <a:schemeClr val="tx1"/>
                      </a:solidFill>
                      <a:prstDash val="solid"/>
                      <a:round/>
                      <a:headEnd type="none" w="med" len="med"/>
                      <a:tailEnd type="none" w="med" len="med"/>
                    </a:lnR>
                  </a:tcPr>
                </a:tc>
                <a:tc>
                  <a:txBody>
                    <a:bodyPr/>
                    <a:lstStyle/>
                    <a:p>
                      <a:pPr algn="ctr"/>
                      <a:r>
                        <a:rPr lang="en-US" dirty="0"/>
                        <a:t>63</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dirty="0"/>
                        <a:t>62</a:t>
                      </a:r>
                    </a:p>
                  </a:txBody>
                  <a:tcPr anchor="ctr">
                    <a:lnL w="12700" cap="flat" cmpd="sng" algn="ctr">
                      <a:noFill/>
                      <a:prstDash val="solid"/>
                      <a:round/>
                      <a:headEnd type="none" w="med" len="med"/>
                      <a:tailEnd type="none" w="med" len="med"/>
                    </a:lnL>
                  </a:tcPr>
                </a:tc>
                <a:tc>
                  <a:txBody>
                    <a:bodyPr/>
                    <a:lstStyle/>
                    <a:p>
                      <a:pPr algn="ctr"/>
                      <a:r>
                        <a:rPr lang="en-US" dirty="0"/>
                        <a:t>59</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t>45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dirty="0"/>
                        <a:t>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dirty="0"/>
                        <a:t>37</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10007"/>
                  </a:ext>
                </a:extLst>
              </a:tr>
            </a:tbl>
          </a:graphicData>
        </a:graphic>
      </p:graphicFrame>
      <p:sp>
        <p:nvSpPr>
          <p:cNvPr id="42019" name="Date Placeholder 8"/>
          <p:cNvSpPr>
            <a:spLocks noGrp="1"/>
          </p:cNvSpPr>
          <p:nvPr>
            <p:ph type="dt" sz="quarter" idx="2"/>
          </p:nvPr>
        </p:nvSpPr>
        <p:spPr>
          <a:xfrm>
            <a:off x="381000" y="6534150"/>
            <a:ext cx="8077200" cy="32385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Tree>
    <p:extLst>
      <p:ext uri="{BB962C8B-B14F-4D97-AF65-F5344CB8AC3E}">
        <p14:creationId xmlns:p14="http://schemas.microsoft.com/office/powerpoint/2010/main" val="35417617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6" name="TextBox 5"/>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9" name="Chart 8">
            <a:extLst>
              <a:ext uri="{FF2B5EF4-FFF2-40B4-BE49-F238E27FC236}">
                <a16:creationId xmlns:a16="http://schemas.microsoft.com/office/drawing/2014/main" id="{00000000-0008-0000-6100-000002000000}"/>
              </a:ext>
            </a:extLst>
          </p:cNvPr>
          <p:cNvGraphicFramePr>
            <a:graphicFrameLocks noGrp="1"/>
          </p:cNvGraphicFramePr>
          <p:nvPr/>
        </p:nvGraphicFramePr>
        <p:xfrm>
          <a:off x="0" y="277142"/>
          <a:ext cx="9144000" cy="58950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72849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5" name="TextBox 4"/>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7" name="Chart 6">
            <a:extLst>
              <a:ext uri="{FF2B5EF4-FFF2-40B4-BE49-F238E27FC236}">
                <a16:creationId xmlns:a16="http://schemas.microsoft.com/office/drawing/2014/main" id="{00000000-0008-0000-6500-000002000000}"/>
              </a:ext>
            </a:extLst>
          </p:cNvPr>
          <p:cNvGraphicFramePr>
            <a:graphicFrameLocks noGrp="1"/>
          </p:cNvGraphicFramePr>
          <p:nvPr/>
        </p:nvGraphicFramePr>
        <p:xfrm>
          <a:off x="0" y="277142"/>
          <a:ext cx="9144000" cy="58188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5623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274638"/>
            <a:ext cx="8229600" cy="868362"/>
          </a:xfrm>
          <a:noFill/>
        </p:spPr>
        <p:txBody>
          <a:bodyPr/>
          <a:lstStyle/>
          <a:p>
            <a:pPr eaLnBrk="1" hangingPunct="1"/>
            <a:r>
              <a:rPr lang="en-US" sz="4000" dirty="0"/>
              <a:t>2019 Profile - Regional Distribution </a:t>
            </a:r>
            <a:r>
              <a:rPr lang="en-US" sz="1800" dirty="0"/>
              <a:t>(see p. 3)</a:t>
            </a:r>
          </a:p>
        </p:txBody>
      </p:sp>
      <p:graphicFrame>
        <p:nvGraphicFramePr>
          <p:cNvPr id="6" name="Object 18"/>
          <p:cNvGraphicFramePr>
            <a:graphicFrameLocks noGrp="1" noChangeAspect="1"/>
          </p:cNvGraphicFramePr>
          <p:nvPr>
            <p:ph idx="1"/>
            <p:extLst>
              <p:ext uri="{D42A27DB-BD31-4B8C-83A1-F6EECF244321}">
                <p14:modId xmlns:p14="http://schemas.microsoft.com/office/powerpoint/2010/main" val="3641429955"/>
              </p:ext>
            </p:extLst>
          </p:nvPr>
        </p:nvGraphicFramePr>
        <p:xfrm>
          <a:off x="136525" y="1654175"/>
          <a:ext cx="8913813" cy="4518025"/>
        </p:xfrm>
        <a:graphic>
          <a:graphicData uri="http://schemas.openxmlformats.org/drawingml/2006/chart">
            <c:chart xmlns:c="http://schemas.openxmlformats.org/drawingml/2006/chart" xmlns:r="http://schemas.openxmlformats.org/officeDocument/2006/relationships" r:id="rId3"/>
          </a:graphicData>
        </a:graphic>
      </p:graphicFrame>
      <p:sp>
        <p:nvSpPr>
          <p:cNvPr id="1029" name="Date Placeholder 6"/>
          <p:cNvSpPr>
            <a:spLocks noGrp="1"/>
          </p:cNvSpPr>
          <p:nvPr>
            <p:ph type="dt" sz="quarter" idx="2"/>
          </p:nvPr>
        </p:nvSpPr>
        <p:spPr>
          <a:xfrm>
            <a:off x="381000" y="6553200"/>
            <a:ext cx="8153400" cy="304800"/>
          </a:xfrm>
          <a:prstGeom prst="rect">
            <a:avLst/>
          </a:prstGeom>
          <a:noFill/>
        </p:spPr>
        <p:txBody>
          <a:bodyPr/>
          <a:lstStyle/>
          <a:p>
            <a:r>
              <a:rPr lang="en-US" dirty="0"/>
              <a:t>2019 Bethel Study – 21st Annual Financial Aid Survey of CCCU Institutions – 12.4.2019</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6" name="TextBox 5"/>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8" name="Chart 7">
            <a:extLst>
              <a:ext uri="{FF2B5EF4-FFF2-40B4-BE49-F238E27FC236}">
                <a16:creationId xmlns:a16="http://schemas.microsoft.com/office/drawing/2014/main" id="{00000000-0008-0000-6900-000002000000}"/>
              </a:ext>
            </a:extLst>
          </p:cNvPr>
          <p:cNvGraphicFramePr>
            <a:graphicFrameLocks noGrp="1"/>
          </p:cNvGraphicFramePr>
          <p:nvPr>
            <p:extLst>
              <p:ext uri="{D42A27DB-BD31-4B8C-83A1-F6EECF244321}">
                <p14:modId xmlns:p14="http://schemas.microsoft.com/office/powerpoint/2010/main" val="3458449555"/>
              </p:ext>
            </p:extLst>
          </p:nvPr>
        </p:nvGraphicFramePr>
        <p:xfrm>
          <a:off x="0" y="277143"/>
          <a:ext cx="9144000" cy="5818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71903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p:spPr>
        <p:txBody>
          <a:bodyPr/>
          <a:lstStyle/>
          <a:p>
            <a:pPr eaLnBrk="1" hangingPunct="1"/>
            <a:r>
              <a:rPr lang="en-US" sz="4000" dirty="0"/>
              <a:t>Loans 2018-19 </a:t>
            </a:r>
            <a:br>
              <a:rPr lang="en-US" sz="4000" dirty="0"/>
            </a:br>
            <a:r>
              <a:rPr lang="en-US" sz="3200" dirty="0"/>
              <a:t>(Traditional Undergrad Programs) </a:t>
            </a:r>
            <a:r>
              <a:rPr lang="en-US" sz="2000" dirty="0"/>
              <a:t>(see pp. 56-63)</a:t>
            </a:r>
          </a:p>
        </p:txBody>
      </p:sp>
      <p:sp>
        <p:nvSpPr>
          <p:cNvPr id="48131" name="Rectangle 3"/>
          <p:cNvSpPr>
            <a:spLocks noGrp="1" noChangeArrowheads="1"/>
          </p:cNvSpPr>
          <p:nvPr>
            <p:ph type="body" sz="half" idx="1"/>
          </p:nvPr>
        </p:nvSpPr>
        <p:spPr>
          <a:xfrm>
            <a:off x="457200" y="1600200"/>
            <a:ext cx="7162800" cy="4525963"/>
          </a:xfrm>
        </p:spPr>
        <p:txBody>
          <a:bodyPr/>
          <a:lstStyle/>
          <a:p>
            <a:pPr eaLnBrk="1" hangingPunct="1"/>
            <a:r>
              <a:rPr lang="en-US" sz="2800" dirty="0"/>
              <a:t>60 survey respondents reported $693 million in total borrowing </a:t>
            </a:r>
          </a:p>
          <a:p>
            <a:pPr eaLnBrk="1" hangingPunct="1"/>
            <a:r>
              <a:rPr lang="en-US" sz="2800" dirty="0"/>
              <a:t>Of this $166 million was PLUS loans</a:t>
            </a:r>
          </a:p>
          <a:p>
            <a:pPr lvl="1" eaLnBrk="1" hangingPunct="1"/>
            <a:r>
              <a:rPr lang="en-US" sz="2400" dirty="0"/>
              <a:t>Total PLUS borrowing exceeded $5 million at 10 schools</a:t>
            </a:r>
          </a:p>
          <a:p>
            <a:pPr lvl="1" eaLnBrk="1" hangingPunct="1"/>
            <a:r>
              <a:rPr lang="en-US" sz="2400" dirty="0"/>
              <a:t>Average PLUS per enrolled student was $1,698 (down from $1,846 in 2018 survey)</a:t>
            </a:r>
          </a:p>
          <a:p>
            <a:pPr eaLnBrk="1" hangingPunct="1"/>
            <a:r>
              <a:rPr lang="en-US" sz="2800" dirty="0"/>
              <a:t>Average amount borrowed per enrolled student was $7,105 (down from $7,503 in 2018 survey)</a:t>
            </a:r>
          </a:p>
        </p:txBody>
      </p:sp>
      <p:pic>
        <p:nvPicPr>
          <p:cNvPr id="48132" name="Picture 5" descr="MCj02345260000[1]"/>
          <p:cNvPicPr>
            <a:picLocks noGrp="1" noChangeAspect="1" noChangeArrowheads="1"/>
          </p:cNvPicPr>
          <p:nvPr>
            <p:ph sz="half" idx="2"/>
          </p:nvPr>
        </p:nvPicPr>
        <p:blipFill>
          <a:blip r:embed="rId3" cstate="print"/>
          <a:srcRect/>
          <a:stretch>
            <a:fillRect/>
          </a:stretch>
        </p:blipFill>
        <p:spPr>
          <a:xfrm>
            <a:off x="7297304" y="4093210"/>
            <a:ext cx="1881187" cy="1787525"/>
          </a:xfrm>
        </p:spPr>
      </p:pic>
      <p:sp>
        <p:nvSpPr>
          <p:cNvPr id="48134" name="Date Placeholder 6"/>
          <p:cNvSpPr>
            <a:spLocks noGrp="1"/>
          </p:cNvSpPr>
          <p:nvPr>
            <p:ph type="dt" sz="quarter" idx="12"/>
          </p:nvPr>
        </p:nvSpPr>
        <p:spPr>
          <a:xfrm>
            <a:off x="381000" y="6534150"/>
            <a:ext cx="8001000" cy="32385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6" name="TextBox 5"/>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spTree>
    <p:extLst>
      <p:ext uri="{BB962C8B-B14F-4D97-AF65-F5344CB8AC3E}">
        <p14:creationId xmlns:p14="http://schemas.microsoft.com/office/powerpoint/2010/main" val="29337506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p:spPr>
        <p:txBody>
          <a:bodyPr/>
          <a:lstStyle/>
          <a:p>
            <a:r>
              <a:rPr lang="en-US" sz="3600" dirty="0"/>
              <a:t>2018-19 Borrowing: Average per Enrolled Student </a:t>
            </a:r>
            <a:r>
              <a:rPr lang="en-US" sz="1800" dirty="0"/>
              <a:t>(see p. 61-62)</a:t>
            </a:r>
            <a:endParaRPr lang="en-US" sz="2000" dirty="0"/>
          </a:p>
        </p:txBody>
      </p:sp>
      <p:graphicFrame>
        <p:nvGraphicFramePr>
          <p:cNvPr id="9" name="Content Placeholder 8"/>
          <p:cNvGraphicFramePr>
            <a:graphicFrameLocks noGrp="1"/>
          </p:cNvGraphicFramePr>
          <p:nvPr>
            <p:ph sz="half" idx="1"/>
            <p:extLst/>
          </p:nvPr>
        </p:nvGraphicFramePr>
        <p:xfrm>
          <a:off x="152400" y="1600200"/>
          <a:ext cx="50292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p:cNvSpPr>
            <a:spLocks noGrp="1"/>
          </p:cNvSpPr>
          <p:nvPr>
            <p:ph type="body" sz="half" idx="2"/>
          </p:nvPr>
        </p:nvSpPr>
        <p:spPr>
          <a:xfrm>
            <a:off x="5334000" y="1600200"/>
            <a:ext cx="3657600" cy="4525963"/>
          </a:xfrm>
          <a:ln/>
        </p:spPr>
        <p:style>
          <a:lnRef idx="1">
            <a:schemeClr val="accent3"/>
          </a:lnRef>
          <a:fillRef idx="2">
            <a:schemeClr val="accent3"/>
          </a:fillRef>
          <a:effectRef idx="1">
            <a:schemeClr val="accent3"/>
          </a:effectRef>
          <a:fontRef idx="minor">
            <a:schemeClr val="dk1"/>
          </a:fontRef>
        </p:style>
        <p:txBody>
          <a:bodyPr/>
          <a:lstStyle/>
          <a:p>
            <a:endParaRPr lang="en-US" sz="2400" dirty="0"/>
          </a:p>
          <a:p>
            <a:endParaRPr lang="en-US" sz="2400" dirty="0"/>
          </a:p>
          <a:p>
            <a:r>
              <a:rPr lang="en-US" sz="2400" dirty="0"/>
              <a:t>Perkins $0</a:t>
            </a:r>
          </a:p>
          <a:p>
            <a:r>
              <a:rPr lang="en-US" sz="2400" dirty="0"/>
              <a:t>Subsidized $2,067</a:t>
            </a:r>
          </a:p>
          <a:p>
            <a:r>
              <a:rPr lang="en-US" sz="2400" dirty="0"/>
              <a:t>Unsubsidized $1,947</a:t>
            </a:r>
          </a:p>
          <a:p>
            <a:r>
              <a:rPr lang="en-US" sz="2400" dirty="0"/>
              <a:t>Other $1,394</a:t>
            </a:r>
          </a:p>
          <a:p>
            <a:r>
              <a:rPr lang="en-US" sz="2400" dirty="0"/>
              <a:t>PLUS $1,698</a:t>
            </a:r>
          </a:p>
          <a:p>
            <a:r>
              <a:rPr lang="en-US" sz="2400" dirty="0"/>
              <a:t>Total $7,105</a:t>
            </a:r>
          </a:p>
        </p:txBody>
      </p:sp>
      <p:sp>
        <p:nvSpPr>
          <p:cNvPr id="5" name="Date Placeholder 4"/>
          <p:cNvSpPr>
            <a:spLocks noGrp="1"/>
          </p:cNvSpPr>
          <p:nvPr>
            <p:ph type="dt" sz="half" idx="12"/>
          </p:nvPr>
        </p:nvSpPr>
        <p:spPr>
          <a:xfrm>
            <a:off x="381000" y="6477000"/>
            <a:ext cx="8077200" cy="381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6" name="TextBox 5"/>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spTree>
    <p:extLst>
      <p:ext uri="{BB962C8B-B14F-4D97-AF65-F5344CB8AC3E}">
        <p14:creationId xmlns:p14="http://schemas.microsoft.com/office/powerpoint/2010/main" val="31471555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5" name="TextBox 4"/>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8" name="Chart 7">
            <a:extLst>
              <a:ext uri="{FF2B5EF4-FFF2-40B4-BE49-F238E27FC236}">
                <a16:creationId xmlns:a16="http://schemas.microsoft.com/office/drawing/2014/main" id="{00000000-0008-0000-9900-000002000000}"/>
              </a:ext>
            </a:extLst>
          </p:cNvPr>
          <p:cNvGraphicFramePr>
            <a:graphicFrameLocks noGrp="1"/>
          </p:cNvGraphicFramePr>
          <p:nvPr>
            <p:extLst>
              <p:ext uri="{D42A27DB-BD31-4B8C-83A1-F6EECF244321}">
                <p14:modId xmlns:p14="http://schemas.microsoft.com/office/powerpoint/2010/main" val="564526439"/>
              </p:ext>
            </p:extLst>
          </p:nvPr>
        </p:nvGraphicFramePr>
        <p:xfrm>
          <a:off x="0" y="277143"/>
          <a:ext cx="9144000" cy="58188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19397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6" name="TextBox 5"/>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8" name="Chart 7">
            <a:extLst>
              <a:ext uri="{FF2B5EF4-FFF2-40B4-BE49-F238E27FC236}">
                <a16:creationId xmlns:a16="http://schemas.microsoft.com/office/drawing/2014/main" id="{00000000-0008-0000-A300-000002000000}"/>
              </a:ext>
            </a:extLst>
          </p:cNvPr>
          <p:cNvGraphicFramePr>
            <a:graphicFrameLocks noGrp="1"/>
          </p:cNvGraphicFramePr>
          <p:nvPr>
            <p:extLst>
              <p:ext uri="{D42A27DB-BD31-4B8C-83A1-F6EECF244321}">
                <p14:modId xmlns:p14="http://schemas.microsoft.com/office/powerpoint/2010/main" val="1527168758"/>
              </p:ext>
            </p:extLst>
          </p:nvPr>
        </p:nvGraphicFramePr>
        <p:xfrm>
          <a:off x="0" y="277143"/>
          <a:ext cx="9144000" cy="5818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6971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6" name="TextBox 5"/>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8" name="Chart 7">
            <a:extLst>
              <a:ext uri="{FF2B5EF4-FFF2-40B4-BE49-F238E27FC236}">
                <a16:creationId xmlns:a16="http://schemas.microsoft.com/office/drawing/2014/main" id="{00000000-0008-0000-9F00-000002000000}"/>
              </a:ext>
            </a:extLst>
          </p:cNvPr>
          <p:cNvGraphicFramePr>
            <a:graphicFrameLocks noGrp="1"/>
          </p:cNvGraphicFramePr>
          <p:nvPr>
            <p:extLst>
              <p:ext uri="{D42A27DB-BD31-4B8C-83A1-F6EECF244321}">
                <p14:modId xmlns:p14="http://schemas.microsoft.com/office/powerpoint/2010/main" val="344695276"/>
              </p:ext>
            </p:extLst>
          </p:nvPr>
        </p:nvGraphicFramePr>
        <p:xfrm>
          <a:off x="0" y="277143"/>
          <a:ext cx="9144000" cy="5818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82057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077200" cy="1143000"/>
          </a:xfrm>
          <a:noFill/>
        </p:spPr>
        <p:txBody>
          <a:bodyPr/>
          <a:lstStyle/>
          <a:p>
            <a:pPr eaLnBrk="1" hangingPunct="1"/>
            <a:r>
              <a:rPr lang="en-US" sz="3200" dirty="0"/>
              <a:t>Average Student Loan Debt of Graduates</a:t>
            </a:r>
            <a:br>
              <a:rPr lang="en-US" sz="3600" dirty="0"/>
            </a:br>
            <a:r>
              <a:rPr lang="en-US" sz="1800" dirty="0"/>
              <a:t>(see p. 90ff.)</a:t>
            </a:r>
          </a:p>
        </p:txBody>
      </p:sp>
      <p:sp>
        <p:nvSpPr>
          <p:cNvPr id="51203" name="Rectangle 3"/>
          <p:cNvSpPr>
            <a:spLocks noGrp="1" noChangeArrowheads="1"/>
          </p:cNvSpPr>
          <p:nvPr>
            <p:ph type="body" idx="1"/>
          </p:nvPr>
        </p:nvSpPr>
        <p:spPr>
          <a:xfrm>
            <a:off x="457200" y="1600200"/>
            <a:ext cx="8229600" cy="4495800"/>
          </a:xfrm>
        </p:spPr>
        <p:txBody>
          <a:bodyPr/>
          <a:lstStyle/>
          <a:p>
            <a:pPr eaLnBrk="1" hangingPunct="1">
              <a:lnSpc>
                <a:spcPct val="80000"/>
              </a:lnSpc>
            </a:pPr>
            <a:r>
              <a:rPr lang="en-US" sz="2400" dirty="0"/>
              <a:t>On average 70% of FY19 graduates at 55 responding schools borrowed student loans (range: 35% to 93%).</a:t>
            </a:r>
          </a:p>
          <a:p>
            <a:pPr lvl="3" eaLnBrk="1" hangingPunct="1">
              <a:lnSpc>
                <a:spcPct val="80000"/>
              </a:lnSpc>
            </a:pPr>
            <a:endParaRPr lang="en-US" sz="1400" dirty="0"/>
          </a:p>
          <a:p>
            <a:pPr eaLnBrk="1" hangingPunct="1">
              <a:lnSpc>
                <a:spcPct val="80000"/>
              </a:lnSpc>
            </a:pPr>
            <a:r>
              <a:rPr lang="en-US" sz="2400" dirty="0"/>
              <a:t>Their average debt was $29,348 (range: $18,923 to $40,973).</a:t>
            </a:r>
          </a:p>
          <a:p>
            <a:pPr lvl="1" eaLnBrk="1" hangingPunct="1">
              <a:lnSpc>
                <a:spcPct val="80000"/>
              </a:lnSpc>
            </a:pPr>
            <a:r>
              <a:rPr lang="en-US" sz="2000" dirty="0"/>
              <a:t>28 of 55 (50%) of responding schools had average debts ranging from $26,534 to $32,538</a:t>
            </a:r>
          </a:p>
          <a:p>
            <a:pPr lvl="4" eaLnBrk="1" hangingPunct="1">
              <a:lnSpc>
                <a:spcPct val="80000"/>
              </a:lnSpc>
            </a:pPr>
            <a:endParaRPr lang="en-US" sz="1800" dirty="0"/>
          </a:p>
          <a:p>
            <a:pPr eaLnBrk="1" hangingPunct="1">
              <a:lnSpc>
                <a:spcPct val="80000"/>
              </a:lnSpc>
            </a:pPr>
            <a:r>
              <a:rPr lang="en-US" sz="2400" dirty="0"/>
              <a:t>The average debt, at schools where students borrowed, equaled 107% of 2018-2019 tuition and fees at each student’s school (range: 46% to 212%).</a:t>
            </a:r>
          </a:p>
        </p:txBody>
      </p:sp>
      <p:sp>
        <p:nvSpPr>
          <p:cNvPr id="51207" name="Date Placeholder 7"/>
          <p:cNvSpPr>
            <a:spLocks noGrp="1"/>
          </p:cNvSpPr>
          <p:nvPr>
            <p:ph type="dt" sz="quarter" idx="2"/>
          </p:nvPr>
        </p:nvSpPr>
        <p:spPr>
          <a:xfrm>
            <a:off x="381000" y="6534150"/>
            <a:ext cx="8077200" cy="32385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5" name="TextBox 4"/>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spTree>
    <p:extLst>
      <p:ext uri="{BB962C8B-B14F-4D97-AF65-F5344CB8AC3E}">
        <p14:creationId xmlns:p14="http://schemas.microsoft.com/office/powerpoint/2010/main" val="29144504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15" y="325752"/>
            <a:ext cx="8839200" cy="617956"/>
          </a:xfrm>
          <a:noFill/>
        </p:spPr>
        <p:txBody>
          <a:bodyPr/>
          <a:lstStyle/>
          <a:p>
            <a:r>
              <a:rPr lang="en-US" sz="2800" dirty="0"/>
              <a:t>3-Year Cohort Default Rates</a:t>
            </a:r>
            <a:br>
              <a:rPr lang="en-US" sz="2800" dirty="0"/>
            </a:br>
            <a:r>
              <a:rPr lang="en-US" sz="2800" dirty="0"/>
              <a:t>CCCU 2019 Survey Participants</a:t>
            </a:r>
            <a:endParaRPr lang="en-US" sz="11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72521649"/>
              </p:ext>
            </p:extLst>
          </p:nvPr>
        </p:nvGraphicFramePr>
        <p:xfrm>
          <a:off x="0" y="1153456"/>
          <a:ext cx="9144000" cy="4780194"/>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FADBEC-7A62-4AE8-993A-250B47762FB0}"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Date Placeholder 4"/>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9" name="Rectangle 8"/>
          <p:cNvSpPr/>
          <p:nvPr/>
        </p:nvSpPr>
        <p:spPr>
          <a:xfrm>
            <a:off x="914400" y="997679"/>
            <a:ext cx="8229600"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Most recent three-year default rate on government loans (FY2016 official). </a:t>
            </a: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p:txBody>
      </p:sp>
      <p:cxnSp>
        <p:nvCxnSpPr>
          <p:cNvPr id="7" name="Straight Connector 6"/>
          <p:cNvCxnSpPr/>
          <p:nvPr/>
        </p:nvCxnSpPr>
        <p:spPr bwMode="auto">
          <a:xfrm>
            <a:off x="360947" y="3543553"/>
            <a:ext cx="8630653" cy="0"/>
          </a:xfrm>
          <a:prstGeom prst="line">
            <a:avLst/>
          </a:prstGeom>
          <a:solidFill>
            <a:schemeClr val="accent1"/>
          </a:solidFill>
          <a:ln w="19050" cap="flat" cmpd="sng" algn="ctr">
            <a:solidFill>
              <a:srgbClr val="00B050"/>
            </a:solidFill>
            <a:prstDash val="solid"/>
            <a:round/>
            <a:headEnd type="none" w="med" len="med"/>
            <a:tailEnd type="none" w="med" len="med"/>
          </a:ln>
          <a:effectLst/>
        </p:spPr>
      </p:cxnSp>
      <p:sp>
        <p:nvSpPr>
          <p:cNvPr id="3" name="Line Callout 2 (No Border) 2"/>
          <p:cNvSpPr/>
          <p:nvPr/>
        </p:nvSpPr>
        <p:spPr bwMode="auto">
          <a:xfrm>
            <a:off x="1190964" y="3103324"/>
            <a:ext cx="3879111" cy="275592"/>
          </a:xfrm>
          <a:prstGeom prst="callout2">
            <a:avLst>
              <a:gd name="adj1" fmla="val 50000"/>
              <a:gd name="adj2" fmla="val 2778"/>
              <a:gd name="adj3" fmla="val 85417"/>
              <a:gd name="adj4" fmla="val -7639"/>
              <a:gd name="adj5" fmla="val 102808"/>
              <a:gd name="adj6" fmla="val -10865"/>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B050"/>
                </a:solidFill>
                <a:effectLst/>
                <a:uLnTx/>
                <a:uFillTx/>
                <a:latin typeface="Arial" charset="0"/>
                <a:ea typeface="+mn-ea"/>
                <a:cs typeface="+mn-cs"/>
              </a:rPr>
              <a:t>National Average Default Rate – All Schools (10.1%)</a:t>
            </a:r>
          </a:p>
        </p:txBody>
      </p:sp>
      <p:sp>
        <p:nvSpPr>
          <p:cNvPr id="10" name="Line Callout 2 (No Border) 9"/>
          <p:cNvSpPr/>
          <p:nvPr/>
        </p:nvSpPr>
        <p:spPr bwMode="auto">
          <a:xfrm>
            <a:off x="1190964" y="3724731"/>
            <a:ext cx="4102395" cy="200056"/>
          </a:xfrm>
          <a:prstGeom prst="callout2">
            <a:avLst>
              <a:gd name="adj1" fmla="val 50000"/>
              <a:gd name="adj2" fmla="val 2778"/>
              <a:gd name="adj3" fmla="val 85417"/>
              <a:gd name="adj4" fmla="val -7639"/>
              <a:gd name="adj5" fmla="val 104185"/>
              <a:gd name="adj6" fmla="val -11658"/>
            </a:avLst>
          </a:prstGeom>
          <a:no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F81BD">
                    <a:lumMod val="75000"/>
                  </a:srgbClr>
                </a:solidFill>
                <a:effectLst/>
                <a:uLnTx/>
                <a:uFillTx/>
                <a:latin typeface="Arial" charset="0"/>
                <a:ea typeface="+mn-ea"/>
                <a:cs typeface="+mn-cs"/>
              </a:rPr>
              <a:t>National Average Default Rate – Private 4-Year (6.3%)</a:t>
            </a:r>
          </a:p>
        </p:txBody>
      </p:sp>
      <p:sp>
        <p:nvSpPr>
          <p:cNvPr id="6" name="TextBox 5"/>
          <p:cNvSpPr txBox="1"/>
          <p:nvPr/>
        </p:nvSpPr>
        <p:spPr>
          <a:xfrm>
            <a:off x="360947" y="5933648"/>
            <a:ext cx="8305800" cy="2000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charset="0"/>
                <a:ea typeface="+mn-ea"/>
                <a:cs typeface="+mn-cs"/>
              </a:rPr>
              <a:t>SOURCE:  U.S. Department of Education Default Management, Official Cohort Default Rates for Schools, retrieved 11.27.2019 https://www2.ed.gov/offices/OSFAP/defaultmanagement/cdr.html</a:t>
            </a:r>
          </a:p>
        </p:txBody>
      </p:sp>
      <p:sp>
        <p:nvSpPr>
          <p:cNvPr id="11" name="TextBox 10">
            <a:extLst>
              <a:ext uri="{FF2B5EF4-FFF2-40B4-BE49-F238E27FC236}">
                <a16:creationId xmlns:a16="http://schemas.microsoft.com/office/drawing/2014/main" id="{1C276849-6A87-4C51-9A2E-BFD7287D2503}"/>
              </a:ext>
            </a:extLst>
          </p:cNvPr>
          <p:cNvSpPr txBox="1"/>
          <p:nvPr/>
        </p:nvSpPr>
        <p:spPr>
          <a:xfrm>
            <a:off x="4953000" y="1690369"/>
            <a:ext cx="3657600" cy="954107"/>
          </a:xfrm>
          <a:prstGeom prst="rect">
            <a:avLst/>
          </a:prstGeom>
          <a:noFill/>
        </p:spPr>
        <p:txBody>
          <a:bodyPr wrap="square" rtlCol="0">
            <a:spAutoFit/>
          </a:bodyPr>
          <a:lstStyle/>
          <a:p>
            <a:r>
              <a:rPr lang="en-US" sz="1400" b="0" i="1" dirty="0">
                <a:solidFill>
                  <a:schemeClr val="accent6">
                    <a:lumMod val="50000"/>
                  </a:schemeClr>
                </a:solidFill>
              </a:rPr>
              <a:t>64% (37 of 58) of CCCU members participating in 2019 Survey have default rates less than 6.3%, and 95% (55 of 58) of rates are below 10.1%</a:t>
            </a:r>
          </a:p>
        </p:txBody>
      </p:sp>
    </p:spTree>
    <p:extLst>
      <p:ext uri="{BB962C8B-B14F-4D97-AF65-F5344CB8AC3E}">
        <p14:creationId xmlns:p14="http://schemas.microsoft.com/office/powerpoint/2010/main" val="31319234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8295"/>
            <a:ext cx="8839200" cy="617956"/>
          </a:xfrm>
          <a:noFill/>
        </p:spPr>
        <p:txBody>
          <a:bodyPr/>
          <a:lstStyle/>
          <a:p>
            <a:r>
              <a:rPr lang="en-US" sz="2800" dirty="0"/>
              <a:t>3-Year Cohort Default Rates</a:t>
            </a:r>
            <a:br>
              <a:rPr lang="en-US" sz="2800" dirty="0"/>
            </a:br>
            <a:r>
              <a:rPr lang="en-US" sz="2800" dirty="0"/>
              <a:t>Active CCCU Members</a:t>
            </a:r>
            <a:endParaRPr lang="en-US" sz="11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30291485"/>
              </p:ext>
            </p:extLst>
          </p:nvPr>
        </p:nvGraphicFramePr>
        <p:xfrm>
          <a:off x="0" y="1153456"/>
          <a:ext cx="9144000" cy="4780194"/>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FADBEC-7A62-4AE8-993A-250B47762FB0}"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Date Placeholder 4"/>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9" name="Rectangle 8"/>
          <p:cNvSpPr/>
          <p:nvPr/>
        </p:nvSpPr>
        <p:spPr>
          <a:xfrm>
            <a:off x="914400" y="942759"/>
            <a:ext cx="8229600"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Most recent three-year default rate on government loans (FY2016 official). </a:t>
            </a: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p:txBody>
      </p:sp>
      <p:cxnSp>
        <p:nvCxnSpPr>
          <p:cNvPr id="7" name="Straight Connector 6"/>
          <p:cNvCxnSpPr/>
          <p:nvPr/>
        </p:nvCxnSpPr>
        <p:spPr bwMode="auto">
          <a:xfrm>
            <a:off x="360947" y="3568953"/>
            <a:ext cx="8630653" cy="0"/>
          </a:xfrm>
          <a:prstGeom prst="line">
            <a:avLst/>
          </a:prstGeom>
          <a:solidFill>
            <a:schemeClr val="accent1"/>
          </a:solidFill>
          <a:ln w="19050" cap="flat" cmpd="sng" algn="ctr">
            <a:solidFill>
              <a:srgbClr val="00B050"/>
            </a:solidFill>
            <a:prstDash val="solid"/>
            <a:round/>
            <a:headEnd type="none" w="med" len="med"/>
            <a:tailEnd type="none" w="med" len="med"/>
          </a:ln>
          <a:effectLst/>
        </p:spPr>
      </p:cxnSp>
      <p:sp>
        <p:nvSpPr>
          <p:cNvPr id="3" name="Line Callout 2 (No Border) 2"/>
          <p:cNvSpPr/>
          <p:nvPr/>
        </p:nvSpPr>
        <p:spPr bwMode="auto">
          <a:xfrm>
            <a:off x="1190964" y="3225656"/>
            <a:ext cx="3879111" cy="275592"/>
          </a:xfrm>
          <a:prstGeom prst="callout2">
            <a:avLst>
              <a:gd name="adj1" fmla="val 50000"/>
              <a:gd name="adj2" fmla="val 2778"/>
              <a:gd name="adj3" fmla="val 85417"/>
              <a:gd name="adj4" fmla="val -7639"/>
              <a:gd name="adj5" fmla="val 102808"/>
              <a:gd name="adj6" fmla="val -10865"/>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B050"/>
                </a:solidFill>
                <a:effectLst/>
                <a:uLnTx/>
                <a:uFillTx/>
                <a:latin typeface="Arial" charset="0"/>
                <a:ea typeface="+mn-ea"/>
                <a:cs typeface="+mn-cs"/>
              </a:rPr>
              <a:t>National Average Default Rate – All Schools (10.1%)</a:t>
            </a:r>
          </a:p>
        </p:txBody>
      </p:sp>
      <p:sp>
        <p:nvSpPr>
          <p:cNvPr id="10" name="Line Callout 2 (No Border) 9"/>
          <p:cNvSpPr/>
          <p:nvPr/>
        </p:nvSpPr>
        <p:spPr bwMode="auto">
          <a:xfrm>
            <a:off x="1190964" y="3878237"/>
            <a:ext cx="4102395" cy="200056"/>
          </a:xfrm>
          <a:prstGeom prst="callout2">
            <a:avLst>
              <a:gd name="adj1" fmla="val 50000"/>
              <a:gd name="adj2" fmla="val 2778"/>
              <a:gd name="adj3" fmla="val 85417"/>
              <a:gd name="adj4" fmla="val -7639"/>
              <a:gd name="adj5" fmla="val 104185"/>
              <a:gd name="adj6" fmla="val -11658"/>
            </a:avLst>
          </a:prstGeom>
          <a:no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F81BD">
                    <a:lumMod val="75000"/>
                  </a:srgbClr>
                </a:solidFill>
                <a:effectLst/>
                <a:uLnTx/>
                <a:uFillTx/>
                <a:latin typeface="Arial" charset="0"/>
                <a:ea typeface="+mn-ea"/>
                <a:cs typeface="+mn-cs"/>
              </a:rPr>
              <a:t>National Average Default Rate – Private 4-Year (6.3%)</a:t>
            </a:r>
          </a:p>
        </p:txBody>
      </p:sp>
      <p:sp>
        <p:nvSpPr>
          <p:cNvPr id="6" name="TextBox 5"/>
          <p:cNvSpPr txBox="1"/>
          <p:nvPr/>
        </p:nvSpPr>
        <p:spPr>
          <a:xfrm>
            <a:off x="360947" y="5933648"/>
            <a:ext cx="8305800" cy="2000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charset="0"/>
                <a:ea typeface="+mn-ea"/>
                <a:cs typeface="+mn-cs"/>
              </a:rPr>
              <a:t>SOURCE:  U.S. Department of Education Default Management, Official Cohort Default Rates for Schools, retrieved 11.27.2019 https://www2.ed.gov/offices/OSFAP/defaultmanagement/cdr.html</a:t>
            </a:r>
          </a:p>
        </p:txBody>
      </p:sp>
      <p:sp>
        <p:nvSpPr>
          <p:cNvPr id="11" name="TextBox 10">
            <a:extLst>
              <a:ext uri="{FF2B5EF4-FFF2-40B4-BE49-F238E27FC236}">
                <a16:creationId xmlns:a16="http://schemas.microsoft.com/office/drawing/2014/main" id="{1C276849-6A87-4C51-9A2E-BFD7287D2503}"/>
              </a:ext>
            </a:extLst>
          </p:cNvPr>
          <p:cNvSpPr txBox="1"/>
          <p:nvPr/>
        </p:nvSpPr>
        <p:spPr>
          <a:xfrm>
            <a:off x="4876800" y="1535004"/>
            <a:ext cx="3657600" cy="738664"/>
          </a:xfrm>
          <a:prstGeom prst="rect">
            <a:avLst/>
          </a:prstGeom>
          <a:noFill/>
        </p:spPr>
        <p:txBody>
          <a:bodyPr wrap="square" rtlCol="0">
            <a:spAutoFit/>
          </a:bodyPr>
          <a:lstStyle/>
          <a:p>
            <a:r>
              <a:rPr lang="en-US" sz="1400" b="0" i="1" dirty="0">
                <a:solidFill>
                  <a:schemeClr val="accent6">
                    <a:lumMod val="50000"/>
                  </a:schemeClr>
                </a:solidFill>
              </a:rPr>
              <a:t>54% (70 of 129) of CCCU members have default rates less than 6.3%, and 87% (112 of 129) of rates are below 10.1%</a:t>
            </a:r>
          </a:p>
        </p:txBody>
      </p:sp>
    </p:spTree>
    <p:extLst>
      <p:ext uri="{BB962C8B-B14F-4D97-AF65-F5344CB8AC3E}">
        <p14:creationId xmlns:p14="http://schemas.microsoft.com/office/powerpoint/2010/main" val="6262610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BF14-4EF2-4D81-BDF9-E3F394D31F0A}"/>
              </a:ext>
            </a:extLst>
          </p:cNvPr>
          <p:cNvSpPr>
            <a:spLocks noGrp="1"/>
          </p:cNvSpPr>
          <p:nvPr>
            <p:ph type="title"/>
          </p:nvPr>
        </p:nvSpPr>
        <p:spPr>
          <a:noFill/>
        </p:spPr>
        <p:txBody>
          <a:bodyPr/>
          <a:lstStyle/>
          <a:p>
            <a:r>
              <a:rPr lang="en-US" dirty="0"/>
              <a:t>Fiscal Year 2014, 2015, 2016 Cohort Default Rates</a:t>
            </a:r>
          </a:p>
        </p:txBody>
      </p:sp>
      <p:sp>
        <p:nvSpPr>
          <p:cNvPr id="4" name="Slide Number Placeholder 3">
            <a:extLst>
              <a:ext uri="{FF2B5EF4-FFF2-40B4-BE49-F238E27FC236}">
                <a16:creationId xmlns:a16="http://schemas.microsoft.com/office/drawing/2014/main" id="{59C4F84A-543F-4D5C-BB61-408704177F90}"/>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FADBEC-7A62-4AE8-993A-250B47762FB0}"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Date Placeholder 4">
            <a:extLst>
              <a:ext uri="{FF2B5EF4-FFF2-40B4-BE49-F238E27FC236}">
                <a16:creationId xmlns:a16="http://schemas.microsoft.com/office/drawing/2014/main" id="{F5E1D25B-D099-4890-8D80-607AE392409A}"/>
              </a:ext>
            </a:extLst>
          </p:cNvPr>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8" name="TextBox 7">
            <a:extLst>
              <a:ext uri="{FF2B5EF4-FFF2-40B4-BE49-F238E27FC236}">
                <a16:creationId xmlns:a16="http://schemas.microsoft.com/office/drawing/2014/main" id="{882204AF-3E41-4F1E-9008-4845B63F14FC}"/>
              </a:ext>
            </a:extLst>
          </p:cNvPr>
          <p:cNvSpPr txBox="1"/>
          <p:nvPr/>
        </p:nvSpPr>
        <p:spPr>
          <a:xfrm>
            <a:off x="360947" y="5933648"/>
            <a:ext cx="8305800" cy="2000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charset="0"/>
                <a:ea typeface="+mn-ea"/>
                <a:cs typeface="+mn-cs"/>
              </a:rPr>
              <a:t>SOURCE:  U.S. Department of Education Default Management, Official Cohort Default Rates for Schools, retrieved 11.27.2019 https://www2.ed.gov/offices/OSFAP/defaultmanagement/cdr.html</a:t>
            </a:r>
          </a:p>
        </p:txBody>
      </p:sp>
      <p:pic>
        <p:nvPicPr>
          <p:cNvPr id="3" name="Picture 2">
            <a:extLst>
              <a:ext uri="{FF2B5EF4-FFF2-40B4-BE49-F238E27FC236}">
                <a16:creationId xmlns:a16="http://schemas.microsoft.com/office/drawing/2014/main" id="{C35DE838-F124-42C4-AB80-47E6BDBFE798}"/>
              </a:ext>
            </a:extLst>
          </p:cNvPr>
          <p:cNvPicPr>
            <a:picLocks noChangeAspect="1"/>
          </p:cNvPicPr>
          <p:nvPr/>
        </p:nvPicPr>
        <p:blipFill rotWithShape="1">
          <a:blip r:embed="rId2"/>
          <a:srcRect l="5000" t="12963" r="6666" b="2592"/>
          <a:stretch/>
        </p:blipFill>
        <p:spPr>
          <a:xfrm>
            <a:off x="228599" y="1396154"/>
            <a:ext cx="8438147" cy="4537494"/>
          </a:xfrm>
          <a:prstGeom prst="rect">
            <a:avLst/>
          </a:prstGeom>
        </p:spPr>
      </p:pic>
    </p:spTree>
    <p:extLst>
      <p:ext uri="{BB962C8B-B14F-4D97-AF65-F5344CB8AC3E}">
        <p14:creationId xmlns:p14="http://schemas.microsoft.com/office/powerpoint/2010/main" val="708067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295400" y="274638"/>
            <a:ext cx="7391400" cy="1143000"/>
          </a:xfrm>
          <a:noFill/>
        </p:spPr>
        <p:txBody>
          <a:bodyPr/>
          <a:lstStyle/>
          <a:p>
            <a:pPr eaLnBrk="1" hangingPunct="1"/>
            <a:r>
              <a:rPr lang="en-US" dirty="0"/>
              <a:t>Highest Degree </a:t>
            </a:r>
            <a:r>
              <a:rPr lang="en-US" sz="4000" dirty="0"/>
              <a:t>Offered </a:t>
            </a:r>
            <a:r>
              <a:rPr lang="en-US" sz="2000" dirty="0"/>
              <a:t>(see p. 3)</a:t>
            </a:r>
            <a:endParaRPr lang="en-US" sz="2400" dirty="0"/>
          </a:p>
        </p:txBody>
      </p:sp>
      <p:graphicFrame>
        <p:nvGraphicFramePr>
          <p:cNvPr id="7" name="Object 61"/>
          <p:cNvGraphicFramePr>
            <a:graphicFrameLocks noGrp="1" noChangeAspect="1"/>
          </p:cNvGraphicFramePr>
          <p:nvPr>
            <p:ph sz="half" idx="1"/>
            <p:extLst>
              <p:ext uri="{D42A27DB-BD31-4B8C-83A1-F6EECF244321}">
                <p14:modId xmlns:p14="http://schemas.microsoft.com/office/powerpoint/2010/main" val="4063673233"/>
              </p:ext>
            </p:extLst>
          </p:nvPr>
        </p:nvGraphicFramePr>
        <p:xfrm>
          <a:off x="584200" y="1117601"/>
          <a:ext cx="8029575" cy="4978400"/>
        </p:xfrm>
        <a:graphic>
          <a:graphicData uri="http://schemas.openxmlformats.org/drawingml/2006/chart">
            <c:chart xmlns:c="http://schemas.openxmlformats.org/drawingml/2006/chart" xmlns:r="http://schemas.openxmlformats.org/officeDocument/2006/relationships" r:id="rId3"/>
          </a:graphicData>
        </a:graphic>
      </p:graphicFrame>
      <p:pic>
        <p:nvPicPr>
          <p:cNvPr id="2052" name="Picture 66" descr="MCBS00967_0000[1]"/>
          <p:cNvPicPr>
            <a:picLocks noGrp="1" noChangeAspect="1" noChangeArrowheads="1"/>
          </p:cNvPicPr>
          <p:nvPr>
            <p:ph sz="quarter" idx="2"/>
          </p:nvPr>
        </p:nvPicPr>
        <p:blipFill>
          <a:blip r:embed="rId4" cstate="print"/>
          <a:srcRect/>
          <a:stretch>
            <a:fillRect/>
          </a:stretch>
        </p:blipFill>
        <p:spPr>
          <a:xfrm>
            <a:off x="228600" y="381000"/>
            <a:ext cx="1219200" cy="795338"/>
          </a:xfrm>
        </p:spPr>
      </p:pic>
      <p:sp>
        <p:nvSpPr>
          <p:cNvPr id="2053" name="Slide Number Placeholder 6"/>
          <p:cNvSpPr>
            <a:spLocks noGrp="1"/>
          </p:cNvSpPr>
          <p:nvPr>
            <p:ph type="sldNum" sz="quarter" idx="11"/>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37608F76-18D0-4A24-A7DB-44A4CCF54A9F}" type="slidenum">
              <a:rPr lang="en-US" smtClean="0"/>
              <a:pPr/>
              <a:t>9</a:t>
            </a:fld>
            <a:endParaRPr lang="en-US" dirty="0"/>
          </a:p>
        </p:txBody>
      </p:sp>
      <p:sp>
        <p:nvSpPr>
          <p:cNvPr id="2054" name="Date Placeholder 7"/>
          <p:cNvSpPr>
            <a:spLocks noGrp="1"/>
          </p:cNvSpPr>
          <p:nvPr>
            <p:ph type="dt" sz="quarter" idx="12"/>
          </p:nvPr>
        </p:nvSpPr>
        <p:spPr>
          <a:xfrm>
            <a:off x="381000" y="6553200"/>
            <a:ext cx="8077200" cy="304800"/>
          </a:xfrm>
          <a:prstGeom prst="rect">
            <a:avLst/>
          </a:prstGeom>
          <a:noFill/>
        </p:spPr>
        <p:txBody>
          <a:bodyPr/>
          <a:lstStyle/>
          <a:p>
            <a:r>
              <a:rPr lang="en-US" dirty="0"/>
              <a:t>2019 Bethel Study – 21st Annual Financial Aid Survey of CCCU Institutions – 12.4.2019</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5" descr="MCj02974170000[1]"/>
          <p:cNvPicPr>
            <a:picLocks noGrp="1" noChangeAspect="1" noChangeArrowheads="1"/>
          </p:cNvPicPr>
          <p:nvPr>
            <p:ph sz="half" idx="2"/>
          </p:nvPr>
        </p:nvPicPr>
        <p:blipFill>
          <a:blip r:embed="rId2" cstate="print"/>
          <a:srcRect/>
          <a:stretch>
            <a:fillRect/>
          </a:stretch>
        </p:blipFill>
        <p:spPr>
          <a:xfrm>
            <a:off x="6248400" y="2613422"/>
            <a:ext cx="2743200" cy="2644377"/>
          </a:xfrm>
        </p:spPr>
      </p:pic>
      <p:sp>
        <p:nvSpPr>
          <p:cNvPr id="45058" name="Rectangle 2"/>
          <p:cNvSpPr>
            <a:spLocks noGrp="1" noChangeArrowheads="1"/>
          </p:cNvSpPr>
          <p:nvPr>
            <p:ph type="title"/>
          </p:nvPr>
        </p:nvSpPr>
        <p:spPr>
          <a:noFill/>
        </p:spPr>
        <p:txBody>
          <a:bodyPr/>
          <a:lstStyle/>
          <a:p>
            <a:pPr eaLnBrk="1" hangingPunct="1"/>
            <a:r>
              <a:rPr lang="en-US" sz="4000" dirty="0"/>
              <a:t>2018-19 Total Financial Aid</a:t>
            </a:r>
            <a:br>
              <a:rPr lang="en-US" sz="4000" dirty="0"/>
            </a:br>
            <a:r>
              <a:rPr lang="en-US" sz="1800" dirty="0"/>
              <a:t>(see pp. 64-65)</a:t>
            </a:r>
          </a:p>
        </p:txBody>
      </p:sp>
      <p:sp>
        <p:nvSpPr>
          <p:cNvPr id="45059" name="Rectangle 3"/>
          <p:cNvSpPr>
            <a:spLocks noGrp="1" noChangeArrowheads="1"/>
          </p:cNvSpPr>
          <p:nvPr>
            <p:ph type="body" sz="half" idx="1"/>
          </p:nvPr>
        </p:nvSpPr>
        <p:spPr>
          <a:xfrm>
            <a:off x="228599" y="1600201"/>
            <a:ext cx="6019801" cy="4114800"/>
          </a:xfrm>
        </p:spPr>
        <p:txBody>
          <a:bodyPr/>
          <a:lstStyle/>
          <a:p>
            <a:pPr eaLnBrk="1" hangingPunct="1"/>
            <a:r>
              <a:rPr lang="en-US" sz="2800" dirty="0"/>
              <a:t>Students in traditional undergrad programs at 60 institutions received $2.2 billion of financial aid in 2018-19.</a:t>
            </a:r>
          </a:p>
          <a:p>
            <a:pPr lvl="1" eaLnBrk="1" hangingPunct="1"/>
            <a:r>
              <a:rPr lang="en-US" sz="2400" dirty="0"/>
              <a:t>$1.631 billion in gift aid (74%)</a:t>
            </a:r>
          </a:p>
          <a:p>
            <a:pPr lvl="1" eaLnBrk="1" hangingPunct="1"/>
            <a:r>
              <a:rPr lang="en-US" sz="2400" dirty="0"/>
              <a:t>$   526 million in student loans (24%)</a:t>
            </a:r>
          </a:p>
          <a:p>
            <a:pPr lvl="1" eaLnBrk="1" hangingPunct="1"/>
            <a:r>
              <a:rPr lang="en-US" sz="2400" dirty="0"/>
              <a:t>$     57 million in employment (2%)</a:t>
            </a:r>
          </a:p>
          <a:p>
            <a:pPr eaLnBrk="1" hangingPunct="1"/>
            <a:endParaRPr lang="en-US" sz="2800" dirty="0"/>
          </a:p>
          <a:p>
            <a:pPr lvl="1" eaLnBrk="1" hangingPunct="1"/>
            <a:endParaRPr lang="en-US" sz="2400" dirty="0"/>
          </a:p>
        </p:txBody>
      </p:sp>
      <p:sp>
        <p:nvSpPr>
          <p:cNvPr id="45063" name="Date Placeholder 7"/>
          <p:cNvSpPr>
            <a:spLocks noGrp="1"/>
          </p:cNvSpPr>
          <p:nvPr>
            <p:ph type="dt" sz="quarter" idx="12"/>
          </p:nvPr>
        </p:nvSpPr>
        <p:spPr>
          <a:xfrm>
            <a:off x="381000" y="6534150"/>
            <a:ext cx="8077200" cy="32385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6" name="TextBox 5"/>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spTree>
    <p:extLst>
      <p:ext uri="{BB962C8B-B14F-4D97-AF65-F5344CB8AC3E}">
        <p14:creationId xmlns:p14="http://schemas.microsoft.com/office/powerpoint/2010/main" val="5898917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rot="10800000" flipV="1">
            <a:off x="76200" y="6580858"/>
            <a:ext cx="6705600" cy="27714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5" name="TextBox 4"/>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7" name="Chart 6">
            <a:extLst>
              <a:ext uri="{FF2B5EF4-FFF2-40B4-BE49-F238E27FC236}">
                <a16:creationId xmlns:a16="http://schemas.microsoft.com/office/drawing/2014/main" id="{B8935DB0-84DE-48A9-9A08-650D28CF420A}"/>
              </a:ext>
            </a:extLst>
          </p:cNvPr>
          <p:cNvGraphicFramePr>
            <a:graphicFrameLocks noGrp="1"/>
          </p:cNvGraphicFramePr>
          <p:nvPr>
            <p:extLst>
              <p:ext uri="{D42A27DB-BD31-4B8C-83A1-F6EECF244321}">
                <p14:modId xmlns:p14="http://schemas.microsoft.com/office/powerpoint/2010/main" val="1846325459"/>
              </p:ext>
            </p:extLst>
          </p:nvPr>
        </p:nvGraphicFramePr>
        <p:xfrm>
          <a:off x="0" y="277143"/>
          <a:ext cx="9144000" cy="5818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96312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rot="10800000" flipV="1">
            <a:off x="76200" y="6580858"/>
            <a:ext cx="6705600" cy="27714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5" name="TextBox 4"/>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7" name="Chart 6">
            <a:extLst>
              <a:ext uri="{FF2B5EF4-FFF2-40B4-BE49-F238E27FC236}">
                <a16:creationId xmlns:a16="http://schemas.microsoft.com/office/drawing/2014/main" id="{B8935DB0-84DE-48A9-9A08-650D28CF420A}"/>
              </a:ext>
            </a:extLst>
          </p:cNvPr>
          <p:cNvGraphicFramePr>
            <a:graphicFrameLocks noGrp="1"/>
          </p:cNvGraphicFramePr>
          <p:nvPr>
            <p:extLst>
              <p:ext uri="{D42A27DB-BD31-4B8C-83A1-F6EECF244321}">
                <p14:modId xmlns:p14="http://schemas.microsoft.com/office/powerpoint/2010/main" val="4018748309"/>
              </p:ext>
            </p:extLst>
          </p:nvPr>
        </p:nvGraphicFramePr>
        <p:xfrm>
          <a:off x="0" y="277143"/>
          <a:ext cx="9144000" cy="5818858"/>
        </p:xfrm>
        <a:graphic>
          <a:graphicData uri="http://schemas.openxmlformats.org/drawingml/2006/chart">
            <c:chart xmlns:c="http://schemas.openxmlformats.org/drawingml/2006/chart" xmlns:r="http://schemas.openxmlformats.org/officeDocument/2006/relationships" r:id="rId2"/>
          </a:graphicData>
        </a:graphic>
      </p:graphicFrame>
      <p:sp>
        <p:nvSpPr>
          <p:cNvPr id="6" name="Arrow: Curved Right 5">
            <a:extLst>
              <a:ext uri="{FF2B5EF4-FFF2-40B4-BE49-F238E27FC236}">
                <a16:creationId xmlns:a16="http://schemas.microsoft.com/office/drawing/2014/main" id="{EF5C8153-9FC0-4FFD-88A4-13696BBA9A19}"/>
              </a:ext>
            </a:extLst>
          </p:cNvPr>
          <p:cNvSpPr/>
          <p:nvPr/>
        </p:nvSpPr>
        <p:spPr bwMode="auto">
          <a:xfrm>
            <a:off x="609600" y="2819400"/>
            <a:ext cx="228600" cy="914400"/>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5169532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rot="10800000" flipV="1">
            <a:off x="76200" y="6580858"/>
            <a:ext cx="6705600" cy="27714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5" name="TextBox 4"/>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9" name="Chart 8">
            <a:extLst>
              <a:ext uri="{FF2B5EF4-FFF2-40B4-BE49-F238E27FC236}">
                <a16:creationId xmlns:a16="http://schemas.microsoft.com/office/drawing/2014/main" id="{00000000-0008-0000-8A00-000002000000}"/>
              </a:ext>
            </a:extLst>
          </p:cNvPr>
          <p:cNvGraphicFramePr>
            <a:graphicFrameLocks noGrp="1"/>
          </p:cNvGraphicFramePr>
          <p:nvPr>
            <p:extLst>
              <p:ext uri="{D42A27DB-BD31-4B8C-83A1-F6EECF244321}">
                <p14:modId xmlns:p14="http://schemas.microsoft.com/office/powerpoint/2010/main" val="300733400"/>
              </p:ext>
            </p:extLst>
          </p:nvPr>
        </p:nvGraphicFramePr>
        <p:xfrm>
          <a:off x="0" y="277142"/>
          <a:ext cx="9144000" cy="5818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12147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5" name="TextBox 4"/>
          <p:cNvSpPr txBox="1"/>
          <p:nvPr/>
        </p:nvSpPr>
        <p:spPr>
          <a:xfrm>
            <a:off x="5943600" y="-30635"/>
            <a:ext cx="3581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mn-cs"/>
              </a:rPr>
              <a:t>Traditional Undergraduate Programs</a:t>
            </a:r>
          </a:p>
        </p:txBody>
      </p:sp>
      <p:graphicFrame>
        <p:nvGraphicFramePr>
          <p:cNvPr id="6" name="Chart 5">
            <a:extLst>
              <a:ext uri="{FF2B5EF4-FFF2-40B4-BE49-F238E27FC236}">
                <a16:creationId xmlns:a16="http://schemas.microsoft.com/office/drawing/2014/main" id="{00000000-0008-0000-1800-000002000000}"/>
              </a:ext>
            </a:extLst>
          </p:cNvPr>
          <p:cNvGraphicFramePr>
            <a:graphicFrameLocks noGrp="1"/>
          </p:cNvGraphicFramePr>
          <p:nvPr>
            <p:extLst>
              <p:ext uri="{D42A27DB-BD31-4B8C-83A1-F6EECF244321}">
                <p14:modId xmlns:p14="http://schemas.microsoft.com/office/powerpoint/2010/main" val="3627397133"/>
              </p:ext>
            </p:extLst>
          </p:nvPr>
        </p:nvGraphicFramePr>
        <p:xfrm>
          <a:off x="0" y="277143"/>
          <a:ext cx="9144000" cy="58950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41941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7652" name="Date Placeholder 9"/>
          <p:cNvSpPr>
            <a:spLocks noGrp="1"/>
          </p:cNvSpPr>
          <p:nvPr>
            <p:ph type="dt" sz="half" idx="2"/>
          </p:nvPr>
        </p:nvSpPr>
        <p:spPr>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charset="0"/>
                <a:ea typeface="+mn-ea"/>
                <a:cs typeface="+mn-cs"/>
              </a:rPr>
              <a:t>2019 Bethel Study – 21st Annual Financial Aid Survey of CCCU Institutions – 12.4.2019</a:t>
            </a:r>
          </a:p>
        </p:txBody>
      </p:sp>
      <p:sp>
        <p:nvSpPr>
          <p:cNvPr id="27650" name="Rectangle 2"/>
          <p:cNvSpPr>
            <a:spLocks noGrp="1" noChangeArrowheads="1"/>
          </p:cNvSpPr>
          <p:nvPr>
            <p:ph type="title" idx="4294967295"/>
          </p:nvPr>
        </p:nvSpPr>
        <p:spPr>
          <a:xfrm>
            <a:off x="0" y="1676400"/>
            <a:ext cx="8763000" cy="2087562"/>
          </a:xfrm>
          <a:noFill/>
        </p:spPr>
        <p:txBody>
          <a:bodyPr/>
          <a:lstStyle/>
          <a:p>
            <a:pPr eaLnBrk="1" hangingPunct="1"/>
            <a:r>
              <a:rPr lang="en-US" dirty="0"/>
              <a:t>Implications for our Schools (discussion)</a:t>
            </a:r>
          </a:p>
        </p:txBody>
      </p:sp>
      <p:sp>
        <p:nvSpPr>
          <p:cNvPr id="27651" name="Rectangle 3"/>
          <p:cNvSpPr>
            <a:spLocks noGrp="1" noChangeArrowheads="1"/>
          </p:cNvSpPr>
          <p:nvPr>
            <p:ph idx="4294967295"/>
          </p:nvPr>
        </p:nvSpPr>
        <p:spPr>
          <a:xfrm>
            <a:off x="0" y="2514600"/>
            <a:ext cx="8229600" cy="3429000"/>
          </a:xfrm>
        </p:spPr>
        <p:txBody>
          <a:bodyPr/>
          <a:lstStyle/>
          <a:p>
            <a:pPr eaLnBrk="1" hangingPunct="1">
              <a:buFontTx/>
              <a:buNone/>
            </a:pPr>
            <a:endParaRPr lang="en-US" sz="2400" b="1" dirty="0"/>
          </a:p>
          <a:p>
            <a:pPr lvl="1" eaLnBrk="1" hangingPunct="1"/>
            <a:endParaRPr lang="en-US" sz="2000" dirty="0"/>
          </a:p>
        </p:txBody>
      </p:sp>
    </p:spTree>
    <p:extLst>
      <p:ext uri="{BB962C8B-B14F-4D97-AF65-F5344CB8AC3E}">
        <p14:creationId xmlns:p14="http://schemas.microsoft.com/office/powerpoint/2010/main" val="16126063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dirty="0"/>
              <a:t>Questions?</a:t>
            </a:r>
          </a:p>
        </p:txBody>
      </p:sp>
      <p:sp>
        <p:nvSpPr>
          <p:cNvPr id="71686" name="Text Placeholder 7"/>
          <p:cNvSpPr>
            <a:spLocks noGrp="1"/>
          </p:cNvSpPr>
          <p:nvPr>
            <p:ph type="body" sz="half" idx="1"/>
          </p:nvPr>
        </p:nvSpPr>
        <p:spPr>
          <a:xfrm>
            <a:off x="457200" y="1417637"/>
            <a:ext cx="4572000" cy="4525963"/>
          </a:xfrm>
        </p:spPr>
        <p:txBody>
          <a:bodyPr/>
          <a:lstStyle/>
          <a:p>
            <a:r>
              <a:rPr lang="en-US" sz="2800" dirty="0"/>
              <a:t>Contact Dan Nelson or Jeff Olson if you have specific questions</a:t>
            </a:r>
          </a:p>
          <a:p>
            <a:pPr lvl="1"/>
            <a:r>
              <a:rPr lang="en-US" sz="2400" dirty="0"/>
              <a:t>dcnelson@bethel.edu</a:t>
            </a:r>
          </a:p>
          <a:p>
            <a:pPr lvl="1"/>
            <a:r>
              <a:rPr lang="en-US" sz="2400" dirty="0"/>
              <a:t>jeff-olson@bethel.edu</a:t>
            </a:r>
          </a:p>
          <a:p>
            <a:endParaRPr lang="en-US" sz="2800" dirty="0"/>
          </a:p>
          <a:p>
            <a:r>
              <a:rPr lang="en-US" sz="2800" dirty="0"/>
              <a:t>Email the CCCU financial aid administrators e-list to foster a broader conversation</a:t>
            </a:r>
          </a:p>
        </p:txBody>
      </p:sp>
      <p:sp>
        <p:nvSpPr>
          <p:cNvPr id="7" name="Date Placeholder 7"/>
          <p:cNvSpPr>
            <a:spLocks noGrp="1"/>
          </p:cNvSpPr>
          <p:nvPr>
            <p:ph type="dt" sz="half" idx="2"/>
          </p:nvPr>
        </p:nvSpPr>
        <p:spPr>
          <a:xfrm>
            <a:off x="76200" y="6477000"/>
            <a:ext cx="6705600" cy="249066"/>
          </a:xfrm>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100" b="1" i="1" u="none" strike="noStrike" kern="0" cap="none" spc="0" normalizeH="0" baseline="0" noProof="0" dirty="0">
                <a:ln>
                  <a:noFill/>
                </a:ln>
                <a:solidFill>
                  <a:prstClr val="white"/>
                </a:solidFill>
                <a:effectLst/>
                <a:uLnTx/>
                <a:uFillTx/>
                <a:latin typeface="Arial"/>
                <a:ea typeface="+mn-ea"/>
                <a:cs typeface="+mn-cs"/>
              </a:rPr>
              <a:t>2019 Bethel Study – 21st Annual Financial Aid Survey of CCCU Institutions – 12.4.2019</a:t>
            </a:r>
          </a:p>
        </p:txBody>
      </p:sp>
      <p:pic>
        <p:nvPicPr>
          <p:cNvPr id="3" name="Picture 2" descr="Andrew Fountain - Truth and the Bible | Newlife Church Toronto"/>
          <p:cNvPicPr>
            <a:picLocks noChangeAspect="1"/>
          </p:cNvPicPr>
          <p:nvPr/>
        </p:nvPicPr>
        <p:blipFill rotWithShape="1">
          <a:blip r:embed="rId3">
            <a:extLst>
              <a:ext uri="{28A0092B-C50C-407E-A947-70E740481C1C}">
                <a14:useLocalDpi xmlns:a14="http://schemas.microsoft.com/office/drawing/2010/main" val="0"/>
              </a:ext>
            </a:extLst>
          </a:blip>
          <a:srcRect l="15680" r="10721"/>
          <a:stretch/>
        </p:blipFill>
        <p:spPr>
          <a:xfrm>
            <a:off x="5105400" y="1676400"/>
            <a:ext cx="3505200" cy="3568700"/>
          </a:xfrm>
          <a:prstGeom prst="rect">
            <a:avLst/>
          </a:prstGeom>
        </p:spPr>
      </p:pic>
    </p:spTree>
    <p:extLst>
      <p:ext uri="{BB962C8B-B14F-4D97-AF65-F5344CB8AC3E}">
        <p14:creationId xmlns:p14="http://schemas.microsoft.com/office/powerpoint/2010/main" val="1200939853"/>
      </p:ext>
    </p:extLst>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83335</TotalTime>
  <Words>7706</Words>
  <Application>Microsoft Office PowerPoint</Application>
  <PresentationFormat>On-screen Show (4:3)</PresentationFormat>
  <Paragraphs>1240</Paragraphs>
  <Slides>96</Slides>
  <Notes>44</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96</vt:i4>
      </vt:variant>
    </vt:vector>
  </HeadingPairs>
  <TitlesOfParts>
    <vt:vector size="100" baseType="lpstr">
      <vt:lpstr>Arial</vt:lpstr>
      <vt:lpstr>Calibri</vt:lpstr>
      <vt:lpstr>Times New Roman</vt:lpstr>
      <vt:lpstr>Default Design</vt:lpstr>
      <vt:lpstr>2019 Bethel Study  21st Annual  Financial Aid Survey of CCCU Institutions</vt:lpstr>
      <vt:lpstr>Authors</vt:lpstr>
      <vt:lpstr>Presentation Overview</vt:lpstr>
      <vt:lpstr>Survey Participants</vt:lpstr>
      <vt:lpstr>60 Participants – Nov. 19</vt:lpstr>
      <vt:lpstr>Profile of Responding Schools  (see p. 3)</vt:lpstr>
      <vt:lpstr>9 Schools  Participated in all 21 studies</vt:lpstr>
      <vt:lpstr>2019 Profile - Regional Distribution (see p. 3)</vt:lpstr>
      <vt:lpstr>Highest Degree Offered (see p. 3)</vt:lpstr>
      <vt:lpstr>2018-’19 Enrollment (see p. 4)</vt:lpstr>
      <vt:lpstr>PowerPoint Presentation</vt:lpstr>
      <vt:lpstr>PowerPoint Presentation</vt:lpstr>
      <vt:lpstr>PowerPoint Presentation</vt:lpstr>
      <vt:lpstr>PowerPoint Presentation</vt:lpstr>
      <vt:lpstr>Financial Health Indicators: Institution Perspective</vt:lpstr>
      <vt:lpstr>Tuition and Fee Revenue (see p. 18)</vt:lpstr>
      <vt:lpstr>How Dependent are Schools on Student and Family Loans? (see p. 61)</vt:lpstr>
      <vt:lpstr>Percentage of 2018-19 Institutional Gift Aid (IGA) that is “funded” (see p. 41)</vt:lpstr>
      <vt:lpstr>Discount Rate Calculation </vt:lpstr>
      <vt:lpstr>2018-19 Discount Rates (All Students) (see pp. 114-119)</vt:lpstr>
      <vt:lpstr>Estimated 2019-20  Discount Rates (All students) (see pp. 120-127)</vt:lpstr>
      <vt:lpstr>PowerPoint Presentation</vt:lpstr>
      <vt:lpstr>PowerPoint Presentation</vt:lpstr>
      <vt:lpstr>“Target” Unfunded Discount Rate for 2019-20 New Students (see p. 129)</vt:lpstr>
      <vt:lpstr>2018-19 Needy/Not Needy (see p. 149)</vt:lpstr>
      <vt:lpstr>PowerPoint Presentation</vt:lpstr>
      <vt:lpstr>How Needy are our Students? (see p. 151)</vt:lpstr>
      <vt:lpstr>PowerPoint Presentation</vt:lpstr>
      <vt:lpstr>2018-19 Non-Need Students (see p. 171ff.)</vt:lpstr>
      <vt:lpstr>Sticker Price vs. Avg. Revenue (see p. 153ff.)</vt:lpstr>
      <vt:lpstr>Price compared with Family Wealth  (see p. 157ff.)</vt:lpstr>
      <vt:lpstr>Price Compared with Family Wealth: 2018-19</vt:lpstr>
      <vt:lpstr>PowerPoint Presentation</vt:lpstr>
      <vt:lpstr>PowerPoint Presentation</vt:lpstr>
      <vt:lpstr>Wealth Index - Additions</vt:lpstr>
      <vt:lpstr>PowerPoint Presentation</vt:lpstr>
      <vt:lpstr>PowerPoint Presentation</vt:lpstr>
      <vt:lpstr>PowerPoint Presentation</vt:lpstr>
      <vt:lpstr>PowerPoint Presentation</vt:lpstr>
      <vt:lpstr>PowerPoint Presentation</vt:lpstr>
      <vt:lpstr>2019 Hot Topics</vt:lpstr>
      <vt:lpstr>Timing of New Student Awards for 2020 (see p. 249ff.)</vt:lpstr>
      <vt:lpstr>Income Share Agreements (see p. 250ff.)</vt:lpstr>
      <vt:lpstr>8 CCCU Schools* Completed Tuition Reset since 1516 (see p. 252 ff.)</vt:lpstr>
      <vt:lpstr>Strategic Academic Partnerships (see p. 256f)</vt:lpstr>
      <vt:lpstr>2019 Survey Themes</vt:lpstr>
      <vt:lpstr>Use of Technology</vt:lpstr>
      <vt:lpstr>Financial Aid Software:  # Schools, Fall ’19 (see p. 181-182)</vt:lpstr>
      <vt:lpstr>Financial Aid Software  Nov ‘19 (see p. 181) </vt:lpstr>
      <vt:lpstr>Financial Aid Software Satisfaction – 8 year Comparison  (see pp. 181-182)</vt:lpstr>
      <vt:lpstr>Switching Financial Aid Packaging Software Vendor in next 1-3 Years</vt:lpstr>
      <vt:lpstr>Preferred Lender Lists</vt:lpstr>
      <vt:lpstr>Financial Aid Reporting Relationships (see p. 190)</vt:lpstr>
      <vt:lpstr>PowerPoint Presentation</vt:lpstr>
      <vt:lpstr>One-Stop Shop (pp. 195-196)</vt:lpstr>
      <vt:lpstr>Operational Budget Observations (pp. 197-198)</vt:lpstr>
      <vt:lpstr>Employee Tuition Remission  (pp. 198-230)</vt:lpstr>
      <vt:lpstr>Dependent Definition for Employee Tuition Remission (see pp. 198-200)</vt:lpstr>
      <vt:lpstr>Employee Tuition Remission as Percent of Tuition  (see p. 204)</vt:lpstr>
      <vt:lpstr>Impact of Gift Aid on Employee Tuition Remission (TR) (see pp. 213-230)</vt:lpstr>
      <vt:lpstr>Employee Tuition Remission Off-campus Programs (see pp. 210-212)</vt:lpstr>
      <vt:lpstr>Pricing of Full-Term Study Abroad Programs Compared with Residential Programs (see pp. 231-232)</vt:lpstr>
      <vt:lpstr>Aid for Students Studying Abroad  (see pp. 233-235)</vt:lpstr>
      <vt:lpstr>Off-Campus Studies: # terms  (see pp. 236-238)</vt:lpstr>
      <vt:lpstr>Documents required to complete a  Financial Aid File:  Applying for Need-Based Aid, Not Selected for Verification (see pp.239-241)</vt:lpstr>
      <vt:lpstr>Documents required to complete a  Financial Aid File:  Applying for Non-Need-Based Aid (see pp. 239-247)</vt:lpstr>
      <vt:lpstr>Affordability Indicators for Traditional Undergraduate Programs: Student’s Perspective</vt:lpstr>
      <vt:lpstr>2019-20 On-campus Budgets (COA for students in Traditional Undergrad Programs) (see p. 20ff.)</vt:lpstr>
      <vt:lpstr>PowerPoint Presentation</vt:lpstr>
      <vt:lpstr>Tuition &amp; Fee Changes  2018-19 to 2019-20 (see pp. 21-26)</vt:lpstr>
      <vt:lpstr>PowerPoint Presentation</vt:lpstr>
      <vt:lpstr>PowerPoint Presentation</vt:lpstr>
      <vt:lpstr>2019-20 Indirect Budget Items (see pp. 25-26)</vt:lpstr>
      <vt:lpstr>PowerPoint Presentation</vt:lpstr>
      <vt:lpstr>PowerPoint Presentation</vt:lpstr>
      <vt:lpstr>Trends in Pell Grant (see p 43 and 110)</vt:lpstr>
      <vt:lpstr>Pell Grant as % of Total Enrollment  (see pp. 106-109)</vt:lpstr>
      <vt:lpstr>PowerPoint Presentation</vt:lpstr>
      <vt:lpstr>PowerPoint Presentation</vt:lpstr>
      <vt:lpstr>PowerPoint Presentation</vt:lpstr>
      <vt:lpstr>Loans 2018-19  (Traditional Undergrad Programs) (see pp. 56-63)</vt:lpstr>
      <vt:lpstr>2018-19 Borrowing: Average per Enrolled Student (see p. 61-62)</vt:lpstr>
      <vt:lpstr>PowerPoint Presentation</vt:lpstr>
      <vt:lpstr>PowerPoint Presentation</vt:lpstr>
      <vt:lpstr>PowerPoint Presentation</vt:lpstr>
      <vt:lpstr>Average Student Loan Debt of Graduates (see p. 90ff.)</vt:lpstr>
      <vt:lpstr>3-Year Cohort Default Rates CCCU 2019 Survey Participants</vt:lpstr>
      <vt:lpstr>3-Year Cohort Default Rates Active CCCU Members</vt:lpstr>
      <vt:lpstr>Fiscal Year 2014, 2015, 2016 Cohort Default Rates</vt:lpstr>
      <vt:lpstr>2018-19 Total Financial Aid (see pp. 64-65)</vt:lpstr>
      <vt:lpstr>PowerPoint Presentation</vt:lpstr>
      <vt:lpstr>PowerPoint Presentation</vt:lpstr>
      <vt:lpstr>PowerPoint Presentation</vt:lpstr>
      <vt:lpstr>PowerPoint Presentation</vt:lpstr>
      <vt:lpstr>Implications for our Schools (discussion)</vt:lpstr>
      <vt:lpstr>Questions?</vt:lpstr>
    </vt:vector>
  </TitlesOfParts>
  <Company>Bethel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CCCU Financial Aid Survey - Dec 2004</dc:title>
  <dc:creator>jdolson</dc:creator>
  <cp:lastModifiedBy>Jeffrey Olson</cp:lastModifiedBy>
  <cp:revision>1911</cp:revision>
  <cp:lastPrinted>2019-11-29T22:33:09Z</cp:lastPrinted>
  <dcterms:created xsi:type="dcterms:W3CDTF">2004-12-29T17:28:42Z</dcterms:created>
  <dcterms:modified xsi:type="dcterms:W3CDTF">2019-11-30T21:50:01Z</dcterms:modified>
</cp:coreProperties>
</file>